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74"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300" r:id="rId26"/>
    <p:sldId id="296" r:id="rId27"/>
    <p:sldId id="299" r:id="rId28"/>
    <p:sldId id="297" r:id="rId29"/>
    <p:sldId id="29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684" y="76"/>
      </p:cViewPr>
      <p:guideLst>
        <p:guide orient="horz" pos="2160"/>
        <p:guide pos="2880"/>
      </p:guideLst>
    </p:cSldViewPr>
  </p:slideViewPr>
  <p:notesTextViewPr>
    <p:cViewPr>
      <p:scale>
        <a:sx n="3" d="2"/>
        <a:sy n="3" d="2"/>
      </p:scale>
      <p:origin x="0" y="0"/>
    </p:cViewPr>
  </p:notesTextViewPr>
  <p:sorterViewPr>
    <p:cViewPr>
      <p:scale>
        <a:sx n="66" d="100"/>
        <a:sy n="66" d="100"/>
      </p:scale>
      <p:origin x="0" y="-118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6.wmf"/><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emf"/><Relationship Id="rId4"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F02309-E361-475F-AE97-7918C6F7F983}" type="datetimeFigureOut">
              <a:rPr lang="en-US" smtClean="0"/>
              <a:t>11/4/2019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E6587B-4BE8-4220-9A83-9374B3CF5E05}" type="slidenum">
              <a:rPr lang="en-US" smtClean="0"/>
              <a:t>‹#›</a:t>
            </a:fld>
            <a:endParaRPr lang="en-US"/>
          </a:p>
        </p:txBody>
      </p:sp>
    </p:spTree>
    <p:extLst>
      <p:ext uri="{BB962C8B-B14F-4D97-AF65-F5344CB8AC3E}">
        <p14:creationId xmlns:p14="http://schemas.microsoft.com/office/powerpoint/2010/main" val="239677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20AC69-63AB-4FE0-925A-8AB5833BEB9C}"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F0EE9B-7621-470E-B54D-2B886DEE2117}"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F202-9AA0-4A14-A4CE-231FB15C9166}"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D318F6-A80E-4ACF-A6F7-5B8F4CA3BC5F}"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9AD32-1CA1-444F-88E7-C09D9AD487CD}"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DF2288-8FE8-4B79-851A-910F36859D11}"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8C973-0A8C-470E-A552-42F221A18677}"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E9AADF-7614-4852-804B-13E02E81056D}" type="datetime1">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D90867-BA98-4273-85BE-224575D02FCB}" type="datetime1">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4D7FF-6830-4473-BAA5-8201B4E32DCE}" type="datetime1">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BF5D27-9C2B-4586-AB71-DFFA721481C4}"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BF122-003F-4251-935B-AFFC42D9A469}"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5F5933-539C-429B-8D69-E348274194DD}"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029842-CD9A-4349-8FD2-3EAFF5A7DC90}"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1494F1-7FFB-40A3-AA45-713AC66C89CA}"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39ED6-05B2-40B8-B72E-8E533348BEF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F8B48-039A-4668-B0F4-3C59D09A80B0}" type="datetime1">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B4441A-CF20-4511-829F-BAA7CE85FB41}"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A647AF-6113-48E0-B384-FA6BDB984AE4}" type="datetime1">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61B6E8-F078-459F-ACBB-68C49DE3A5D0}" type="datetime1">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46021-D052-4E9B-B58F-D5140DAAE59E}" type="datetime1">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76CC7-BE2C-4BEA-96F2-38AF3F9C4495}"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52DE32-286B-47BF-A76A-96016D26E373}" type="datetime1">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31FFA-ACA1-47E6-9861-74EF4DEB1CA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8292C-DC90-4AE3-A5E8-13784DA5469C}" type="datetime1">
              <a:rPr lang="en-US" smtClean="0"/>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31FFA-ACA1-47E6-9861-74EF4DEB1C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CB36E9-6D99-4D39-8AE9-B8860C971001}" type="datetime1">
              <a:rPr lang="en-US" smtClean="0"/>
              <a:t>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39ED6-05B2-40B8-B72E-8E533348BEF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13.wmf"/><Relationship Id="rId5" Type="http://schemas.openxmlformats.org/officeDocument/2006/relationships/oleObject" Target="../embeddings/oleObject17.bin"/><Relationship Id="rId10" Type="http://schemas.openxmlformats.org/officeDocument/2006/relationships/image" Target="../media/image15.wmf"/><Relationship Id="rId4" Type="http://schemas.openxmlformats.org/officeDocument/2006/relationships/image" Target="../media/image12.emf"/><Relationship Id="rId9" Type="http://schemas.openxmlformats.org/officeDocument/2006/relationships/oleObject" Target="../embeddings/oleObject19.bin"/></Relationships>
</file>

<file path=ppt/slides/_rels/slide11.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6.bin"/><Relationship Id="rId7" Type="http://schemas.openxmlformats.org/officeDocument/2006/relationships/oleObject" Target="../embeddings/oleObject21.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16.wmf"/><Relationship Id="rId5" Type="http://schemas.openxmlformats.org/officeDocument/2006/relationships/oleObject" Target="../embeddings/oleObject20.bin"/><Relationship Id="rId4" Type="http://schemas.openxmlformats.org/officeDocument/2006/relationships/image" Target="../media/image12.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8.wmf"/><Relationship Id="rId5" Type="http://schemas.openxmlformats.org/officeDocument/2006/relationships/oleObject" Target="../embeddings/oleObject23.bin"/><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xml"/><Relationship Id="rId1" Type="http://schemas.openxmlformats.org/officeDocument/2006/relationships/vmlDrawing" Target="../drawings/vmlDrawing11.vml"/><Relationship Id="rId4" Type="http://schemas.openxmlformats.org/officeDocument/2006/relationships/image" Target="../media/image19.wmf"/></Relationships>
</file>

<file path=ppt/slides/_rels/slide14.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21.wmf"/><Relationship Id="rId5" Type="http://schemas.openxmlformats.org/officeDocument/2006/relationships/oleObject" Target="../embeddings/oleObject26.bin"/><Relationship Id="rId4" Type="http://schemas.openxmlformats.org/officeDocument/2006/relationships/image" Target="../media/image2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image" Target="../media/image24.wmf"/><Relationship Id="rId5" Type="http://schemas.openxmlformats.org/officeDocument/2006/relationships/oleObject" Target="../embeddings/oleObject29.bin"/><Relationship Id="rId4" Type="http://schemas.openxmlformats.org/officeDocument/2006/relationships/image" Target="../media/image23.wmf"/></Relationships>
</file>

<file path=ppt/slides/_rels/slide16.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image" Target="../media/image26.wmf"/><Relationship Id="rId5" Type="http://schemas.openxmlformats.org/officeDocument/2006/relationships/oleObject" Target="../embeddings/oleObject31.bin"/><Relationship Id="rId4" Type="http://schemas.openxmlformats.org/officeDocument/2006/relationships/image" Target="../media/image25.wmf"/></Relationships>
</file>

<file path=ppt/slides/_rels/slide17.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oleObject" Target="../embeddings/oleObject33.bin"/><Relationship Id="rId7" Type="http://schemas.openxmlformats.org/officeDocument/2006/relationships/image" Target="../media/image31.png"/><Relationship Id="rId2" Type="http://schemas.openxmlformats.org/officeDocument/2006/relationships/slideLayout" Target="../slideLayouts/slideLayout1.xml"/><Relationship Id="rId1" Type="http://schemas.openxmlformats.org/officeDocument/2006/relationships/vmlDrawing" Target="../drawings/vmlDrawing15.vml"/><Relationship Id="rId6" Type="http://schemas.openxmlformats.org/officeDocument/2006/relationships/image" Target="../media/image28.wmf"/><Relationship Id="rId5" Type="http://schemas.openxmlformats.org/officeDocument/2006/relationships/oleObject" Target="../embeddings/oleObject34.bin"/><Relationship Id="rId4" Type="http://schemas.openxmlformats.org/officeDocument/2006/relationships/image" Target="../media/image27.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35.bin"/><Relationship Id="rId7" Type="http://schemas.openxmlformats.org/officeDocument/2006/relationships/oleObject" Target="../embeddings/oleObject37.bin"/><Relationship Id="rId12"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image" Target="../media/image30.wmf"/><Relationship Id="rId11" Type="http://schemas.openxmlformats.org/officeDocument/2006/relationships/oleObject" Target="../embeddings/oleObject39.bin"/><Relationship Id="rId5" Type="http://schemas.openxmlformats.org/officeDocument/2006/relationships/oleObject" Target="../embeddings/oleObject36.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8.bin"/></Relationships>
</file>

<file path=ppt/slides/_rels/slide2.xml.rels><?xml version="1.0" encoding="UTF-8" standalone="yes"?>
<Relationships xmlns="http://schemas.openxmlformats.org/package/2006/relationships"><Relationship Id="rId3" Type="http://schemas.openxmlformats.org/officeDocument/2006/relationships/hyperlink" Target="http://www.transmission.xcelenergy.com/Resources/Open-Access-Same-Time-Information-System-&amp;-Open-Access-Transmission-Tariff" TargetMode="External"/><Relationship Id="rId2" Type="http://schemas.openxmlformats.org/officeDocument/2006/relationships/hyperlink" Target="https://www.oati.com/solutions/transmission-reliability/congestion-management" TargetMode="External"/><Relationship Id="rId1" Type="http://schemas.openxmlformats.org/officeDocument/2006/relationships/slideLayout" Target="../slideLayouts/slideLayout1.xml"/><Relationship Id="rId5" Type="http://schemas.openxmlformats.org/officeDocument/2006/relationships/hyperlink" Target="http://oasis.caiso.com/mrioasis/logon.do" TargetMode="External"/><Relationship Id="rId4" Type="http://schemas.openxmlformats.org/officeDocument/2006/relationships/hyperlink" Target="https://www.pjm.com/markets-and-operations/etools/oasis.aspx" TargetMode="Externa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1.xml"/><Relationship Id="rId1" Type="http://schemas.openxmlformats.org/officeDocument/2006/relationships/vmlDrawing" Target="../drawings/vmlDrawing17.vml"/><Relationship Id="rId6" Type="http://schemas.openxmlformats.org/officeDocument/2006/relationships/image" Target="../media/image35.wmf"/><Relationship Id="rId5" Type="http://schemas.openxmlformats.org/officeDocument/2006/relationships/oleObject" Target="../embeddings/oleObject41.bin"/><Relationship Id="rId4" Type="http://schemas.openxmlformats.org/officeDocument/2006/relationships/image" Target="../media/image34.wmf"/></Relationships>
</file>

<file path=ppt/slides/_rels/slide2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47.bin"/><Relationship Id="rId3" Type="http://schemas.openxmlformats.org/officeDocument/2006/relationships/oleObject" Target="../embeddings/oleObject42.bin"/><Relationship Id="rId7" Type="http://schemas.openxmlformats.org/officeDocument/2006/relationships/oleObject" Target="../embeddings/oleObject44.bin"/><Relationship Id="rId12" Type="http://schemas.openxmlformats.org/officeDocument/2006/relationships/image" Target="../media/image38.wmf"/><Relationship Id="rId2" Type="http://schemas.openxmlformats.org/officeDocument/2006/relationships/slideLayout" Target="../slideLayouts/slideLayout1.xml"/><Relationship Id="rId1" Type="http://schemas.openxmlformats.org/officeDocument/2006/relationships/vmlDrawing" Target="../drawings/vmlDrawing18.vml"/><Relationship Id="rId6" Type="http://schemas.openxmlformats.org/officeDocument/2006/relationships/image" Target="../media/image36.wmf"/><Relationship Id="rId11" Type="http://schemas.openxmlformats.org/officeDocument/2006/relationships/oleObject" Target="../embeddings/oleObject46.bin"/><Relationship Id="rId5" Type="http://schemas.openxmlformats.org/officeDocument/2006/relationships/oleObject" Target="../embeddings/oleObject43.bin"/><Relationship Id="rId10" Type="http://schemas.openxmlformats.org/officeDocument/2006/relationships/image" Target="../media/image37.wmf"/><Relationship Id="rId4" Type="http://schemas.openxmlformats.org/officeDocument/2006/relationships/image" Target="../media/image35.wmf"/><Relationship Id="rId9" Type="http://schemas.openxmlformats.org/officeDocument/2006/relationships/oleObject" Target="../embeddings/oleObject45.bin"/><Relationship Id="rId14" Type="http://schemas.openxmlformats.org/officeDocument/2006/relationships/image" Target="../media/image39.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1.xml"/><Relationship Id="rId1" Type="http://schemas.openxmlformats.org/officeDocument/2006/relationships/vmlDrawing" Target="../drawings/vmlDrawing19.vml"/><Relationship Id="rId6" Type="http://schemas.openxmlformats.org/officeDocument/2006/relationships/image" Target="../media/image38.wmf"/><Relationship Id="rId5" Type="http://schemas.openxmlformats.org/officeDocument/2006/relationships/oleObject" Target="../embeddings/oleObject49.bin"/><Relationship Id="rId4" Type="http://schemas.openxmlformats.org/officeDocument/2006/relationships/image" Target="../media/image39.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image" Target="../media/image41.wmf"/><Relationship Id="rId5" Type="http://schemas.openxmlformats.org/officeDocument/2006/relationships/oleObject" Target="../embeddings/oleObject51.bin"/><Relationship Id="rId4" Type="http://schemas.openxmlformats.org/officeDocument/2006/relationships/image" Target="../media/image40.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1.xml"/><Relationship Id="rId1" Type="http://schemas.openxmlformats.org/officeDocument/2006/relationships/vmlDrawing" Target="../drawings/vmlDrawing21.vml"/><Relationship Id="rId4" Type="http://schemas.openxmlformats.org/officeDocument/2006/relationships/image" Target="../media/image42.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9.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0.wmf"/><Relationship Id="rId5" Type="http://schemas.openxmlformats.org/officeDocument/2006/relationships/oleObject" Target="../embeddings/oleObject13.bin"/><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10.wmf"/><Relationship Id="rId5" Type="http://schemas.openxmlformats.org/officeDocument/2006/relationships/oleObject" Target="../embeddings/oleObject15.bin"/><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3200400"/>
          </a:xfrm>
        </p:spPr>
        <p:txBody>
          <a:bodyPr>
            <a:normAutofit fontScale="90000"/>
          </a:bodyPr>
          <a:lstStyle/>
          <a:p>
            <a:r>
              <a:rPr lang="en-US" dirty="0" smtClean="0"/>
              <a:t/>
            </a:r>
            <a:br>
              <a:rPr lang="en-US" dirty="0" smtClean="0"/>
            </a:br>
            <a:r>
              <a:rPr lang="en-US" dirty="0" smtClean="0"/>
              <a:t>Economic systems for </a:t>
            </a:r>
            <a:br>
              <a:rPr lang="en-US" dirty="0" smtClean="0"/>
            </a:br>
            <a:r>
              <a:rPr lang="en-US" dirty="0" smtClean="0"/>
              <a:t>electric power planning</a:t>
            </a:r>
            <a:br>
              <a:rPr lang="en-US" dirty="0" smtClean="0"/>
            </a:br>
            <a:r>
              <a:rPr lang="en-US" dirty="0" smtClean="0"/>
              <a:t/>
            </a:r>
            <a:br>
              <a:rPr lang="en-US" dirty="0" smtClean="0"/>
            </a:br>
            <a:r>
              <a:rPr lang="en-US" dirty="0" smtClean="0"/>
              <a:t>Sensitivities</a:t>
            </a:r>
            <a:endParaRPr lang="en-US" dirty="0"/>
          </a:p>
        </p:txBody>
      </p:sp>
      <p:sp>
        <p:nvSpPr>
          <p:cNvPr id="3" name="Subtitle 2"/>
          <p:cNvSpPr>
            <a:spLocks noGrp="1"/>
          </p:cNvSpPr>
          <p:nvPr>
            <p:ph type="subTitle" idx="1"/>
          </p:nvPr>
        </p:nvSpPr>
        <p:spPr>
          <a:xfrm>
            <a:off x="1447800" y="3886200"/>
            <a:ext cx="6400800" cy="590550"/>
          </a:xfrm>
        </p:spPr>
        <p:txBody>
          <a:bodyPr/>
          <a:lstStyle/>
          <a:p>
            <a:r>
              <a:rPr lang="en-US" dirty="0" smtClean="0">
                <a:solidFill>
                  <a:schemeClr val="tx1"/>
                </a:solidFill>
              </a:rPr>
              <a:t>Professor James McCalley</a:t>
            </a:r>
          </a:p>
        </p:txBody>
      </p:sp>
      <p:sp>
        <p:nvSpPr>
          <p:cNvPr id="4" name="Slide Number Placeholder 3"/>
          <p:cNvSpPr>
            <a:spLocks noGrp="1"/>
          </p:cNvSpPr>
          <p:nvPr>
            <p:ph type="sldNum" sz="quarter" idx="12"/>
          </p:nvPr>
        </p:nvSpPr>
        <p:spPr>
          <a:xfrm>
            <a:off x="8652164" y="6478732"/>
            <a:ext cx="457200" cy="349250"/>
          </a:xfrm>
        </p:spPr>
        <p:txBody>
          <a:bodyPr/>
          <a:lstStyle/>
          <a:p>
            <a:fld id="{04431FFA-ACA1-47E6-9861-74EF4DEB1CAF}" type="slidenum">
              <a:rPr lang="en-US" smtClean="0"/>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Example 1</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10</a:t>
            </a:fld>
            <a:endParaRPr lang="en-US"/>
          </a:p>
        </p:txBody>
      </p:sp>
      <p:sp>
        <p:nvSpPr>
          <p:cNvPr id="2" name="Rectangle 1"/>
          <p:cNvSpPr/>
          <p:nvPr/>
        </p:nvSpPr>
        <p:spPr>
          <a:xfrm>
            <a:off x="0" y="375791"/>
            <a:ext cx="9144000" cy="1200329"/>
          </a:xfrm>
          <a:prstGeom prst="rect">
            <a:avLst/>
          </a:prstGeom>
        </p:spPr>
        <p:txBody>
          <a:bodyPr wrap="square">
            <a:spAutoFit/>
          </a:bodyPr>
          <a:lstStyle/>
          <a:p>
            <a:pPr algn="just"/>
            <a:r>
              <a:rPr lang="en-US" sz="2400" dirty="0" smtClean="0">
                <a:latin typeface="Times New Roman" panose="02020603050405020304" pitchFamily="18" charset="0"/>
                <a:ea typeface="Times New Roman" panose="02020603050405020304" pitchFamily="18" charset="0"/>
              </a:rPr>
              <a:t>Consider </a:t>
            </a:r>
            <a:r>
              <a:rPr lang="en-US" sz="2400" dirty="0">
                <a:latin typeface="Times New Roman" panose="02020603050405020304" pitchFamily="18" charset="0"/>
                <a:ea typeface="Times New Roman" panose="02020603050405020304" pitchFamily="18" charset="0"/>
              </a:rPr>
              <a:t>the example </a:t>
            </a:r>
            <a:r>
              <a:rPr lang="en-US" sz="2400" dirty="0" smtClean="0">
                <a:latin typeface="Times New Roman" panose="02020603050405020304" pitchFamily="18" charset="0"/>
                <a:ea typeface="Times New Roman" panose="02020603050405020304" pitchFamily="18" charset="0"/>
              </a:rPr>
              <a:t>from the LPOPF </a:t>
            </a:r>
            <a:r>
              <a:rPr lang="en-US" sz="2400" dirty="0">
                <a:latin typeface="Times New Roman" panose="02020603050405020304" pitchFamily="18" charset="0"/>
                <a:ea typeface="Times New Roman" panose="02020603050405020304" pitchFamily="18" charset="0"/>
              </a:rPr>
              <a:t>notes. Compute the </a:t>
            </a:r>
            <a:r>
              <a:rPr lang="en-US" sz="2400" dirty="0" smtClean="0">
                <a:latin typeface="Times New Roman" panose="02020603050405020304" pitchFamily="18" charset="0"/>
                <a:ea typeface="Times New Roman" panose="02020603050405020304" pitchFamily="18" charset="0"/>
              </a:rPr>
              <a:t>shift </a:t>
            </a:r>
            <a:r>
              <a:rPr lang="en-US" sz="2400" dirty="0">
                <a:latin typeface="Times New Roman" panose="02020603050405020304" pitchFamily="18" charset="0"/>
                <a:ea typeface="Times New Roman" panose="02020603050405020304" pitchFamily="18" charset="0"/>
              </a:rPr>
              <a:t>factors for all branches corresponding to an increase in bus 2 injection </a:t>
            </a:r>
            <a:r>
              <a:rPr lang="en-US" sz="2400" dirty="0" smtClean="0">
                <a:latin typeface="Times New Roman" panose="02020603050405020304" pitchFamily="18" charset="0"/>
                <a:ea typeface="Times New Roman" panose="02020603050405020304" pitchFamily="18" charset="0"/>
              </a:rPr>
              <a:t>(bus k) and </a:t>
            </a:r>
            <a:r>
              <a:rPr lang="en-US" sz="2400" dirty="0">
                <a:latin typeface="Times New Roman" panose="02020603050405020304" pitchFamily="18" charset="0"/>
                <a:ea typeface="Times New Roman" panose="02020603050405020304" pitchFamily="18" charset="0"/>
              </a:rPr>
              <a:t>a decrease in bus 3 </a:t>
            </a:r>
            <a:r>
              <a:rPr lang="en-US" sz="2400" dirty="0" smtClean="0">
                <a:latin typeface="Times New Roman" panose="02020603050405020304" pitchFamily="18" charset="0"/>
                <a:ea typeface="Times New Roman" panose="02020603050405020304" pitchFamily="18" charset="0"/>
              </a:rPr>
              <a:t>injection (bus j).</a:t>
            </a:r>
            <a:endParaRPr lang="en-US" sz="2400" dirty="0">
              <a:effectLst/>
              <a:latin typeface="Times New Roman" panose="02020603050405020304" pitchFamily="18" charset="0"/>
              <a:ea typeface="Times New Roman" panose="02020603050405020304" pitchFamily="18" charset="0"/>
            </a:endParaRPr>
          </a:p>
        </p:txBody>
      </p:sp>
      <p:graphicFrame>
        <p:nvGraphicFramePr>
          <p:cNvPr id="10" name="Object 7"/>
          <p:cNvGraphicFramePr>
            <a:graphicFrameLocks noChangeAspect="1"/>
          </p:cNvGraphicFramePr>
          <p:nvPr>
            <p:extLst>
              <p:ext uri="{D42A27DB-BD31-4B8C-83A1-F6EECF244321}">
                <p14:modId xmlns:p14="http://schemas.microsoft.com/office/powerpoint/2010/main" val="3824379125"/>
              </p:ext>
            </p:extLst>
          </p:nvPr>
        </p:nvGraphicFramePr>
        <p:xfrm>
          <a:off x="0" y="1552616"/>
          <a:ext cx="3886200" cy="2561359"/>
        </p:xfrm>
        <a:graphic>
          <a:graphicData uri="http://schemas.openxmlformats.org/presentationml/2006/ole">
            <mc:AlternateContent xmlns:mc="http://schemas.openxmlformats.org/markup-compatibility/2006">
              <mc:Choice xmlns:v="urn:schemas-microsoft-com:vml" Requires="v">
                <p:oleObj spid="_x0000_s12380" name="Picture" r:id="rId3" imgW="5031140" imgH="3309562" progId="Word.Picture.8">
                  <p:embed/>
                </p:oleObj>
              </mc:Choice>
              <mc:Fallback>
                <p:oleObj name="Picture" r:id="rId3" imgW="5031140" imgH="3309562" progId="Word.Picture.8">
                  <p:embed/>
                  <p:pic>
                    <p:nvPicPr>
                      <p:cNvPr id="7204"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52616"/>
                        <a:ext cx="3886200" cy="2561359"/>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170647901"/>
              </p:ext>
            </p:extLst>
          </p:nvPr>
        </p:nvGraphicFramePr>
        <p:xfrm>
          <a:off x="4005263" y="1779588"/>
          <a:ext cx="5018087" cy="2044700"/>
        </p:xfrm>
        <a:graphic>
          <a:graphicData uri="http://schemas.openxmlformats.org/presentationml/2006/ole">
            <mc:AlternateContent xmlns:mc="http://schemas.openxmlformats.org/markup-compatibility/2006">
              <mc:Choice xmlns:v="urn:schemas-microsoft-com:vml" Requires="v">
                <p:oleObj spid="_x0000_s12381" name="Equation" r:id="rId5" imgW="3174840" imgH="1396800" progId="Equation.DSMT4">
                  <p:embed/>
                </p:oleObj>
              </mc:Choice>
              <mc:Fallback>
                <p:oleObj name="Equation" r:id="rId5" imgW="3174840" imgH="1396800" progId="Equation.DSMT4">
                  <p:embed/>
                  <p:pic>
                    <p:nvPicPr>
                      <p:cNvPr id="17" name="Object 16"/>
                      <p:cNvPicPr>
                        <a:picLocks noChangeAspect="1" noChangeArrowheads="1"/>
                      </p:cNvPicPr>
                      <p:nvPr/>
                    </p:nvPicPr>
                    <p:blipFill>
                      <a:blip r:embed="rId6"/>
                      <a:srcRect/>
                      <a:stretch>
                        <a:fillRect/>
                      </a:stretch>
                    </p:blipFill>
                    <p:spPr bwMode="auto">
                      <a:xfrm>
                        <a:off x="4005263" y="1779588"/>
                        <a:ext cx="5018087" cy="204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65242975"/>
              </p:ext>
            </p:extLst>
          </p:nvPr>
        </p:nvGraphicFramePr>
        <p:xfrm>
          <a:off x="17851" y="4082307"/>
          <a:ext cx="4554149" cy="1220025"/>
        </p:xfrm>
        <a:graphic>
          <a:graphicData uri="http://schemas.openxmlformats.org/presentationml/2006/ole">
            <mc:AlternateContent xmlns:mc="http://schemas.openxmlformats.org/markup-compatibility/2006">
              <mc:Choice xmlns:v="urn:schemas-microsoft-com:vml" Requires="v">
                <p:oleObj spid="_x0000_s12382" name="Equation" r:id="rId7" imgW="4343400" imgH="1168200" progId="Equation.DSMT4">
                  <p:embed/>
                </p:oleObj>
              </mc:Choice>
              <mc:Fallback>
                <p:oleObj name="Equation" r:id="rId7" imgW="4343400" imgH="1168200" progId="Equation.DSMT4">
                  <p:embed/>
                  <p:pic>
                    <p:nvPicPr>
                      <p:cNvPr id="0" name="Object 4"/>
                      <p:cNvPicPr>
                        <a:picLocks noChangeAspect="1" noChangeArrowheads="1"/>
                      </p:cNvPicPr>
                      <p:nvPr/>
                    </p:nvPicPr>
                    <p:blipFill>
                      <a:blip r:embed="rId8"/>
                      <a:srcRect/>
                      <a:stretch>
                        <a:fillRect/>
                      </a:stretch>
                    </p:blipFill>
                    <p:spPr bwMode="auto">
                      <a:xfrm>
                        <a:off x="17851" y="4082307"/>
                        <a:ext cx="4554149" cy="1220025"/>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676168612"/>
              </p:ext>
            </p:extLst>
          </p:nvPr>
        </p:nvGraphicFramePr>
        <p:xfrm>
          <a:off x="4572000" y="3924300"/>
          <a:ext cx="4102100" cy="2933700"/>
        </p:xfrm>
        <a:graphic>
          <a:graphicData uri="http://schemas.openxmlformats.org/presentationml/2006/ole">
            <mc:AlternateContent xmlns:mc="http://schemas.openxmlformats.org/markup-compatibility/2006">
              <mc:Choice xmlns:v="urn:schemas-microsoft-com:vml" Requires="v">
                <p:oleObj spid="_x0000_s12383" name="Equation" r:id="rId9" imgW="3225800" imgH="2311400" progId="Equation.DSMT4">
                  <p:embed/>
                </p:oleObj>
              </mc:Choice>
              <mc:Fallback>
                <p:oleObj name="Equation" r:id="rId9" imgW="3225800" imgH="2311400" progId="Equation.DSMT4">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0" y="3924300"/>
                        <a:ext cx="4102100" cy="293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p:cNvSpPr/>
          <p:nvPr/>
        </p:nvSpPr>
        <p:spPr>
          <a:xfrm>
            <a:off x="6954530" y="1256794"/>
            <a:ext cx="2249001" cy="369332"/>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The “∆</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a:t>
            </a:r>
            <a:endParaRPr lang="en-US" dirty="0"/>
          </a:p>
        </p:txBody>
      </p:sp>
      <p:sp>
        <p:nvSpPr>
          <p:cNvPr id="4" name="Freeform 3"/>
          <p:cNvSpPr/>
          <p:nvPr/>
        </p:nvSpPr>
        <p:spPr>
          <a:xfrm>
            <a:off x="8054109" y="1551709"/>
            <a:ext cx="0" cy="230909"/>
          </a:xfrm>
          <a:custGeom>
            <a:avLst/>
            <a:gdLst>
              <a:gd name="connsiteX0" fmla="*/ 0 w 0"/>
              <a:gd name="connsiteY0" fmla="*/ 0 h 230909"/>
              <a:gd name="connsiteX1" fmla="*/ 0 w 0"/>
              <a:gd name="connsiteY1" fmla="*/ 230909 h 230909"/>
            </a:gdLst>
            <a:ahLst/>
            <a:cxnLst>
              <a:cxn ang="0">
                <a:pos x="connsiteX0" y="connsiteY0"/>
              </a:cxn>
              <a:cxn ang="0">
                <a:pos x="connsiteX1" y="connsiteY1"/>
              </a:cxn>
            </a:cxnLst>
            <a:rect l="l" t="t" r="r" b="b"/>
            <a:pathLst>
              <a:path h="230909">
                <a:moveTo>
                  <a:pt x="0" y="0"/>
                </a:moveTo>
                <a:lnTo>
                  <a:pt x="0" y="230909"/>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294925" y="5791200"/>
            <a:ext cx="2249001" cy="369332"/>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The “∆</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a:t>
            </a:r>
            <a:endParaRPr lang="en-US" dirty="0"/>
          </a:p>
        </p:txBody>
      </p:sp>
      <p:sp>
        <p:nvSpPr>
          <p:cNvPr id="7" name="Freeform 6"/>
          <p:cNvSpPr/>
          <p:nvPr/>
        </p:nvSpPr>
        <p:spPr>
          <a:xfrm>
            <a:off x="3528291" y="5089236"/>
            <a:ext cx="886691" cy="738909"/>
          </a:xfrm>
          <a:custGeom>
            <a:avLst/>
            <a:gdLst>
              <a:gd name="connsiteX0" fmla="*/ 0 w 886691"/>
              <a:gd name="connsiteY0" fmla="*/ 738909 h 738909"/>
              <a:gd name="connsiteX1" fmla="*/ 886691 w 886691"/>
              <a:gd name="connsiteY1" fmla="*/ 267855 h 738909"/>
              <a:gd name="connsiteX2" fmla="*/ 886691 w 886691"/>
              <a:gd name="connsiteY2" fmla="*/ 0 h 738909"/>
            </a:gdLst>
            <a:ahLst/>
            <a:cxnLst>
              <a:cxn ang="0">
                <a:pos x="connsiteX0" y="connsiteY0"/>
              </a:cxn>
              <a:cxn ang="0">
                <a:pos x="connsiteX1" y="connsiteY1"/>
              </a:cxn>
              <a:cxn ang="0">
                <a:pos x="connsiteX2" y="connsiteY2"/>
              </a:cxn>
            </a:cxnLst>
            <a:rect l="l" t="t" r="r" b="b"/>
            <a:pathLst>
              <a:path w="886691" h="738909">
                <a:moveTo>
                  <a:pt x="0" y="738909"/>
                </a:moveTo>
                <a:lnTo>
                  <a:pt x="886691" y="267855"/>
                </a:lnTo>
                <a:lnTo>
                  <a:pt x="886691" y="0"/>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437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Conceptualization of SFs</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11</a:t>
            </a:fld>
            <a:endParaRPr lang="en-US"/>
          </a:p>
        </p:txBody>
      </p:sp>
      <p:graphicFrame>
        <p:nvGraphicFramePr>
          <p:cNvPr id="10" name="Object 7"/>
          <p:cNvGraphicFramePr>
            <a:graphicFrameLocks noChangeAspect="1"/>
          </p:cNvGraphicFramePr>
          <p:nvPr>
            <p:extLst>
              <p:ext uri="{D42A27DB-BD31-4B8C-83A1-F6EECF244321}">
                <p14:modId xmlns:p14="http://schemas.microsoft.com/office/powerpoint/2010/main" val="2913862450"/>
              </p:ext>
            </p:extLst>
          </p:nvPr>
        </p:nvGraphicFramePr>
        <p:xfrm>
          <a:off x="36616" y="530821"/>
          <a:ext cx="3886200" cy="2561359"/>
        </p:xfrm>
        <a:graphic>
          <a:graphicData uri="http://schemas.openxmlformats.org/presentationml/2006/ole">
            <mc:AlternateContent xmlns:mc="http://schemas.openxmlformats.org/markup-compatibility/2006">
              <mc:Choice xmlns:v="urn:schemas-microsoft-com:vml" Requires="v">
                <p:oleObj spid="_x0000_s13413" name="Picture" r:id="rId3" imgW="5031140" imgH="3309562" progId="Word.Picture.8">
                  <p:embed/>
                </p:oleObj>
              </mc:Choice>
              <mc:Fallback>
                <p:oleObj name="Picture" r:id="rId3" imgW="5031140" imgH="3309562" progId="Word.Picture.8">
                  <p:embed/>
                  <p:pic>
                    <p:nvPicPr>
                      <p:cNvPr id="1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16" y="530821"/>
                        <a:ext cx="3886200" cy="2561359"/>
                      </a:xfrm>
                      <a:prstGeom prst="rect">
                        <a:avLst/>
                      </a:prstGeom>
                      <a:noFill/>
                      <a:ln>
                        <a:noFill/>
                      </a:ln>
                    </p:spPr>
                  </p:pic>
                </p:oleObj>
              </mc:Fallback>
            </mc:AlternateContent>
          </a:graphicData>
        </a:graphic>
      </p:graphicFrame>
      <p:sp>
        <p:nvSpPr>
          <p:cNvPr id="7" name="Rectangle 3"/>
          <p:cNvSpPr>
            <a:spLocks noChangeArrowheads="1"/>
          </p:cNvSpPr>
          <p:nvPr/>
        </p:nvSpPr>
        <p:spPr bwMode="auto">
          <a:xfrm>
            <a:off x="3924300" y="1278811"/>
            <a:ext cx="4953000" cy="133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7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You can think of it like this. </a:t>
            </a:r>
            <a:r>
              <a:rPr lang="en-US" altLang="en-US" sz="2700" dirty="0" smtClean="0">
                <a:latin typeface="Times New Roman" panose="02020603050405020304" pitchFamily="18" charset="0"/>
                <a:ea typeface="Times New Roman" panose="02020603050405020304" pitchFamily="18" charset="0"/>
                <a:cs typeface="Times New Roman" panose="02020603050405020304" pitchFamily="18" charset="0"/>
              </a:rPr>
              <a:t>For a single slack bus, the</a:t>
            </a:r>
            <a:r>
              <a:rPr kumimoji="0" lang="en-US" altLang="en-US" sz="27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7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shift factor for branch b, bus k would </a:t>
            </a:r>
            <a:r>
              <a:rPr kumimoji="0" lang="en-US" altLang="en-US" sz="27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 </a:t>
            </a:r>
            <a:r>
              <a:rPr kumimoji="0" lang="en-US" altLang="en-US" sz="27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kumimoji="0" lang="en-US" altLang="en-US" sz="2700" b="0" i="1" u="none" strike="noStrike" cap="none" normalizeH="0" baseline="-2500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b,k</a:t>
            </a:r>
            <a:r>
              <a:rPr kumimoji="0" lang="en-US" altLang="en-US" sz="2700" b="0"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en-US" sz="27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27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3" name="Rectangle 12"/>
          <p:cNvSpPr/>
          <p:nvPr/>
        </p:nvSpPr>
        <p:spPr>
          <a:xfrm>
            <a:off x="2969" y="2968793"/>
            <a:ext cx="9144000" cy="507831"/>
          </a:xfrm>
          <a:prstGeom prst="rect">
            <a:avLst/>
          </a:prstGeom>
        </p:spPr>
        <p:txBody>
          <a:bodyPr wrap="square">
            <a:spAutoFit/>
          </a:bodyPr>
          <a:lstStyle/>
          <a:p>
            <a:r>
              <a:rPr lang="en-US" sz="2600" dirty="0">
                <a:latin typeface="Times New Roman" panose="02020603050405020304" pitchFamily="18" charset="0"/>
                <a:ea typeface="Times New Roman" panose="02020603050405020304" pitchFamily="18" charset="0"/>
              </a:rPr>
              <a:t>and another </a:t>
            </a:r>
            <a:r>
              <a:rPr lang="en-US" sz="2600" dirty="0" smtClean="0">
                <a:latin typeface="Times New Roman" panose="02020603050405020304" pitchFamily="18" charset="0"/>
                <a:ea typeface="Times New Roman" panose="02020603050405020304" pitchFamily="18" charset="0"/>
              </a:rPr>
              <a:t>shift </a:t>
            </a:r>
            <a:r>
              <a:rPr lang="en-US" sz="2600" dirty="0">
                <a:latin typeface="Times New Roman" panose="02020603050405020304" pitchFamily="18" charset="0"/>
                <a:ea typeface="Times New Roman" panose="02020603050405020304" pitchFamily="18" charset="0"/>
              </a:rPr>
              <a:t>factor for branch b, bus j would </a:t>
            </a:r>
            <a:r>
              <a:rPr lang="en-US" sz="2600" dirty="0" smtClean="0">
                <a:latin typeface="Times New Roman" panose="02020603050405020304" pitchFamily="18" charset="0"/>
                <a:ea typeface="Times New Roman" panose="02020603050405020304" pitchFamily="18" charset="0"/>
              </a:rPr>
              <a:t>be </a:t>
            </a:r>
            <a:r>
              <a:rPr lang="en-US" altLang="en-US" sz="2400" i="1" dirty="0" err="1" smtClean="0">
                <a:latin typeface="Times New Roman" panose="02020603050405020304" pitchFamily="18" charset="0"/>
                <a:ea typeface="Times New Roman" panose="02020603050405020304" pitchFamily="18" charset="0"/>
                <a:cs typeface="Times New Roman" panose="02020603050405020304" pitchFamily="18" charset="0"/>
              </a:rPr>
              <a:t>t</a:t>
            </a:r>
            <a:r>
              <a:rPr lang="en-US" altLang="en-US" sz="2400" i="1" baseline="-25000" dirty="0" err="1" smtClean="0">
                <a:latin typeface="Times New Roman" panose="02020603050405020304" pitchFamily="18" charset="0"/>
                <a:ea typeface="Times New Roman" panose="02020603050405020304" pitchFamily="18" charset="0"/>
                <a:cs typeface="Times New Roman" panose="02020603050405020304" pitchFamily="18" charset="0"/>
              </a:rPr>
              <a:t>b,j</a:t>
            </a:r>
            <a:r>
              <a:rPr lang="en-US" altLang="en-US" sz="2400" i="1"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p>
        </p:txBody>
      </p:sp>
      <p:sp>
        <p:nvSpPr>
          <p:cNvPr id="14" name="Rectangle 13"/>
          <p:cNvSpPr/>
          <p:nvPr/>
        </p:nvSpPr>
        <p:spPr>
          <a:xfrm>
            <a:off x="0" y="3541273"/>
            <a:ext cx="9144000" cy="954107"/>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If we have an injection increase at bus k of ∆P</a:t>
            </a:r>
            <a:r>
              <a:rPr lang="en-US" sz="2800" baseline="-25000" dirty="0">
                <a:latin typeface="Times New Roman" panose="02020603050405020304" pitchFamily="18" charset="0"/>
                <a:ea typeface="Times New Roman" panose="02020603050405020304" pitchFamily="18" charset="0"/>
              </a:rPr>
              <a:t>k</a:t>
            </a:r>
            <a:r>
              <a:rPr lang="en-US" sz="2800" dirty="0">
                <a:latin typeface="Times New Roman" panose="02020603050405020304" pitchFamily="18" charset="0"/>
                <a:ea typeface="Times New Roman" panose="02020603050405020304" pitchFamily="18" charset="0"/>
              </a:rPr>
              <a:t> and an injection increase at bus j of ∆</a:t>
            </a:r>
            <a:r>
              <a:rPr lang="en-US" sz="2800" dirty="0" err="1">
                <a:latin typeface="Times New Roman" panose="02020603050405020304" pitchFamily="18" charset="0"/>
                <a:ea typeface="Times New Roman" panose="02020603050405020304" pitchFamily="18" charset="0"/>
              </a:rPr>
              <a:t>P</a:t>
            </a:r>
            <a:r>
              <a:rPr lang="en-US" sz="2800" baseline="-25000" dirty="0" err="1">
                <a:latin typeface="Times New Roman" panose="02020603050405020304" pitchFamily="18" charset="0"/>
                <a:ea typeface="Times New Roman" panose="02020603050405020304" pitchFamily="18" charset="0"/>
              </a:rPr>
              <a:t>j</a:t>
            </a:r>
            <a:r>
              <a:rPr lang="en-US" sz="2800" dirty="0">
                <a:latin typeface="Times New Roman" panose="02020603050405020304" pitchFamily="18" charset="0"/>
                <a:ea typeface="Times New Roman" panose="02020603050405020304" pitchFamily="18" charset="0"/>
              </a:rPr>
              <a:t> (negative), then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5690893"/>
              </p:ext>
            </p:extLst>
          </p:nvPr>
        </p:nvGraphicFramePr>
        <p:xfrm>
          <a:off x="1314450" y="4419600"/>
          <a:ext cx="3009900" cy="520700"/>
        </p:xfrm>
        <a:graphic>
          <a:graphicData uri="http://schemas.openxmlformats.org/presentationml/2006/ole">
            <mc:AlternateContent xmlns:mc="http://schemas.openxmlformats.org/markup-compatibility/2006">
              <mc:Choice xmlns:v="urn:schemas-microsoft-com:vml" Requires="v">
                <p:oleObj spid="_x0000_s13414" name="Equation" r:id="rId5" imgW="1371600" imgH="241300" progId="Equation.DSMT4">
                  <p:embed/>
                </p:oleObj>
              </mc:Choice>
              <mc:Fallback>
                <p:oleObj name="Equation" r:id="rId5" imgW="1371600" imgH="241300"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4419600"/>
                        <a:ext cx="300990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8" name="Group 11"/>
          <p:cNvGrpSpPr>
            <a:grpSpLocks noChangeAspect="1"/>
          </p:cNvGrpSpPr>
          <p:nvPr/>
        </p:nvGrpSpPr>
        <p:grpSpPr bwMode="auto">
          <a:xfrm>
            <a:off x="76200" y="4796987"/>
            <a:ext cx="5486400" cy="800100"/>
            <a:chOff x="1800" y="3320"/>
            <a:chExt cx="8640" cy="1261"/>
          </a:xfrm>
        </p:grpSpPr>
        <p:sp>
          <p:nvSpPr>
            <p:cNvPr id="19" name="AutoShape 16"/>
            <p:cNvSpPr>
              <a:spLocks noChangeAspect="1" noChangeArrowheads="1" noTextEdit="1"/>
            </p:cNvSpPr>
            <p:nvPr/>
          </p:nvSpPr>
          <p:spPr bwMode="auto">
            <a:xfrm>
              <a:off x="1800" y="3320"/>
              <a:ext cx="8640" cy="126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Text Box 15"/>
            <p:cNvSpPr txBox="1">
              <a:spLocks noChangeArrowheads="1"/>
            </p:cNvSpPr>
            <p:nvPr/>
          </p:nvSpPr>
          <p:spPr bwMode="auto">
            <a:xfrm>
              <a:off x="4680" y="3860"/>
              <a:ext cx="180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Increase P</a:t>
              </a:r>
              <a:r>
                <a:rPr kumimoji="0" lang="en-US" altLang="en-US" sz="1200" b="0"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rPr>
                <a:t>k</a:t>
              </a: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Decrease P</a:t>
              </a:r>
              <a:r>
                <a:rPr kumimoji="0" lang="en-US" altLang="en-US" sz="1200" b="0"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Line 14"/>
            <p:cNvSpPr>
              <a:spLocks noChangeShapeType="1"/>
            </p:cNvSpPr>
            <p:nvPr/>
          </p:nvSpPr>
          <p:spPr bwMode="auto">
            <a:xfrm flipV="1">
              <a:off x="5579" y="3499"/>
              <a:ext cx="1" cy="36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Text Box 13"/>
            <p:cNvSpPr txBox="1">
              <a:spLocks noChangeArrowheads="1"/>
            </p:cNvSpPr>
            <p:nvPr/>
          </p:nvSpPr>
          <p:spPr bwMode="auto">
            <a:xfrm>
              <a:off x="6840" y="3861"/>
              <a:ext cx="1800"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Decrease P</a:t>
              </a:r>
              <a:r>
                <a:rPr kumimoji="0" lang="en-US" altLang="en-US" sz="1200" b="0"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rPr>
                <a:t>j</a:t>
              </a: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en-US" altLang="en-US" sz="6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Increase P</a:t>
              </a:r>
              <a:r>
                <a:rPr kumimoji="0" lang="en-US" altLang="en-US" sz="1200" b="0" i="0" u="none" strike="noStrike" cap="none" normalizeH="0" baseline="-30000" smtClean="0">
                  <a:ln>
                    <a:noFill/>
                  </a:ln>
                  <a:solidFill>
                    <a:schemeClr val="tx1"/>
                  </a:solidFill>
                  <a:effectLst/>
                  <a:latin typeface="Arial" panose="020B0604020202020204" pitchFamily="34" charset="0"/>
                  <a:ea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Line 12"/>
            <p:cNvSpPr>
              <a:spLocks noChangeShapeType="1"/>
            </p:cNvSpPr>
            <p:nvPr/>
          </p:nvSpPr>
          <p:spPr bwMode="auto">
            <a:xfrm flipV="1">
              <a:off x="7739" y="3500"/>
              <a:ext cx="1" cy="36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4" name="Rectangle 23"/>
          <p:cNvSpPr/>
          <p:nvPr/>
        </p:nvSpPr>
        <p:spPr>
          <a:xfrm>
            <a:off x="76200" y="5599032"/>
            <a:ext cx="456887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Then, let ∆</a:t>
            </a:r>
            <a:r>
              <a:rPr lang="en-US" sz="2800" dirty="0">
                <a:latin typeface="Times New Roman" panose="02020603050405020304" pitchFamily="18" charset="0"/>
                <a:ea typeface="Times New Roman" panose="02020603050405020304" pitchFamily="18" charset="0"/>
              </a:rPr>
              <a:t>P</a:t>
            </a:r>
            <a:r>
              <a:rPr lang="en-US" sz="2800" baseline="-25000" dirty="0">
                <a:latin typeface="Times New Roman" panose="02020603050405020304" pitchFamily="18" charset="0"/>
                <a:ea typeface="Times New Roman" panose="02020603050405020304" pitchFamily="18" charset="0"/>
              </a:rPr>
              <a:t>k</a:t>
            </a:r>
            <a:r>
              <a:rPr lang="en-US" sz="2800" dirty="0">
                <a:latin typeface="Times New Roman" panose="02020603050405020304" pitchFamily="18" charset="0"/>
                <a:ea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rPr>
              <a:t>P</a:t>
            </a:r>
            <a:r>
              <a:rPr lang="en-US" sz="2800" baseline="-25000" dirty="0" err="1">
                <a:latin typeface="Times New Roman" panose="02020603050405020304" pitchFamily="18" charset="0"/>
                <a:ea typeface="Times New Roman" panose="02020603050405020304" pitchFamily="18" charset="0"/>
              </a:rPr>
              <a:t>j</a:t>
            </a:r>
            <a:r>
              <a:rPr lang="en-US" sz="2800" baseline="-25000"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and we get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26" name="Object 25"/>
          <p:cNvGraphicFramePr>
            <a:graphicFrameLocks noChangeAspect="1"/>
          </p:cNvGraphicFramePr>
          <p:nvPr>
            <p:extLst>
              <p:ext uri="{D42A27DB-BD31-4B8C-83A1-F6EECF244321}">
                <p14:modId xmlns:p14="http://schemas.microsoft.com/office/powerpoint/2010/main" val="3497114574"/>
              </p:ext>
            </p:extLst>
          </p:nvPr>
        </p:nvGraphicFramePr>
        <p:xfrm>
          <a:off x="1987550" y="6267014"/>
          <a:ext cx="2432050" cy="463550"/>
        </p:xfrm>
        <a:graphic>
          <a:graphicData uri="http://schemas.openxmlformats.org/presentationml/2006/ole">
            <mc:AlternateContent xmlns:mc="http://schemas.openxmlformats.org/markup-compatibility/2006">
              <mc:Choice xmlns:v="urn:schemas-microsoft-com:vml" Requires="v">
                <p:oleObj spid="_x0000_s13415" name="Equation" r:id="rId7" imgW="1257300" imgH="241300" progId="Equation.DSMT4">
                  <p:embed/>
                </p:oleObj>
              </mc:Choice>
              <mc:Fallback>
                <p:oleObj name="Equation" r:id="rId7" imgW="1257300" imgH="241300" progId="Equation.DSMT4">
                  <p:embed/>
                  <p:pic>
                    <p:nvPicPr>
                      <p:cNvPr id="0" name="Object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7550" y="6267014"/>
                        <a:ext cx="243205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Rectangle 27"/>
          <p:cNvSpPr/>
          <p:nvPr/>
        </p:nvSpPr>
        <p:spPr>
          <a:xfrm>
            <a:off x="5392988" y="5146971"/>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(9)</a:t>
            </a:r>
            <a:endParaRPr lang="en-US" sz="2800" dirty="0"/>
          </a:p>
        </p:txBody>
      </p:sp>
      <p:sp>
        <p:nvSpPr>
          <p:cNvPr id="30" name="Rectangle 29"/>
          <p:cNvSpPr/>
          <p:nvPr/>
        </p:nvSpPr>
        <p:spPr>
          <a:xfrm>
            <a:off x="5348712" y="6155174"/>
            <a:ext cx="78418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(10)</a:t>
            </a:r>
            <a:endParaRPr lang="en-US" sz="2800" dirty="0"/>
          </a:p>
        </p:txBody>
      </p:sp>
    </p:spTree>
    <p:extLst>
      <p:ext uri="{BB962C8B-B14F-4D97-AF65-F5344CB8AC3E}">
        <p14:creationId xmlns:p14="http://schemas.microsoft.com/office/powerpoint/2010/main" val="159847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4" grpId="0"/>
      <p:bldP spid="28"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a:t>Conceptualization of SFs</a:t>
            </a:r>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12</a:t>
            </a:fld>
            <a:endParaRPr lang="en-US"/>
          </a:p>
        </p:txBody>
      </p:sp>
      <p:sp>
        <p:nvSpPr>
          <p:cNvPr id="24" name="Rectangle 23"/>
          <p:cNvSpPr/>
          <p:nvPr/>
        </p:nvSpPr>
        <p:spPr>
          <a:xfrm>
            <a:off x="152400" y="640732"/>
            <a:ext cx="456887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Then, let ∆</a:t>
            </a:r>
            <a:r>
              <a:rPr lang="en-US" sz="2800" dirty="0">
                <a:latin typeface="Times New Roman" panose="02020603050405020304" pitchFamily="18" charset="0"/>
                <a:ea typeface="Times New Roman" panose="02020603050405020304" pitchFamily="18" charset="0"/>
              </a:rPr>
              <a:t>P</a:t>
            </a:r>
            <a:r>
              <a:rPr lang="en-US" sz="2800" baseline="-25000" dirty="0">
                <a:latin typeface="Times New Roman" panose="02020603050405020304" pitchFamily="18" charset="0"/>
                <a:ea typeface="Times New Roman" panose="02020603050405020304" pitchFamily="18" charset="0"/>
              </a:rPr>
              <a:t>k</a:t>
            </a:r>
            <a:r>
              <a:rPr lang="en-US" sz="2800" dirty="0">
                <a:latin typeface="Times New Roman" panose="02020603050405020304" pitchFamily="18" charset="0"/>
                <a:ea typeface="Times New Roman" panose="02020603050405020304" pitchFamily="18" charset="0"/>
              </a:rPr>
              <a:t>=-∆</a:t>
            </a:r>
            <a:r>
              <a:rPr lang="en-US" sz="2800" dirty="0" err="1">
                <a:latin typeface="Times New Roman" panose="02020603050405020304" pitchFamily="18" charset="0"/>
                <a:ea typeface="Times New Roman" panose="02020603050405020304" pitchFamily="18" charset="0"/>
              </a:rPr>
              <a:t>P</a:t>
            </a:r>
            <a:r>
              <a:rPr lang="en-US" sz="2800" baseline="-25000" dirty="0" err="1">
                <a:latin typeface="Times New Roman" panose="02020603050405020304" pitchFamily="18" charset="0"/>
                <a:ea typeface="Times New Roman" panose="02020603050405020304" pitchFamily="18" charset="0"/>
              </a:rPr>
              <a:t>j</a:t>
            </a:r>
            <a:r>
              <a:rPr lang="en-US" sz="2800" baseline="-25000"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and we get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26" name="Object 25"/>
          <p:cNvGraphicFramePr>
            <a:graphicFrameLocks noChangeAspect="1"/>
          </p:cNvGraphicFramePr>
          <p:nvPr>
            <p:extLst>
              <p:ext uri="{D42A27DB-BD31-4B8C-83A1-F6EECF244321}">
                <p14:modId xmlns:p14="http://schemas.microsoft.com/office/powerpoint/2010/main" val="380737413"/>
              </p:ext>
            </p:extLst>
          </p:nvPr>
        </p:nvGraphicFramePr>
        <p:xfrm>
          <a:off x="2667000" y="1371600"/>
          <a:ext cx="2432050" cy="463550"/>
        </p:xfrm>
        <a:graphic>
          <a:graphicData uri="http://schemas.openxmlformats.org/presentationml/2006/ole">
            <mc:AlternateContent xmlns:mc="http://schemas.openxmlformats.org/markup-compatibility/2006">
              <mc:Choice xmlns:v="urn:schemas-microsoft-com:vml" Requires="v">
                <p:oleObj spid="_x0000_s14371" name="Equation" r:id="rId3" imgW="1257300" imgH="241300" progId="Equation.DSMT4">
                  <p:embed/>
                </p:oleObj>
              </mc:Choice>
              <mc:Fallback>
                <p:oleObj name="Equation" r:id="rId3" imgW="1257300" imgH="241300" progId="Equation.DSMT4">
                  <p:embed/>
                  <p:pic>
                    <p:nvPicPr>
                      <p:cNvPr id="26"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371600"/>
                        <a:ext cx="243205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ectangle 24"/>
          <p:cNvSpPr/>
          <p:nvPr/>
        </p:nvSpPr>
        <p:spPr>
          <a:xfrm>
            <a:off x="6477000" y="1302034"/>
            <a:ext cx="78418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(10)</a:t>
            </a:r>
            <a:endParaRPr lang="en-US" sz="2800" dirty="0"/>
          </a:p>
        </p:txBody>
      </p:sp>
      <p:sp>
        <p:nvSpPr>
          <p:cNvPr id="6" name="Rectangle 5"/>
          <p:cNvSpPr/>
          <p:nvPr/>
        </p:nvSpPr>
        <p:spPr>
          <a:xfrm>
            <a:off x="-6927" y="4351304"/>
            <a:ext cx="9143999" cy="1384995"/>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Note that once ∆</a:t>
            </a:r>
            <a:r>
              <a:rPr lang="en-US" sz="2800" dirty="0" err="1">
                <a:latin typeface="Times New Roman" panose="02020603050405020304" pitchFamily="18" charset="0"/>
                <a:ea typeface="Times New Roman" panose="02020603050405020304" pitchFamily="18" charset="0"/>
              </a:rPr>
              <a:t>P</a:t>
            </a:r>
            <a:r>
              <a:rPr lang="en-US" sz="2800" baseline="-25000" dirty="0" err="1">
                <a:latin typeface="Times New Roman" panose="02020603050405020304" pitchFamily="18" charset="0"/>
                <a:ea typeface="Times New Roman" panose="02020603050405020304" pitchFamily="18" charset="0"/>
              </a:rPr>
              <a:t>b</a:t>
            </a:r>
            <a:r>
              <a:rPr lang="en-US" sz="2800" dirty="0">
                <a:latin typeface="Times New Roman" panose="02020603050405020304" pitchFamily="18" charset="0"/>
                <a:ea typeface="Times New Roman" panose="02020603050405020304" pitchFamily="18" charset="0"/>
              </a:rPr>
              <a:t> is obtained, then it must be added to the original flow on branch b to get the resulting total flow following the generation shift, i.e.,</a:t>
            </a:r>
            <a:endParaRPr lang="en-US" sz="2800" dirty="0">
              <a:effectLst/>
              <a:latin typeface="Times New Roman" panose="02020603050405020304" pitchFamily="18" charset="0"/>
              <a:ea typeface="Times New Roman" panose="02020603050405020304"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2129493860"/>
              </p:ext>
            </p:extLst>
          </p:nvPr>
        </p:nvGraphicFramePr>
        <p:xfrm>
          <a:off x="3711574" y="5715000"/>
          <a:ext cx="1720850" cy="508000"/>
        </p:xfrm>
        <a:graphic>
          <a:graphicData uri="http://schemas.openxmlformats.org/presentationml/2006/ole">
            <mc:AlternateContent xmlns:mc="http://schemas.openxmlformats.org/markup-compatibility/2006">
              <mc:Choice xmlns:v="urn:schemas-microsoft-com:vml" Requires="v">
                <p:oleObj spid="_x0000_s14372" name="Equation" r:id="rId5" imgW="888614" imgH="266584" progId="Equation.DSMT4">
                  <p:embed/>
                </p:oleObj>
              </mc:Choice>
              <mc:Fallback>
                <p:oleObj name="Equation" r:id="rId5" imgW="888614" imgH="266584"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1574" y="5715000"/>
                        <a:ext cx="172085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1" y="1964635"/>
            <a:ext cx="9143999" cy="1815882"/>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This says that the change in flow on branch b due to a “two-bus shift</a:t>
            </a:r>
            <a:r>
              <a:rPr lang="en-US" sz="2800" dirty="0">
                <a:latin typeface="Times New Roman" panose="02020603050405020304" pitchFamily="18" charset="0"/>
                <a:ea typeface="Times New Roman" panose="02020603050405020304" pitchFamily="18" charset="0"/>
              </a:rPr>
              <a:t>” of ∆</a:t>
            </a:r>
            <a:r>
              <a:rPr lang="en-US" sz="2800" dirty="0" smtClean="0">
                <a:latin typeface="Times New Roman" panose="02020603050405020304" pitchFamily="18" charset="0"/>
                <a:ea typeface="Times New Roman" panose="02020603050405020304" pitchFamily="18" charset="0"/>
              </a:rPr>
              <a:t>P</a:t>
            </a:r>
            <a:r>
              <a:rPr lang="en-US" sz="2800" baseline="-25000" dirty="0" smtClean="0">
                <a:latin typeface="Times New Roman" panose="02020603050405020304" pitchFamily="18" charset="0"/>
                <a:ea typeface="Times New Roman" panose="02020603050405020304" pitchFamily="18" charset="0"/>
              </a:rPr>
              <a:t>k</a:t>
            </a:r>
            <a:r>
              <a:rPr lang="en-US" sz="2800" dirty="0" smtClean="0">
                <a:latin typeface="Times New Roman" panose="02020603050405020304" pitchFamily="18" charset="0"/>
                <a:ea typeface="Times New Roman" panose="02020603050405020304" pitchFamily="18" charset="0"/>
              </a:rPr>
              <a:t> at buses k and j is given by the product of </a:t>
            </a:r>
          </a:p>
          <a:p>
            <a:pPr marL="457200" indent="-457200" algn="just">
              <a:buFont typeface="Arial" panose="020B0604020202020204" pitchFamily="34" charset="0"/>
              <a:buChar char="•"/>
            </a:pPr>
            <a:r>
              <a:rPr lang="en-US" sz="2800" dirty="0" smtClean="0">
                <a:latin typeface="Times New Roman" panose="02020603050405020304" pitchFamily="18" charset="0"/>
                <a:ea typeface="Times New Roman" panose="02020603050405020304" pitchFamily="18" charset="0"/>
              </a:rPr>
              <a:t>the differences in single-slack SFs at buses k and j </a:t>
            </a:r>
          </a:p>
          <a:p>
            <a:pPr marL="457200" indent="-457200" algn="just">
              <a:buFont typeface="Arial" panose="020B0604020202020204" pitchFamily="34" charset="0"/>
              <a:buChar char="•"/>
            </a:pPr>
            <a:r>
              <a:rPr lang="en-US" sz="2800" dirty="0" smtClean="0">
                <a:latin typeface="Times New Roman" panose="02020603050405020304" pitchFamily="18" charset="0"/>
                <a:ea typeface="Times New Roman" panose="02020603050405020304" pitchFamily="18" charset="0"/>
              </a:rPr>
              <a:t>and the shift ∆P</a:t>
            </a:r>
            <a:r>
              <a:rPr lang="en-US" sz="2800" baseline="-25000" dirty="0" smtClean="0">
                <a:latin typeface="Times New Roman" panose="02020603050405020304" pitchFamily="18" charset="0"/>
                <a:ea typeface="Times New Roman" panose="02020603050405020304" pitchFamily="18" charset="0"/>
              </a:rPr>
              <a:t>k</a:t>
            </a:r>
            <a:r>
              <a:rPr lang="en-US" sz="2800" dirty="0" smtClean="0">
                <a:latin typeface="Times New Roman" panose="02020603050405020304" pitchFamily="18" charset="0"/>
                <a:ea typeface="Times New Roman" panose="02020603050405020304" pitchFamily="18" charset="0"/>
              </a:rPr>
              <a:t>.</a:t>
            </a:r>
            <a:r>
              <a:rPr lang="en-US" sz="2800" dirty="0" smtClean="0">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67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SFs for a “distributed slack”</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13</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311374336"/>
              </p:ext>
            </p:extLst>
          </p:nvPr>
        </p:nvGraphicFramePr>
        <p:xfrm>
          <a:off x="1096963" y="1460500"/>
          <a:ext cx="4919662" cy="2044700"/>
        </p:xfrm>
        <a:graphic>
          <a:graphicData uri="http://schemas.openxmlformats.org/presentationml/2006/ole">
            <mc:AlternateContent xmlns:mc="http://schemas.openxmlformats.org/markup-compatibility/2006">
              <mc:Choice xmlns:v="urn:schemas-microsoft-com:vml" Requires="v">
                <p:oleObj spid="_x0000_s15381" name="Equation" r:id="rId3" imgW="3111480" imgH="1396800" progId="Equation.DSMT4">
                  <p:embed/>
                </p:oleObj>
              </mc:Choice>
              <mc:Fallback>
                <p:oleObj name="Equation" r:id="rId3" imgW="3111480" imgH="1396800" progId="Equation.DSMT4">
                  <p:embed/>
                  <p:pic>
                    <p:nvPicPr>
                      <p:cNvPr id="0" name="Object 1"/>
                      <p:cNvPicPr>
                        <a:picLocks noChangeAspect="1" noChangeArrowheads="1"/>
                      </p:cNvPicPr>
                      <p:nvPr/>
                    </p:nvPicPr>
                    <p:blipFill>
                      <a:blip r:embed="rId4"/>
                      <a:srcRect/>
                      <a:stretch>
                        <a:fillRect/>
                      </a:stretch>
                    </p:blipFill>
                    <p:spPr bwMode="auto">
                      <a:xfrm>
                        <a:off x="1096963" y="1460500"/>
                        <a:ext cx="4919662" cy="204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7548747" y="2207280"/>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(8)</a:t>
            </a:r>
            <a:endParaRPr lang="en-US" sz="2800" dirty="0"/>
          </a:p>
        </p:txBody>
      </p:sp>
      <p:sp>
        <p:nvSpPr>
          <p:cNvPr id="4" name="Rectangle 3"/>
          <p:cNvSpPr/>
          <p:nvPr/>
        </p:nvSpPr>
        <p:spPr>
          <a:xfrm>
            <a:off x="28699" y="381000"/>
            <a:ext cx="9115301" cy="1200329"/>
          </a:xfrm>
          <a:prstGeom prst="rect">
            <a:avLst/>
          </a:prstGeom>
        </p:spPr>
        <p:txBody>
          <a:bodyPr wrap="square">
            <a:spAutoFit/>
          </a:bodyPr>
          <a:lstStyle/>
          <a:p>
            <a:pPr algn="just"/>
            <a:r>
              <a:rPr lang="en-US" sz="2400" dirty="0">
                <a:latin typeface="Times New Roman" panose="02020603050405020304" pitchFamily="18" charset="0"/>
                <a:ea typeface="Times New Roman" panose="02020603050405020304" pitchFamily="18" charset="0"/>
              </a:rPr>
              <a:t>Equation (8) </a:t>
            </a:r>
            <a:r>
              <a:rPr lang="en-US" sz="2400" dirty="0" smtClean="0">
                <a:latin typeface="Times New Roman" panose="02020603050405020304" pitchFamily="18" charset="0"/>
                <a:ea typeface="Times New Roman" panose="02020603050405020304" pitchFamily="18" charset="0"/>
              </a:rPr>
              <a:t>(on slide 9 and repeated below) shows </a:t>
            </a:r>
            <a:r>
              <a:rPr lang="en-US" sz="2400" dirty="0">
                <a:latin typeface="Times New Roman" panose="02020603050405020304" pitchFamily="18" charset="0"/>
                <a:ea typeface="Times New Roman" panose="02020603050405020304" pitchFamily="18" charset="0"/>
              </a:rPr>
              <a:t>how to compute the </a:t>
            </a:r>
            <a:r>
              <a:rPr lang="en-US" sz="2400" dirty="0" smtClean="0">
                <a:latin typeface="Times New Roman" panose="02020603050405020304" pitchFamily="18" charset="0"/>
                <a:ea typeface="Times New Roman" panose="02020603050405020304" pitchFamily="18" charset="0"/>
              </a:rPr>
              <a:t>shift </a:t>
            </a:r>
            <a:r>
              <a:rPr lang="en-US" sz="2400" dirty="0">
                <a:latin typeface="Times New Roman" panose="02020603050405020304" pitchFamily="18" charset="0"/>
                <a:ea typeface="Times New Roman" panose="02020603050405020304" pitchFamily="18" charset="0"/>
              </a:rPr>
              <a:t>factors for the case when a single specified slack bus corresponds to bus 1. </a:t>
            </a:r>
            <a:endParaRPr lang="en-US" sz="24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9486" y="3602757"/>
            <a:ext cx="9191667" cy="1154162"/>
          </a:xfrm>
          <a:prstGeom prst="rect">
            <a:avLst/>
          </a:prstGeom>
        </p:spPr>
        <p:txBody>
          <a:bodyPr wrap="square">
            <a:spAutoFit/>
          </a:bodyPr>
          <a:lstStyle/>
          <a:p>
            <a:pPr algn="just"/>
            <a:r>
              <a:rPr lang="en-US" sz="2300" dirty="0">
                <a:latin typeface="Times New Roman" panose="02020603050405020304" pitchFamily="18" charset="0"/>
                <a:ea typeface="Times New Roman" panose="02020603050405020304" pitchFamily="18" charset="0"/>
              </a:rPr>
              <a:t>Example 1 </a:t>
            </a:r>
            <a:r>
              <a:rPr lang="en-US" sz="2300" dirty="0" smtClean="0">
                <a:latin typeface="Times New Roman" panose="02020603050405020304" pitchFamily="18" charset="0"/>
                <a:ea typeface="Times New Roman" panose="02020603050405020304" pitchFamily="18" charset="0"/>
              </a:rPr>
              <a:t>(slides 10-12) above </a:t>
            </a:r>
            <a:r>
              <a:rPr lang="en-US" sz="2300" dirty="0">
                <a:latin typeface="Times New Roman" panose="02020603050405020304" pitchFamily="18" charset="0"/>
                <a:ea typeface="Times New Roman" panose="02020603050405020304" pitchFamily="18" charset="0"/>
              </a:rPr>
              <a:t>shows how to </a:t>
            </a:r>
            <a:r>
              <a:rPr lang="en-US" sz="2300" dirty="0" smtClean="0">
                <a:latin typeface="Times New Roman" panose="02020603050405020304" pitchFamily="18" charset="0"/>
                <a:ea typeface="Times New Roman" panose="02020603050405020304" pitchFamily="18" charset="0"/>
              </a:rPr>
              <a:t>use single slack SFs to compute branch flow changes for a “double shift” of bus k to bus j. This case may be interpreted as a reassignment of the slack from bus 1 to bus j. </a:t>
            </a:r>
            <a:endParaRPr lang="en-US" sz="2300" dirty="0">
              <a:effectLst/>
              <a:latin typeface="Times New Roman" panose="02020603050405020304" pitchFamily="18" charset="0"/>
              <a:ea typeface="Times New Roman" panose="02020603050405020304" pitchFamily="18" charset="0"/>
            </a:endParaRPr>
          </a:p>
        </p:txBody>
      </p:sp>
      <p:sp>
        <p:nvSpPr>
          <p:cNvPr id="8" name="Rectangle 7"/>
          <p:cNvSpPr/>
          <p:nvPr/>
        </p:nvSpPr>
        <p:spPr>
          <a:xfrm>
            <a:off x="-9486" y="4854476"/>
            <a:ext cx="9153485" cy="1938992"/>
          </a:xfrm>
          <a:prstGeom prst="rect">
            <a:avLst/>
          </a:prstGeom>
        </p:spPr>
        <p:txBody>
          <a:bodyPr wrap="square">
            <a:spAutoFit/>
          </a:bodyPr>
          <a:lstStyle/>
          <a:p>
            <a:pPr algn="just"/>
            <a:r>
              <a:rPr lang="en-US" sz="2400" dirty="0" smtClean="0">
                <a:latin typeface="Times New Roman" panose="02020603050405020304" pitchFamily="18" charset="0"/>
                <a:ea typeface="Times New Roman" panose="02020603050405020304" pitchFamily="18" charset="0"/>
                <a:sym typeface="Wingdings" panose="05000000000000000000" pitchFamily="2" charset="2"/>
              </a:rPr>
              <a:t></a:t>
            </a:r>
            <a:r>
              <a:rPr lang="en-US" sz="2400" dirty="0" smtClean="0">
                <a:latin typeface="Times New Roman" panose="02020603050405020304" pitchFamily="18" charset="0"/>
                <a:ea typeface="Times New Roman" panose="02020603050405020304" pitchFamily="18" charset="0"/>
              </a:rPr>
              <a:t>What </a:t>
            </a:r>
            <a:r>
              <a:rPr lang="en-US" sz="2400" dirty="0">
                <a:latin typeface="Times New Roman" panose="02020603050405020304" pitchFamily="18" charset="0"/>
                <a:ea typeface="Times New Roman" panose="02020603050405020304" pitchFamily="18" charset="0"/>
              </a:rPr>
              <a:t>we are interested in </a:t>
            </a:r>
            <a:r>
              <a:rPr lang="en-US" sz="2400" dirty="0" smtClean="0">
                <a:latin typeface="Times New Roman" panose="02020603050405020304" pitchFamily="18" charset="0"/>
                <a:ea typeface="Times New Roman" panose="02020603050405020304" pitchFamily="18" charset="0"/>
              </a:rPr>
              <a:t>now</a:t>
            </a:r>
            <a:r>
              <a:rPr lang="en-US" sz="2400" dirty="0" smtClean="0">
                <a:latin typeface="Times New Roman" panose="02020603050405020304" pitchFamily="18" charset="0"/>
                <a:ea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rPr>
              <a:t>is computation of </a:t>
            </a:r>
            <a:r>
              <a:rPr lang="en-US" sz="2400" dirty="0" smtClean="0">
                <a:latin typeface="Times New Roman" panose="02020603050405020304" pitchFamily="18" charset="0"/>
                <a:ea typeface="Times New Roman" panose="02020603050405020304" pitchFamily="18" charset="0"/>
              </a:rPr>
              <a:t>shift </a:t>
            </a:r>
            <a:r>
              <a:rPr lang="en-US" sz="2400" dirty="0">
                <a:latin typeface="Times New Roman" panose="02020603050405020304" pitchFamily="18" charset="0"/>
                <a:ea typeface="Times New Roman" panose="02020603050405020304" pitchFamily="18" charset="0"/>
              </a:rPr>
              <a:t>factors for the case when we would like to distribute the slack, or the compensation, throughout the network. </a:t>
            </a:r>
            <a:r>
              <a:rPr lang="en-US" sz="2400" i="1" u="sng" dirty="0">
                <a:latin typeface="Times New Roman" panose="02020603050405020304" pitchFamily="18" charset="0"/>
                <a:ea typeface="Times New Roman" panose="02020603050405020304" pitchFamily="18" charset="0"/>
              </a:rPr>
              <a:t>The key criterion to guide this is that the elements in the nodal injection vector should correspond to the percentage of desired compensation for each </a:t>
            </a:r>
            <a:r>
              <a:rPr lang="en-US" sz="2400" i="1" u="sng" dirty="0" smtClean="0">
                <a:latin typeface="Times New Roman" panose="02020603050405020304" pitchFamily="18" charset="0"/>
                <a:ea typeface="Times New Roman" panose="02020603050405020304" pitchFamily="18" charset="0"/>
              </a:rPr>
              <a:t>bus</a:t>
            </a:r>
            <a:r>
              <a:rPr lang="en-US" sz="2400" dirty="0" smtClean="0">
                <a:latin typeface="Times New Roman" panose="02020603050405020304" pitchFamily="18" charset="0"/>
                <a:ea typeface="Times New Roman" panose="02020603050405020304" pitchFamily="18" charset="0"/>
              </a:rPr>
              <a:t>, per the next slide.</a:t>
            </a:r>
            <a:endParaRPr lang="en-US" sz="2400" dirty="0">
              <a:effectLst/>
              <a:latin typeface="Times New Roman" panose="02020603050405020304" pitchFamily="18" charset="0"/>
              <a:ea typeface="Times New Roman" panose="02020603050405020304" pitchFamily="18" charset="0"/>
            </a:endParaRPr>
          </a:p>
        </p:txBody>
      </p:sp>
      <p:sp>
        <p:nvSpPr>
          <p:cNvPr id="10" name="TextBox 9"/>
          <p:cNvSpPr txBox="1"/>
          <p:nvPr/>
        </p:nvSpPr>
        <p:spPr>
          <a:xfrm>
            <a:off x="5486400" y="1150203"/>
            <a:ext cx="3709637" cy="784830"/>
          </a:xfrm>
          <a:prstGeom prst="rect">
            <a:avLst/>
          </a:prstGeom>
          <a:noFill/>
        </p:spPr>
        <p:txBody>
          <a:bodyPr wrap="square" rtlCol="0">
            <a:spAutoFit/>
          </a:bodyPr>
          <a:lstStyle/>
          <a:p>
            <a:r>
              <a:rPr lang="en-US" sz="1500" dirty="0"/>
              <a:t>M</a:t>
            </a:r>
            <a:r>
              <a:rPr lang="en-US" sz="1500" dirty="0" smtClean="0"/>
              <a:t>atrix B’ is (N-1)x(N-1) as it has bus 1 row &amp; column removed. This makes bus 1 the slack bus, and this row corresponds to bus 2.</a:t>
            </a:r>
            <a:endParaRPr lang="en-US" sz="1500" dirty="0"/>
          </a:p>
        </p:txBody>
      </p:sp>
    </p:spTree>
    <p:extLst>
      <p:ext uri="{BB962C8B-B14F-4D97-AF65-F5344CB8AC3E}">
        <p14:creationId xmlns:p14="http://schemas.microsoft.com/office/powerpoint/2010/main" val="49437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SFs for a “distributed slack”</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14</a:t>
            </a:fld>
            <a:endParaRPr lang="en-US"/>
          </a:p>
        </p:txBody>
      </p:sp>
      <p:sp>
        <p:nvSpPr>
          <p:cNvPr id="11" name="Rectangle 10"/>
          <p:cNvSpPr/>
          <p:nvPr/>
        </p:nvSpPr>
        <p:spPr>
          <a:xfrm>
            <a:off x="7239000" y="1421715"/>
            <a:ext cx="770852"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(11)</a:t>
            </a:r>
            <a:endParaRPr lang="en-US" sz="2800" dirty="0"/>
          </a:p>
        </p:txBody>
      </p:sp>
      <p:graphicFrame>
        <p:nvGraphicFramePr>
          <p:cNvPr id="6" name="Object 5"/>
          <p:cNvGraphicFramePr>
            <a:graphicFrameLocks noChangeAspect="1"/>
          </p:cNvGraphicFramePr>
          <p:nvPr>
            <p:extLst>
              <p:ext uri="{D42A27DB-BD31-4B8C-83A1-F6EECF244321}">
                <p14:modId xmlns:p14="http://schemas.microsoft.com/office/powerpoint/2010/main" val="2521683426"/>
              </p:ext>
            </p:extLst>
          </p:nvPr>
        </p:nvGraphicFramePr>
        <p:xfrm>
          <a:off x="636588" y="584200"/>
          <a:ext cx="5173662" cy="2197100"/>
        </p:xfrm>
        <a:graphic>
          <a:graphicData uri="http://schemas.openxmlformats.org/presentationml/2006/ole">
            <mc:AlternateContent xmlns:mc="http://schemas.openxmlformats.org/markup-compatibility/2006">
              <mc:Choice xmlns:v="urn:schemas-microsoft-com:vml" Requires="v">
                <p:oleObj spid="_x0000_s16433" name="Equation" r:id="rId3" imgW="3276360" imgH="1396800" progId="Equation.DSMT4">
                  <p:embed/>
                </p:oleObj>
              </mc:Choice>
              <mc:Fallback>
                <p:oleObj name="Equation" r:id="rId3" imgW="3276360" imgH="1396800" progId="Equation.DSMT4">
                  <p:embed/>
                  <p:pic>
                    <p:nvPicPr>
                      <p:cNvPr id="0" name="Object 1"/>
                      <p:cNvPicPr>
                        <a:picLocks noChangeAspect="1" noChangeArrowheads="1"/>
                      </p:cNvPicPr>
                      <p:nvPr/>
                    </p:nvPicPr>
                    <p:blipFill>
                      <a:blip r:embed="rId4"/>
                      <a:srcRect/>
                      <a:stretch>
                        <a:fillRect/>
                      </a:stretch>
                    </p:blipFill>
                    <p:spPr bwMode="auto">
                      <a:xfrm>
                        <a:off x="636588" y="584200"/>
                        <a:ext cx="5173662" cy="219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262126" y="2959085"/>
            <a:ext cx="6511719" cy="523220"/>
          </a:xfrm>
          <a:prstGeom prst="rect">
            <a:avLst/>
          </a:prstGeom>
        </p:spPr>
        <p:txBody>
          <a:bodyPr wrap="none">
            <a:spAutoFit/>
          </a:bodyPr>
          <a:lstStyle/>
          <a:p>
            <a:r>
              <a:rPr lang="en-US" sz="2800" dirty="0" smtClean="0">
                <a:latin typeface="Times New Roman" panose="02020603050405020304" pitchFamily="18" charset="0"/>
              </a:rPr>
              <a:t>where the c-value for bus 1 will be given by</a:t>
            </a:r>
            <a:endParaRPr lang="en-US" sz="2800" dirty="0"/>
          </a:p>
        </p:txBody>
      </p:sp>
      <p:graphicFrame>
        <p:nvGraphicFramePr>
          <p:cNvPr id="12" name="Object 11"/>
          <p:cNvGraphicFramePr>
            <a:graphicFrameLocks noChangeAspect="1"/>
          </p:cNvGraphicFramePr>
          <p:nvPr>
            <p:extLst>
              <p:ext uri="{D42A27DB-BD31-4B8C-83A1-F6EECF244321}">
                <p14:modId xmlns:p14="http://schemas.microsoft.com/office/powerpoint/2010/main" val="920498011"/>
              </p:ext>
            </p:extLst>
          </p:nvPr>
        </p:nvGraphicFramePr>
        <p:xfrm>
          <a:off x="2787650" y="3659188"/>
          <a:ext cx="1084263" cy="681037"/>
        </p:xfrm>
        <a:graphic>
          <a:graphicData uri="http://schemas.openxmlformats.org/presentationml/2006/ole">
            <mc:AlternateContent xmlns:mc="http://schemas.openxmlformats.org/markup-compatibility/2006">
              <mc:Choice xmlns:v="urn:schemas-microsoft-com:vml" Requires="v">
                <p:oleObj spid="_x0000_s16434" name="Equation" r:id="rId5" imgW="685800" imgH="431640" progId="Equation.DSMT4">
                  <p:embed/>
                </p:oleObj>
              </mc:Choice>
              <mc:Fallback>
                <p:oleObj name="Equation" r:id="rId5" imgW="685800" imgH="431640" progId="Equation.DSMT4">
                  <p:embed/>
                  <p:pic>
                    <p:nvPicPr>
                      <p:cNvPr id="0" name="Object 5"/>
                      <p:cNvPicPr>
                        <a:picLocks noChangeAspect="1" noChangeArrowheads="1"/>
                      </p:cNvPicPr>
                      <p:nvPr/>
                    </p:nvPicPr>
                    <p:blipFill>
                      <a:blip r:embed="rId6"/>
                      <a:srcRect/>
                      <a:stretch>
                        <a:fillRect/>
                      </a:stretch>
                    </p:blipFill>
                    <p:spPr bwMode="auto">
                      <a:xfrm>
                        <a:off x="2787650" y="3659188"/>
                        <a:ext cx="1084263" cy="681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3"/>
          <p:cNvSpPr/>
          <p:nvPr/>
        </p:nvSpPr>
        <p:spPr>
          <a:xfrm>
            <a:off x="7239000" y="3738849"/>
            <a:ext cx="78418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(12)</a:t>
            </a:r>
            <a:endParaRPr lang="en-US" sz="2800" dirty="0"/>
          </a:p>
        </p:txBody>
      </p:sp>
      <p:sp>
        <p:nvSpPr>
          <p:cNvPr id="13" name="Rectangle 12"/>
          <p:cNvSpPr/>
          <p:nvPr/>
        </p:nvSpPr>
        <p:spPr>
          <a:xfrm>
            <a:off x="457200" y="4632390"/>
            <a:ext cx="5125121" cy="523220"/>
          </a:xfrm>
          <a:prstGeom prst="rect">
            <a:avLst/>
          </a:prstGeom>
        </p:spPr>
        <p:txBody>
          <a:bodyPr wrap="none">
            <a:spAutoFit/>
          </a:bodyPr>
          <a:lstStyle/>
          <a:p>
            <a:pPr algn="just"/>
            <a:r>
              <a:rPr lang="en-US" sz="2800" dirty="0">
                <a:latin typeface="Times New Roman" panose="02020603050405020304" pitchFamily="18" charset="0"/>
                <a:ea typeface="Times New Roman" panose="02020603050405020304" pitchFamily="18" charset="0"/>
              </a:rPr>
              <a:t>is the allocation desired for </a:t>
            </a:r>
            <a:r>
              <a:rPr lang="en-US" sz="2800" dirty="0" smtClean="0">
                <a:latin typeface="Times New Roman" panose="02020603050405020304" pitchFamily="18" charset="0"/>
                <a:ea typeface="Times New Roman" panose="02020603050405020304" pitchFamily="18" charset="0"/>
              </a:rPr>
              <a:t>bus 1.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1266936473"/>
              </p:ext>
            </p:extLst>
          </p:nvPr>
        </p:nvGraphicFramePr>
        <p:xfrm>
          <a:off x="3962400" y="3482305"/>
          <a:ext cx="1425575" cy="1038225"/>
        </p:xfrm>
        <a:graphic>
          <a:graphicData uri="http://schemas.openxmlformats.org/presentationml/2006/ole">
            <mc:AlternateContent xmlns:mc="http://schemas.openxmlformats.org/markup-compatibility/2006">
              <mc:Choice xmlns:v="urn:schemas-microsoft-com:vml" Requires="v">
                <p:oleObj spid="_x0000_s16435" name="Equation" r:id="rId7" imgW="901440" imgH="660240" progId="Equation.DSMT4">
                  <p:embed/>
                </p:oleObj>
              </mc:Choice>
              <mc:Fallback>
                <p:oleObj name="Equation" r:id="rId7" imgW="901440" imgH="660240" progId="Equation.DSMT4">
                  <p:embed/>
                  <p:pic>
                    <p:nvPicPr>
                      <p:cNvPr id="12" name="Object 11"/>
                      <p:cNvPicPr>
                        <a:picLocks noChangeAspect="1" noChangeArrowheads="1"/>
                      </p:cNvPicPr>
                      <p:nvPr/>
                    </p:nvPicPr>
                    <p:blipFill>
                      <a:blip r:embed="rId8"/>
                      <a:srcRect/>
                      <a:stretch>
                        <a:fillRect/>
                      </a:stretch>
                    </p:blipFill>
                    <p:spPr bwMode="auto">
                      <a:xfrm>
                        <a:off x="3962400" y="3482305"/>
                        <a:ext cx="1425575"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0" y="5321108"/>
            <a:ext cx="9143999" cy="1384995"/>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Here, you decide what you want the </a:t>
            </a:r>
            <a:r>
              <a:rPr lang="en-US" sz="2800" dirty="0" err="1" smtClean="0">
                <a:latin typeface="Times New Roman" panose="02020603050405020304" pitchFamily="18" charset="0"/>
                <a:ea typeface="Times New Roman" panose="02020603050405020304" pitchFamily="18" charset="0"/>
              </a:rPr>
              <a:t>c</a:t>
            </a:r>
            <a:r>
              <a:rPr lang="en-US" sz="2800" baseline="-25000" dirty="0" err="1" smtClean="0">
                <a:latin typeface="Times New Roman" panose="02020603050405020304" pitchFamily="18" charset="0"/>
                <a:ea typeface="Times New Roman" panose="02020603050405020304" pitchFamily="18" charset="0"/>
              </a:rPr>
              <a:t>i</a:t>
            </a:r>
            <a:r>
              <a:rPr lang="en-US" sz="2800" dirty="0" err="1" smtClean="0">
                <a:latin typeface="Times New Roman" panose="02020603050405020304" pitchFamily="18" charset="0"/>
                <a:ea typeface="Times New Roman" panose="02020603050405020304" pitchFamily="18" charset="0"/>
              </a:rPr>
              <a:t>’s</a:t>
            </a:r>
            <a:r>
              <a:rPr lang="en-US" sz="2800" dirty="0" smtClean="0">
                <a:latin typeface="Times New Roman" panose="02020603050405020304" pitchFamily="18" charset="0"/>
                <a:ea typeface="Times New Roman" panose="02020603050405020304" pitchFamily="18" charset="0"/>
              </a:rPr>
              <a:t> to be based on whatever objective you have. Just know that your choice also specifies c</a:t>
            </a:r>
            <a:r>
              <a:rPr lang="en-US" sz="2800" baseline="-25000" dirty="0" smtClean="0">
                <a:latin typeface="Times New Roman" panose="02020603050405020304" pitchFamily="18" charset="0"/>
                <a:ea typeface="Times New Roman" panose="02020603050405020304" pitchFamily="18" charset="0"/>
              </a:rPr>
              <a:t>1</a:t>
            </a:r>
            <a:r>
              <a:rPr lang="en-US" sz="2800" dirty="0" smtClean="0">
                <a:latin typeface="Times New Roman" panose="02020603050405020304" pitchFamily="18" charset="0"/>
                <a:ea typeface="Times New Roman" panose="02020603050405020304" pitchFamily="18" charset="0"/>
              </a:rPr>
              <a:t> via eq. (12).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6024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SFs for a “distributed slack”</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15</a:t>
            </a:fld>
            <a:endParaRPr lang="en-US"/>
          </a:p>
        </p:txBody>
      </p:sp>
      <p:sp>
        <p:nvSpPr>
          <p:cNvPr id="2" name="Rectangle 1"/>
          <p:cNvSpPr/>
          <p:nvPr/>
        </p:nvSpPr>
        <p:spPr>
          <a:xfrm>
            <a:off x="12864" y="534474"/>
            <a:ext cx="9131135" cy="954107"/>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One way to distribute the slack is to distribute equally to all buses. In this case,</a:t>
            </a:r>
            <a:endParaRPr lang="en-US" sz="2800" dirty="0">
              <a:effectLst/>
              <a:latin typeface="Times New Roman" panose="02020603050405020304" pitchFamily="18" charset="0"/>
              <a:ea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83819382"/>
              </p:ext>
            </p:extLst>
          </p:nvPr>
        </p:nvGraphicFramePr>
        <p:xfrm>
          <a:off x="3429000" y="1330166"/>
          <a:ext cx="1482759" cy="893339"/>
        </p:xfrm>
        <a:graphic>
          <a:graphicData uri="http://schemas.openxmlformats.org/presentationml/2006/ole">
            <mc:AlternateContent xmlns:mc="http://schemas.openxmlformats.org/markup-compatibility/2006">
              <mc:Choice xmlns:v="urn:schemas-microsoft-com:vml" Requires="v">
                <p:oleObj spid="_x0000_s17451" name="Equation" r:id="rId3" imgW="647419" imgH="393529" progId="Equation.DSMT4">
                  <p:embed/>
                </p:oleObj>
              </mc:Choice>
              <mc:Fallback>
                <p:oleObj name="Equation" r:id="rId3" imgW="647419"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1330166"/>
                        <a:ext cx="1482759" cy="893339"/>
                      </a:xfrm>
                      <a:prstGeom prst="rect">
                        <a:avLst/>
                      </a:prstGeom>
                      <a:noFill/>
                    </p:spPr>
                  </p:pic>
                </p:oleObj>
              </mc:Fallback>
            </mc:AlternateContent>
          </a:graphicData>
        </a:graphic>
      </p:graphicFrame>
      <p:sp>
        <p:nvSpPr>
          <p:cNvPr id="15" name="Rectangle 14"/>
          <p:cNvSpPr/>
          <p:nvPr/>
        </p:nvSpPr>
        <p:spPr>
          <a:xfrm>
            <a:off x="7249561" y="1455668"/>
            <a:ext cx="78418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(13)</a:t>
            </a:r>
            <a:endParaRPr lang="en-US" sz="2800" dirty="0"/>
          </a:p>
        </p:txBody>
      </p:sp>
      <p:sp>
        <p:nvSpPr>
          <p:cNvPr id="8" name="Rectangle 7"/>
          <p:cNvSpPr/>
          <p:nvPr/>
        </p:nvSpPr>
        <p:spPr>
          <a:xfrm>
            <a:off x="12864" y="2177803"/>
            <a:ext cx="9144000" cy="1815882"/>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where we use </a:t>
            </a:r>
            <a:r>
              <a:rPr lang="en-US" sz="2800" i="1" dirty="0">
                <a:latin typeface="Times New Roman" panose="02020603050405020304" pitchFamily="18" charset="0"/>
                <a:ea typeface="Times New Roman" panose="02020603050405020304" pitchFamily="18" charset="0"/>
              </a:rPr>
              <a:t>N-1</a:t>
            </a:r>
            <a:r>
              <a:rPr lang="en-US" sz="2800" dirty="0">
                <a:latin typeface="Times New Roman" panose="02020603050405020304" pitchFamily="18" charset="0"/>
                <a:ea typeface="Times New Roman" panose="02020603050405020304" pitchFamily="18" charset="0"/>
              </a:rPr>
              <a:t> in the denominator because one bus, bus </a:t>
            </a:r>
            <a:r>
              <a:rPr lang="en-US" sz="2800" i="1" dirty="0">
                <a:latin typeface="Times New Roman" panose="02020603050405020304" pitchFamily="18" charset="0"/>
                <a:ea typeface="Times New Roman" panose="02020603050405020304" pitchFamily="18" charset="0"/>
              </a:rPr>
              <a:t>k</a:t>
            </a:r>
            <a:r>
              <a:rPr lang="en-US" sz="2800" dirty="0">
                <a:latin typeface="Times New Roman" panose="02020603050405020304" pitchFamily="18" charset="0"/>
                <a:ea typeface="Times New Roman" panose="02020603050405020304" pitchFamily="18" charset="0"/>
              </a:rPr>
              <a:t>, is the bus for which the computation is being made (and therefore </a:t>
            </a:r>
            <a:r>
              <a:rPr lang="en-US" sz="2800" i="1" dirty="0" err="1">
                <a:latin typeface="Times New Roman" panose="02020603050405020304" pitchFamily="18" charset="0"/>
                <a:ea typeface="Times New Roman" panose="02020603050405020304" pitchFamily="18" charset="0"/>
              </a:rPr>
              <a:t>c</a:t>
            </a:r>
            <a:r>
              <a:rPr lang="en-US" sz="2800" i="1" baseline="-25000" dirty="0" err="1">
                <a:latin typeface="Times New Roman" panose="02020603050405020304" pitchFamily="18" charset="0"/>
                <a:ea typeface="Times New Roman" panose="02020603050405020304" pitchFamily="18" charset="0"/>
              </a:rPr>
              <a:t>k</a:t>
            </a:r>
            <a:r>
              <a:rPr lang="en-US" sz="2800" i="1" dirty="0">
                <a:latin typeface="Times New Roman" panose="02020603050405020304" pitchFamily="18" charset="0"/>
                <a:ea typeface="Times New Roman" panose="02020603050405020304" pitchFamily="18" charset="0"/>
              </a:rPr>
              <a:t>=1</a:t>
            </a:r>
            <a:r>
              <a:rPr lang="en-US" sz="2800" dirty="0">
                <a:latin typeface="Times New Roman" panose="02020603050405020304" pitchFamily="18" charset="0"/>
                <a:ea typeface="Times New Roman" panose="02020603050405020304" pitchFamily="18" charset="0"/>
              </a:rPr>
              <a:t>). If we use (13), then we can substitute into (12) to obtain:</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51959018"/>
              </p:ext>
            </p:extLst>
          </p:nvPr>
        </p:nvGraphicFramePr>
        <p:xfrm>
          <a:off x="1981200" y="3993685"/>
          <a:ext cx="5359400" cy="1752600"/>
        </p:xfrm>
        <a:graphic>
          <a:graphicData uri="http://schemas.openxmlformats.org/presentationml/2006/ole">
            <mc:AlternateContent xmlns:mc="http://schemas.openxmlformats.org/markup-compatibility/2006">
              <mc:Choice xmlns:v="urn:schemas-microsoft-com:vml" Requires="v">
                <p:oleObj spid="_x0000_s17452" name="Equation" r:id="rId5" imgW="3784600" imgH="1244600" progId="Equation.DSMT4">
                  <p:embed/>
                </p:oleObj>
              </mc:Choice>
              <mc:Fallback>
                <p:oleObj name="Equation" r:id="rId5" imgW="3784600" imgH="124460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3993685"/>
                        <a:ext cx="5359400" cy="175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6628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Example 2</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16</a:t>
            </a:fld>
            <a:endParaRPr lang="en-US"/>
          </a:p>
        </p:txBody>
      </p:sp>
      <p:sp>
        <p:nvSpPr>
          <p:cNvPr id="2" name="Rectangle 1"/>
          <p:cNvSpPr/>
          <p:nvPr/>
        </p:nvSpPr>
        <p:spPr>
          <a:xfrm>
            <a:off x="12864" y="534474"/>
            <a:ext cx="9131135" cy="1338828"/>
          </a:xfrm>
          <a:prstGeom prst="rect">
            <a:avLst/>
          </a:prstGeom>
        </p:spPr>
        <p:txBody>
          <a:bodyPr wrap="square">
            <a:spAutoFit/>
          </a:bodyPr>
          <a:lstStyle/>
          <a:p>
            <a:r>
              <a:rPr lang="en-US" sz="2700" dirty="0" smtClean="0"/>
              <a:t>Using </a:t>
            </a:r>
            <a:r>
              <a:rPr lang="en-US" sz="2700" dirty="0"/>
              <a:t>the system from Example 1 above, compute </a:t>
            </a:r>
            <a:r>
              <a:rPr lang="en-US" sz="2700" dirty="0" smtClean="0"/>
              <a:t>shift </a:t>
            </a:r>
            <a:r>
              <a:rPr lang="en-US" sz="2700" dirty="0"/>
              <a:t>factors for all branches corresponding to an increase in bus 2 injection, when the slack is equally distributed to </a:t>
            </a:r>
            <a:r>
              <a:rPr lang="en-US" sz="2700" b="1" dirty="0"/>
              <a:t>all</a:t>
            </a:r>
            <a:r>
              <a:rPr lang="en-US" sz="2700" dirty="0"/>
              <a:t> buses.</a:t>
            </a:r>
          </a:p>
        </p:txBody>
      </p:sp>
      <p:graphicFrame>
        <p:nvGraphicFramePr>
          <p:cNvPr id="6" name="Object 5"/>
          <p:cNvGraphicFramePr>
            <a:graphicFrameLocks noChangeAspect="1"/>
          </p:cNvGraphicFramePr>
          <p:nvPr>
            <p:extLst>
              <p:ext uri="{D42A27DB-BD31-4B8C-83A1-F6EECF244321}">
                <p14:modId xmlns:p14="http://schemas.microsoft.com/office/powerpoint/2010/main" val="3416160248"/>
              </p:ext>
            </p:extLst>
          </p:nvPr>
        </p:nvGraphicFramePr>
        <p:xfrm>
          <a:off x="127597" y="1771720"/>
          <a:ext cx="7567613" cy="1770062"/>
        </p:xfrm>
        <a:graphic>
          <a:graphicData uri="http://schemas.openxmlformats.org/presentationml/2006/ole">
            <mc:AlternateContent xmlns:mc="http://schemas.openxmlformats.org/markup-compatibility/2006">
              <mc:Choice xmlns:v="urn:schemas-microsoft-com:vml" Requires="v">
                <p:oleObj spid="_x0000_s18482" name="Equation" r:id="rId3" imgW="5956200" imgH="1396800" progId="Equation.DSMT4">
                  <p:embed/>
                </p:oleObj>
              </mc:Choice>
              <mc:Fallback>
                <p:oleObj name="Equation" r:id="rId3" imgW="5956200" imgH="1396800" progId="Equation.DSMT4">
                  <p:embed/>
                  <p:pic>
                    <p:nvPicPr>
                      <p:cNvPr id="0" name="Object 1"/>
                      <p:cNvPicPr>
                        <a:picLocks noChangeAspect="1" noChangeArrowheads="1"/>
                      </p:cNvPicPr>
                      <p:nvPr/>
                    </p:nvPicPr>
                    <p:blipFill>
                      <a:blip r:embed="rId4"/>
                      <a:srcRect/>
                      <a:stretch>
                        <a:fillRect/>
                      </a:stretch>
                    </p:blipFill>
                    <p:spPr bwMode="auto">
                      <a:xfrm>
                        <a:off x="127597" y="1771720"/>
                        <a:ext cx="7567613" cy="1770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450468569"/>
              </p:ext>
            </p:extLst>
          </p:nvPr>
        </p:nvGraphicFramePr>
        <p:xfrm>
          <a:off x="2330531" y="3352800"/>
          <a:ext cx="4495800" cy="2950369"/>
        </p:xfrm>
        <a:graphic>
          <a:graphicData uri="http://schemas.openxmlformats.org/presentationml/2006/ole">
            <mc:AlternateContent xmlns:mc="http://schemas.openxmlformats.org/markup-compatibility/2006">
              <mc:Choice xmlns:v="urn:schemas-microsoft-com:vml" Requires="v">
                <p:oleObj spid="_x0000_s18483" name="Equation" r:id="rId5" imgW="3517900" imgH="2311400" progId="Equation.DSMT4">
                  <p:embed/>
                </p:oleObj>
              </mc:Choice>
              <mc:Fallback>
                <p:oleObj name="Equation" r:id="rId5" imgW="3517900" imgH="23114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0531" y="3352800"/>
                        <a:ext cx="4495800" cy="2950369"/>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198385819"/>
              </p:ext>
            </p:extLst>
          </p:nvPr>
        </p:nvGraphicFramePr>
        <p:xfrm>
          <a:off x="7846621" y="3454444"/>
          <a:ext cx="961406" cy="579232"/>
        </p:xfrm>
        <a:graphic>
          <a:graphicData uri="http://schemas.openxmlformats.org/presentationml/2006/ole">
            <mc:AlternateContent xmlns:mc="http://schemas.openxmlformats.org/markup-compatibility/2006">
              <mc:Choice xmlns:v="urn:schemas-microsoft-com:vml" Requires="v">
                <p:oleObj spid="_x0000_s18484" name="Equation" r:id="rId7" imgW="647419" imgH="393529" progId="Equation.DSMT4">
                  <p:embed/>
                </p:oleObj>
              </mc:Choice>
              <mc:Fallback>
                <p:oleObj name="Equation" r:id="rId7" imgW="647419" imgH="393529" progId="Equation.DSMT4">
                  <p:embed/>
                  <p:pic>
                    <p:nvPicPr>
                      <p:cNvPr id="4"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46621" y="3454444"/>
                        <a:ext cx="961406" cy="579232"/>
                      </a:xfrm>
                      <a:prstGeom prst="rect">
                        <a:avLst/>
                      </a:prstGeom>
                      <a:noFill/>
                    </p:spPr>
                  </p:pic>
                </p:oleObj>
              </mc:Fallback>
            </mc:AlternateContent>
          </a:graphicData>
        </a:graphic>
      </p:graphicFrame>
      <p:sp>
        <p:nvSpPr>
          <p:cNvPr id="11" name="Freeform 10"/>
          <p:cNvSpPr/>
          <p:nvPr/>
        </p:nvSpPr>
        <p:spPr>
          <a:xfrm>
            <a:off x="7391400" y="3124200"/>
            <a:ext cx="451263" cy="653143"/>
          </a:xfrm>
          <a:custGeom>
            <a:avLst/>
            <a:gdLst>
              <a:gd name="connsiteX0" fmla="*/ 451263 w 451263"/>
              <a:gd name="connsiteY0" fmla="*/ 653143 h 653143"/>
              <a:gd name="connsiteX1" fmla="*/ 106878 w 451263"/>
              <a:gd name="connsiteY1" fmla="*/ 653143 h 653143"/>
              <a:gd name="connsiteX2" fmla="*/ 0 w 451263"/>
              <a:gd name="connsiteY2" fmla="*/ 0 h 653143"/>
            </a:gdLst>
            <a:ahLst/>
            <a:cxnLst>
              <a:cxn ang="0">
                <a:pos x="connsiteX0" y="connsiteY0"/>
              </a:cxn>
              <a:cxn ang="0">
                <a:pos x="connsiteX1" y="connsiteY1"/>
              </a:cxn>
              <a:cxn ang="0">
                <a:pos x="connsiteX2" y="connsiteY2"/>
              </a:cxn>
            </a:cxnLst>
            <a:rect l="l" t="t" r="r" b="b"/>
            <a:pathLst>
              <a:path w="451263" h="653143">
                <a:moveTo>
                  <a:pt x="451263" y="653143"/>
                </a:moveTo>
                <a:lnTo>
                  <a:pt x="106878" y="653143"/>
                </a:lnTo>
                <a:lnTo>
                  <a:pt x="0" y="0"/>
                </a:lnTo>
              </a:path>
            </a:pathLst>
          </a:custGeom>
          <a:noFill/>
          <a:ln>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2864" y="6211669"/>
            <a:ext cx="9131136" cy="646331"/>
          </a:xfrm>
          <a:prstGeom prst="rect">
            <a:avLst/>
          </a:prstGeom>
          <a:noFill/>
        </p:spPr>
        <p:txBody>
          <a:bodyPr wrap="square" rtlCol="0">
            <a:spAutoFit/>
          </a:bodyPr>
          <a:lstStyle/>
          <a:p>
            <a:r>
              <a:rPr lang="en-US" dirty="0" smtClean="0"/>
              <a:t>Let’s compare shift factors from example 2, when slack is distributed to all buses, to shift factors of example 1, when the slack was distributed to bus 3 only (see slide 10).</a:t>
            </a:r>
            <a:endParaRPr lang="en-US" dirty="0"/>
          </a:p>
        </p:txBody>
      </p:sp>
    </p:spTree>
    <p:extLst>
      <p:ext uri="{BB962C8B-B14F-4D97-AF65-F5344CB8AC3E}">
        <p14:creationId xmlns:p14="http://schemas.microsoft.com/office/powerpoint/2010/main" val="4166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Compare Example 1 and Example 2</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17</a:t>
            </a:fld>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1496480625"/>
              </p:ext>
            </p:extLst>
          </p:nvPr>
        </p:nvGraphicFramePr>
        <p:xfrm>
          <a:off x="1752600" y="1103531"/>
          <a:ext cx="1530350" cy="1479550"/>
        </p:xfrm>
        <a:graphic>
          <a:graphicData uri="http://schemas.openxmlformats.org/presentationml/2006/ole">
            <mc:AlternateContent xmlns:mc="http://schemas.openxmlformats.org/markup-compatibility/2006">
              <mc:Choice xmlns:v="urn:schemas-microsoft-com:vml" Requires="v">
                <p:oleObj spid="_x0000_s19495" name="Equation" r:id="rId3" imgW="1206500" imgH="1168400" progId="Equation.DSMT4">
                  <p:embed/>
                </p:oleObj>
              </mc:Choice>
              <mc:Fallback>
                <p:oleObj name="Equation" r:id="rId3" imgW="1206500" imgH="11684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103531"/>
                        <a:ext cx="1530350" cy="147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9869826"/>
              </p:ext>
            </p:extLst>
          </p:nvPr>
        </p:nvGraphicFramePr>
        <p:xfrm>
          <a:off x="4800600" y="1110458"/>
          <a:ext cx="1676400" cy="1479550"/>
        </p:xfrm>
        <a:graphic>
          <a:graphicData uri="http://schemas.openxmlformats.org/presentationml/2006/ole">
            <mc:AlternateContent xmlns:mc="http://schemas.openxmlformats.org/markup-compatibility/2006">
              <mc:Choice xmlns:v="urn:schemas-microsoft-com:vml" Requires="v">
                <p:oleObj spid="_x0000_s19496" name="Equation" r:id="rId5" imgW="1320800" imgH="1168400" progId="Equation.DSMT4">
                  <p:embed/>
                </p:oleObj>
              </mc:Choice>
              <mc:Fallback>
                <p:oleObj name="Equation" r:id="rId5" imgW="1320800" imgH="11684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0600" y="1110458"/>
                        <a:ext cx="1676400" cy="1479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12864" y="457200"/>
            <a:ext cx="9131136" cy="646331"/>
          </a:xfrm>
          <a:prstGeom prst="rect">
            <a:avLst/>
          </a:prstGeom>
          <a:noFill/>
        </p:spPr>
        <p:txBody>
          <a:bodyPr wrap="square" rtlCol="0">
            <a:spAutoFit/>
          </a:bodyPr>
          <a:lstStyle/>
          <a:p>
            <a:r>
              <a:rPr lang="en-US" dirty="0" smtClean="0"/>
              <a:t>Let’s compare shift factors from example 2, when slack is distributed to all buses, to shift factors of example 1, when the slack was distributed to bus 3 only (see slide 10).</a:t>
            </a:r>
            <a:endParaRPr lang="en-US" dirty="0"/>
          </a:p>
        </p:txBody>
      </p:sp>
      <p:sp>
        <p:nvSpPr>
          <p:cNvPr id="9" name="TextBox 8"/>
          <p:cNvSpPr txBox="1"/>
          <p:nvPr/>
        </p:nvSpPr>
        <p:spPr>
          <a:xfrm>
            <a:off x="0" y="2568437"/>
            <a:ext cx="6096000" cy="53340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Why are they different?</a:t>
            </a:r>
            <a:endParaRPr lang="en-US" sz="28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12864" y="3101837"/>
            <a:ext cx="9131136" cy="1708160"/>
          </a:xfrm>
          <a:prstGeom prst="rect">
            <a:avLst/>
          </a:prstGeom>
          <a:noFill/>
        </p:spPr>
        <p:txBody>
          <a:bodyPr wrap="square" rtlCol="0">
            <a:spAutoFit/>
          </a:bodyPr>
          <a:lstStyle/>
          <a:p>
            <a:r>
              <a:rPr lang="en-US" sz="2100" dirty="0" smtClean="0">
                <a:latin typeface="Times New Roman" panose="02020603050405020304" pitchFamily="18" charset="0"/>
                <a:cs typeface="Times New Roman" panose="02020603050405020304" pitchFamily="18" charset="0"/>
              </a:rPr>
              <a:t>Because reallocation policy is very different! </a:t>
            </a:r>
            <a:r>
              <a:rPr lang="en-US" sz="2100" dirty="0" smtClean="0">
                <a:latin typeface="Times New Roman" panose="02020603050405020304" pitchFamily="18" charset="0"/>
                <a:cs typeface="Times New Roman" panose="02020603050405020304" pitchFamily="18" charset="0"/>
                <a:sym typeface="Wingdings" panose="05000000000000000000" pitchFamily="2" charset="2"/>
              </a:rPr>
              <a:t></a:t>
            </a:r>
            <a:r>
              <a:rPr lang="el-GR" sz="2100" dirty="0" smtClean="0">
                <a:latin typeface="Times New Roman" panose="02020603050405020304" pitchFamily="18" charset="0"/>
                <a:cs typeface="Times New Roman" panose="02020603050405020304" pitchFamily="18" charset="0"/>
              </a:rPr>
              <a:t>Δ</a:t>
            </a:r>
            <a:r>
              <a:rPr lang="en-US" sz="2100" u="sng" dirty="0" smtClean="0">
                <a:latin typeface="Times New Roman" panose="02020603050405020304" pitchFamily="18" charset="0"/>
                <a:cs typeface="Times New Roman" panose="02020603050405020304" pitchFamily="18" charset="0"/>
              </a:rPr>
              <a:t>P</a:t>
            </a:r>
            <a:r>
              <a:rPr lang="en-US" sz="2100" dirty="0" smtClean="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shift vector </a:t>
            </a:r>
            <a:r>
              <a:rPr lang="en-US" sz="2100" dirty="0" smtClean="0">
                <a:latin typeface="Times New Roman" panose="02020603050405020304" pitchFamily="18" charset="0"/>
                <a:cs typeface="Times New Roman" panose="02020603050405020304" pitchFamily="18" charset="0"/>
              </a:rPr>
              <a:t>is very different.</a:t>
            </a:r>
          </a:p>
          <a:p>
            <a:r>
              <a:rPr lang="en-US" sz="2100" dirty="0" smtClean="0">
                <a:latin typeface="Times New Roman" panose="02020603050405020304" pitchFamily="18" charset="0"/>
                <a:cs typeface="Times New Roman" panose="02020603050405020304" pitchFamily="18" charset="0"/>
              </a:rPr>
              <a:t>In example 1, we computed branch flow changes for a unit increase in bus 2 injection and </a:t>
            </a:r>
            <a:r>
              <a:rPr lang="en-US" sz="2100" i="1" u="sng" dirty="0" smtClean="0">
                <a:latin typeface="Times New Roman" panose="02020603050405020304" pitchFamily="18" charset="0"/>
                <a:cs typeface="Times New Roman" panose="02020603050405020304" pitchFamily="18" charset="0"/>
              </a:rPr>
              <a:t>a unit decrease in bus 3 injection</a:t>
            </a:r>
            <a:r>
              <a:rPr lang="en-US" sz="2100" dirty="0" smtClean="0">
                <a:latin typeface="Times New Roman" panose="02020603050405020304" pitchFamily="18" charset="0"/>
                <a:cs typeface="Times New Roman" panose="02020603050405020304" pitchFamily="18" charset="0"/>
              </a:rPr>
              <a:t>.</a:t>
            </a:r>
          </a:p>
          <a:p>
            <a:r>
              <a:rPr lang="en-US" sz="2100" dirty="0" smtClean="0">
                <a:latin typeface="Times New Roman" panose="02020603050405020304" pitchFamily="18" charset="0"/>
                <a:cs typeface="Times New Roman" panose="02020603050405020304" pitchFamily="18" charset="0"/>
              </a:rPr>
              <a:t>In example 2, we computed branch flow changes for a unit increase in bus 2 injection and </a:t>
            </a:r>
            <a:r>
              <a:rPr lang="en-US" sz="2100" i="1" u="sng" dirty="0" smtClean="0">
                <a:latin typeface="Times New Roman" panose="02020603050405020304" pitchFamily="18" charset="0"/>
                <a:cs typeface="Times New Roman" panose="02020603050405020304" pitchFamily="18" charset="0"/>
              </a:rPr>
              <a:t>a 0.33 decrease in all other bus injections</a:t>
            </a:r>
            <a:r>
              <a:rPr lang="en-US"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172192" y="1615360"/>
            <a:ext cx="1600200" cy="369332"/>
          </a:xfrm>
          <a:prstGeom prst="rect">
            <a:avLst/>
          </a:prstGeom>
          <a:noFill/>
        </p:spPr>
        <p:txBody>
          <a:bodyPr wrap="square" rtlCol="0">
            <a:spAutoFit/>
          </a:bodyPr>
          <a:lstStyle/>
          <a:p>
            <a:r>
              <a:rPr lang="en-US" dirty="0" smtClean="0"/>
              <a:t>Example 1</a:t>
            </a:r>
            <a:r>
              <a:rPr lang="en-US" dirty="0" smtClean="0">
                <a:sym typeface="Wingdings" panose="05000000000000000000" pitchFamily="2" charset="2"/>
              </a:rPr>
              <a:t></a:t>
            </a:r>
            <a:endParaRPr lang="en-US" dirty="0"/>
          </a:p>
        </p:txBody>
      </p:sp>
      <p:sp>
        <p:nvSpPr>
          <p:cNvPr id="19" name="TextBox 18"/>
          <p:cNvSpPr txBox="1"/>
          <p:nvPr/>
        </p:nvSpPr>
        <p:spPr>
          <a:xfrm>
            <a:off x="3512128" y="1560731"/>
            <a:ext cx="1600200" cy="369332"/>
          </a:xfrm>
          <a:prstGeom prst="rect">
            <a:avLst/>
          </a:prstGeom>
          <a:noFill/>
        </p:spPr>
        <p:txBody>
          <a:bodyPr wrap="square" rtlCol="0">
            <a:spAutoFit/>
          </a:bodyPr>
          <a:lstStyle/>
          <a:p>
            <a:r>
              <a:rPr lang="en-US" dirty="0" smtClean="0"/>
              <a:t>Example 2</a:t>
            </a:r>
            <a:r>
              <a:rPr lang="en-US" dirty="0" smtClean="0">
                <a:sym typeface="Wingdings" panose="05000000000000000000" pitchFamily="2" charset="2"/>
              </a:rPr>
              <a:t></a:t>
            </a:r>
            <a:endParaRPr lang="en-US" dirty="0"/>
          </a:p>
        </p:txBody>
      </p:sp>
      <mc:AlternateContent xmlns:mc="http://schemas.openxmlformats.org/markup-compatibility/2006" xmlns:a14="http://schemas.microsoft.com/office/drawing/2010/main">
        <mc:Choice Requires="a14">
          <p:sp>
            <p:nvSpPr>
              <p:cNvPr id="18" name="Rectangle 17"/>
              <p:cNvSpPr/>
              <p:nvPr/>
            </p:nvSpPr>
            <p:spPr>
              <a:xfrm>
                <a:off x="2524447" y="5104101"/>
                <a:ext cx="723083" cy="8249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a:rPr lang="en-US">
                                    <a:latin typeface="Cambria Math" panose="02040503050406030204" pitchFamily="18" charset="0"/>
                                  </a:rPr>
                                  <m:t>1</m:t>
                                </m:r>
                              </m:e>
                            </m:mr>
                            <m:mr>
                              <m:e>
                                <m:r>
                                  <a:rPr lang="en-US" i="0">
                                    <a:latin typeface="Cambria Math" panose="02040503050406030204" pitchFamily="18" charset="0"/>
                                  </a:rPr>
                                  <m:t>−1</m:t>
                                </m:r>
                              </m:e>
                            </m:mr>
                            <m:mr>
                              <m:e>
                                <m:r>
                                  <a:rPr lang="en-US" i="0">
                                    <a:latin typeface="Cambria Math" panose="02040503050406030204" pitchFamily="18" charset="0"/>
                                  </a:rPr>
                                  <m:t>0</m:t>
                                </m:r>
                              </m:e>
                            </m:mr>
                          </m:m>
                        </m:e>
                      </m:d>
                    </m:oMath>
                  </m:oMathPara>
                </a14:m>
                <a:endParaRPr lang="en-US" dirty="0"/>
              </a:p>
            </p:txBody>
          </p:sp>
        </mc:Choice>
        <mc:Fallback xmlns="">
          <p:sp>
            <p:nvSpPr>
              <p:cNvPr id="18" name="Rectangle 17"/>
              <p:cNvSpPr>
                <a:spLocks noRot="1" noChangeAspect="1" noMove="1" noResize="1" noEditPoints="1" noAdjustHandles="1" noChangeArrowheads="1" noChangeShapeType="1" noTextEdit="1"/>
              </p:cNvSpPr>
              <p:nvPr/>
            </p:nvSpPr>
            <p:spPr>
              <a:xfrm>
                <a:off x="2524447" y="5104101"/>
                <a:ext cx="723083" cy="824906"/>
              </a:xfrm>
              <a:prstGeom prst="rect">
                <a:avLst/>
              </a:prstGeom>
              <a:blipFill>
                <a:blip r:embed="rId7"/>
                <a:stretch>
                  <a:fillRect/>
                </a:stretch>
              </a:blipFill>
            </p:spPr>
            <p:txBody>
              <a:bodyPr/>
              <a:lstStyle/>
              <a:p>
                <a:r>
                  <a:rPr lang="en-US">
                    <a:noFill/>
                  </a:rPr>
                  <a:t> </a:t>
                </a:r>
              </a:p>
            </p:txBody>
          </p:sp>
        </mc:Fallback>
      </mc:AlternateContent>
      <p:sp>
        <p:nvSpPr>
          <p:cNvPr id="21" name="TextBox 20"/>
          <p:cNvSpPr txBox="1"/>
          <p:nvPr/>
        </p:nvSpPr>
        <p:spPr>
          <a:xfrm>
            <a:off x="1066800" y="5193388"/>
            <a:ext cx="1705222" cy="646331"/>
          </a:xfrm>
          <a:prstGeom prst="rect">
            <a:avLst/>
          </a:prstGeom>
          <a:noFill/>
        </p:spPr>
        <p:txBody>
          <a:bodyPr wrap="square" rtlCol="0">
            <a:spAutoFit/>
          </a:bodyPr>
          <a:lstStyle/>
          <a:p>
            <a:r>
              <a:rPr lang="el-GR" dirty="0" smtClean="0"/>
              <a:t>Δ</a:t>
            </a:r>
            <a:r>
              <a:rPr lang="en-US" u="sng" dirty="0" smtClean="0"/>
              <a:t>P</a:t>
            </a:r>
            <a:r>
              <a:rPr lang="en-US" dirty="0" smtClean="0"/>
              <a:t> </a:t>
            </a:r>
            <a:r>
              <a:rPr lang="en-US" dirty="0" smtClean="0"/>
              <a:t>shift vector </a:t>
            </a:r>
            <a:r>
              <a:rPr lang="en-US" dirty="0" smtClean="0"/>
              <a:t>for Example 1</a:t>
            </a:r>
            <a:r>
              <a:rPr lang="en-US" dirty="0" smtClean="0">
                <a:sym typeface="Wingdings" panose="05000000000000000000" pitchFamily="2" charset="2"/>
              </a:rPr>
              <a:t></a:t>
            </a:r>
            <a:endParaRPr lang="en-US" dirty="0"/>
          </a:p>
        </p:txBody>
      </p:sp>
      <mc:AlternateContent xmlns:mc="http://schemas.openxmlformats.org/markup-compatibility/2006" xmlns:a14="http://schemas.microsoft.com/office/drawing/2010/main">
        <mc:Choice Requires="a14">
          <p:sp>
            <p:nvSpPr>
              <p:cNvPr id="20" name="Rectangle 19"/>
              <p:cNvSpPr/>
              <p:nvPr/>
            </p:nvSpPr>
            <p:spPr>
              <a:xfrm>
                <a:off x="5446071" y="5107070"/>
                <a:ext cx="1155893" cy="8249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a:rPr lang="en-US">
                                    <a:latin typeface="Cambria Math" panose="02040503050406030204" pitchFamily="18" charset="0"/>
                                  </a:rPr>
                                  <m:t>1</m:t>
                                </m:r>
                              </m:e>
                            </m:mr>
                            <m:mr>
                              <m:e>
                                <m:r>
                                  <a:rPr lang="en-US" i="0">
                                    <a:latin typeface="Cambria Math" panose="02040503050406030204" pitchFamily="18" charset="0"/>
                                  </a:rPr>
                                  <m:t>−0.333</m:t>
                                </m:r>
                              </m:e>
                            </m:mr>
                            <m:mr>
                              <m:e>
                                <m:r>
                                  <a:rPr lang="en-US" i="0">
                                    <a:latin typeface="Cambria Math" panose="02040503050406030204" pitchFamily="18" charset="0"/>
                                  </a:rPr>
                                  <m:t>−0.333</m:t>
                                </m:r>
                              </m:e>
                            </m:mr>
                          </m:m>
                        </m:e>
                      </m:d>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5446071" y="5107070"/>
                <a:ext cx="1155893" cy="824906"/>
              </a:xfrm>
              <a:prstGeom prst="rect">
                <a:avLst/>
              </a:prstGeom>
              <a:blipFill>
                <a:blip r:embed="rId8"/>
                <a:stretch>
                  <a:fillRect/>
                </a:stretch>
              </a:blipFill>
            </p:spPr>
            <p:txBody>
              <a:bodyPr/>
              <a:lstStyle/>
              <a:p>
                <a:r>
                  <a:rPr lang="en-US">
                    <a:noFill/>
                  </a:rPr>
                  <a:t> </a:t>
                </a:r>
              </a:p>
            </p:txBody>
          </p:sp>
        </mc:Fallback>
      </mc:AlternateContent>
      <p:sp>
        <p:nvSpPr>
          <p:cNvPr id="23" name="TextBox 22"/>
          <p:cNvSpPr txBox="1"/>
          <p:nvPr/>
        </p:nvSpPr>
        <p:spPr>
          <a:xfrm>
            <a:off x="3962400" y="5193388"/>
            <a:ext cx="1762447" cy="646331"/>
          </a:xfrm>
          <a:prstGeom prst="rect">
            <a:avLst/>
          </a:prstGeom>
          <a:noFill/>
        </p:spPr>
        <p:txBody>
          <a:bodyPr wrap="square" rtlCol="0">
            <a:spAutoFit/>
          </a:bodyPr>
          <a:lstStyle/>
          <a:p>
            <a:r>
              <a:rPr lang="el-GR" dirty="0" smtClean="0"/>
              <a:t>Δ</a:t>
            </a:r>
            <a:r>
              <a:rPr lang="en-US" u="sng" dirty="0" smtClean="0"/>
              <a:t>P</a:t>
            </a:r>
            <a:r>
              <a:rPr lang="en-US" dirty="0" smtClean="0"/>
              <a:t> </a:t>
            </a:r>
            <a:r>
              <a:rPr lang="en-US" dirty="0" smtClean="0"/>
              <a:t>shift vector </a:t>
            </a:r>
            <a:r>
              <a:rPr lang="en-US" dirty="0" smtClean="0"/>
              <a:t>for Example 2</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24804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P spid="13" grpId="0"/>
      <p:bldP spid="18" grpId="0"/>
      <p:bldP spid="21" grpId="0"/>
      <p:bldP spid="20" grpId="0"/>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Ways to Distribute the Slack</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18</a:t>
            </a:fld>
            <a:endParaRPr lang="en-US"/>
          </a:p>
        </p:txBody>
      </p:sp>
      <p:sp>
        <p:nvSpPr>
          <p:cNvPr id="2" name="Rectangle 1"/>
          <p:cNvSpPr/>
          <p:nvPr/>
        </p:nvSpPr>
        <p:spPr>
          <a:xfrm>
            <a:off x="0" y="584775"/>
            <a:ext cx="9144000" cy="3539430"/>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There are other ways to distribute the slack. For example, </a:t>
            </a:r>
            <a:endParaRPr lang="en-US" sz="2800" dirty="0" smtClean="0">
              <a:latin typeface="Times New Roman" panose="02020603050405020304" pitchFamily="18" charset="0"/>
              <a:ea typeface="Times New Roman" panose="02020603050405020304" pitchFamily="18" charset="0"/>
            </a:endParaRPr>
          </a:p>
          <a:p>
            <a:pPr marL="457200" indent="-457200" algn="jus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D</a:t>
            </a:r>
            <a:r>
              <a:rPr lang="en-US" sz="2800" dirty="0" smtClean="0">
                <a:latin typeface="Times New Roman" panose="02020603050405020304" pitchFamily="18" charset="0"/>
                <a:ea typeface="Times New Roman" panose="02020603050405020304" pitchFamily="18" charset="0"/>
              </a:rPr>
              <a:t>istribute </a:t>
            </a:r>
            <a:r>
              <a:rPr lang="en-US" sz="2800" dirty="0">
                <a:latin typeface="Times New Roman" panose="02020603050405020304" pitchFamily="18" charset="0"/>
                <a:ea typeface="Times New Roman" panose="02020603050405020304" pitchFamily="18" charset="0"/>
              </a:rPr>
              <a:t>the slack equally to all </a:t>
            </a:r>
            <a:r>
              <a:rPr lang="en-US" sz="2800" u="sng" dirty="0">
                <a:latin typeface="Times New Roman" panose="02020603050405020304" pitchFamily="18" charset="0"/>
                <a:ea typeface="Times New Roman" panose="02020603050405020304" pitchFamily="18" charset="0"/>
              </a:rPr>
              <a:t>generation</a:t>
            </a:r>
            <a:r>
              <a:rPr lang="en-US" sz="2800"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buses.</a:t>
            </a:r>
          </a:p>
          <a:p>
            <a:pPr marL="457200" indent="-457200" algn="jus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D</a:t>
            </a:r>
            <a:r>
              <a:rPr lang="en-US" sz="2800" dirty="0" smtClean="0">
                <a:latin typeface="Times New Roman" panose="02020603050405020304" pitchFamily="18" charset="0"/>
                <a:ea typeface="Times New Roman" panose="02020603050405020304" pitchFamily="18" charset="0"/>
              </a:rPr>
              <a:t>istribute </a:t>
            </a:r>
            <a:r>
              <a:rPr lang="en-US" sz="2800" dirty="0">
                <a:latin typeface="Times New Roman" panose="02020603050405020304" pitchFamily="18" charset="0"/>
                <a:ea typeface="Times New Roman" panose="02020603050405020304" pitchFamily="18" charset="0"/>
              </a:rPr>
              <a:t>the slack equally to all </a:t>
            </a:r>
            <a:r>
              <a:rPr lang="en-US" sz="2800" u="sng" dirty="0">
                <a:latin typeface="Times New Roman" panose="02020603050405020304" pitchFamily="18" charset="0"/>
                <a:ea typeface="Times New Roman" panose="02020603050405020304" pitchFamily="18" charset="0"/>
              </a:rPr>
              <a:t>load</a:t>
            </a:r>
            <a:r>
              <a:rPr lang="en-US" sz="2800" dirty="0">
                <a:latin typeface="Times New Roman" panose="02020603050405020304" pitchFamily="18" charset="0"/>
                <a:ea typeface="Times New Roman" panose="02020603050405020304" pitchFamily="18" charset="0"/>
              </a:rPr>
              <a:t> buses. </a:t>
            </a:r>
            <a:endParaRPr lang="en-US" sz="2800" dirty="0" smtClean="0">
              <a:latin typeface="Times New Roman" panose="02020603050405020304" pitchFamily="18" charset="0"/>
              <a:ea typeface="Times New Roman" panose="02020603050405020304" pitchFamily="18" charset="0"/>
            </a:endParaRPr>
          </a:p>
          <a:p>
            <a:pPr marL="457200" indent="-457200" algn="just">
              <a:buFont typeface="Arial" panose="020B0604020202020204" pitchFamily="34" charset="0"/>
              <a:buChar char="•"/>
            </a:pPr>
            <a:r>
              <a:rPr lang="en-US" sz="2800" dirty="0" smtClean="0">
                <a:latin typeface="Times New Roman" panose="02020603050405020304" pitchFamily="18" charset="0"/>
                <a:ea typeface="Times New Roman" panose="02020603050405020304" pitchFamily="18" charset="0"/>
              </a:rPr>
              <a:t>Distribute </a:t>
            </a:r>
            <a:r>
              <a:rPr lang="en-US" sz="2800" dirty="0">
                <a:latin typeface="Times New Roman" panose="02020603050405020304" pitchFamily="18" charset="0"/>
                <a:ea typeface="Times New Roman" panose="02020603050405020304" pitchFamily="18" charset="0"/>
              </a:rPr>
              <a:t>the slack </a:t>
            </a:r>
            <a:r>
              <a:rPr lang="en-US" sz="2800" u="sng" dirty="0">
                <a:latin typeface="Times New Roman" panose="02020603050405020304" pitchFamily="18" charset="0"/>
                <a:ea typeface="Times New Roman" panose="02020603050405020304" pitchFamily="18" charset="0"/>
              </a:rPr>
              <a:t>to all generation buses in proportion to the MVA rating of the generation that is located </a:t>
            </a:r>
            <a:r>
              <a:rPr lang="en-US" sz="2800" u="sng" dirty="0" smtClean="0">
                <a:latin typeface="Times New Roman" panose="02020603050405020304" pitchFamily="18" charset="0"/>
                <a:ea typeface="Times New Roman" panose="02020603050405020304" pitchFamily="18" charset="0"/>
              </a:rPr>
              <a:t>at the bus </a:t>
            </a:r>
            <a:r>
              <a:rPr lang="en-US" sz="2800" dirty="0">
                <a:latin typeface="Times New Roman" panose="02020603050405020304" pitchFamily="18" charset="0"/>
                <a:ea typeface="Times New Roman" panose="02020603050405020304" pitchFamily="18" charset="0"/>
              </a:rPr>
              <a:t>(this approach conforms best to </a:t>
            </a:r>
            <a:r>
              <a:rPr lang="en-US" sz="2800" dirty="0" smtClean="0">
                <a:latin typeface="Times New Roman" panose="02020603050405020304" pitchFamily="18" charset="0"/>
                <a:ea typeface="Times New Roman" panose="02020603050405020304" pitchFamily="18" charset="0"/>
              </a:rPr>
              <a:t>reality because it reflects how speed governors work to perform an initial correction to frequency deviation, but this is a topic for EE 457).</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73074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Shift Factor Matrix</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19</a:t>
            </a:fld>
            <a:endParaRPr lang="en-US"/>
          </a:p>
        </p:txBody>
      </p:sp>
      <p:sp>
        <p:nvSpPr>
          <p:cNvPr id="3" name="Rectangle 2"/>
          <p:cNvSpPr/>
          <p:nvPr/>
        </p:nvSpPr>
        <p:spPr>
          <a:xfrm>
            <a:off x="0" y="381000"/>
            <a:ext cx="9144000" cy="1384995"/>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Given </a:t>
            </a:r>
            <a:r>
              <a:rPr lang="en-US" sz="2800" dirty="0" smtClean="0">
                <a:latin typeface="Times New Roman" panose="02020603050405020304" pitchFamily="18" charset="0"/>
                <a:ea typeface="Times New Roman" panose="02020603050405020304" pitchFamily="18" charset="0"/>
              </a:rPr>
              <a:t>a specified </a:t>
            </a:r>
            <a:r>
              <a:rPr lang="en-US" sz="2800" dirty="0">
                <a:latin typeface="Times New Roman" panose="02020603050405020304" pitchFamily="18" charset="0"/>
                <a:ea typeface="Times New Roman" panose="02020603050405020304" pitchFamily="18" charset="0"/>
              </a:rPr>
              <a:t>slack </a:t>
            </a:r>
            <a:r>
              <a:rPr lang="en-US" sz="2800" dirty="0" smtClean="0">
                <a:latin typeface="Times New Roman" panose="02020603050405020304" pitchFamily="18" charset="0"/>
                <a:ea typeface="Times New Roman" panose="02020603050405020304" pitchFamily="18" charset="0"/>
              </a:rPr>
              <a:t>distribution for each of the N buses (these will be called </a:t>
            </a:r>
            <a:r>
              <a:rPr lang="el-GR" sz="2800" u="sng" dirty="0" smtClean="0">
                <a:latin typeface="Times New Roman" panose="02020603050405020304" pitchFamily="18" charset="0"/>
                <a:ea typeface="Times New Roman" panose="02020603050405020304" pitchFamily="18" charset="0"/>
              </a:rPr>
              <a:t>Δ</a:t>
            </a:r>
            <a:r>
              <a:rPr lang="en-US" sz="2800" u="sng" dirty="0" err="1" smtClean="0">
                <a:latin typeface="Times New Roman" panose="02020603050405020304" pitchFamily="18" charset="0"/>
                <a:ea typeface="Times New Roman" panose="02020603050405020304" pitchFamily="18" charset="0"/>
              </a:rPr>
              <a:t>P</a:t>
            </a:r>
            <a:r>
              <a:rPr lang="en-US" sz="2800" u="sng" baseline="-25000" dirty="0" err="1" smtClean="0">
                <a:latin typeface="Times New Roman" panose="02020603050405020304" pitchFamily="18" charset="0"/>
                <a:ea typeface="Times New Roman" panose="02020603050405020304" pitchFamily="18" charset="0"/>
              </a:rPr>
              <a:t>j</a:t>
            </a:r>
            <a:r>
              <a:rPr lang="en-US" sz="2800" dirty="0" smtClean="0">
                <a:latin typeface="Times New Roman" panose="02020603050405020304" pitchFamily="18" charset="0"/>
                <a:ea typeface="Times New Roman" panose="02020603050405020304" pitchFamily="18" charset="0"/>
              </a:rPr>
              <a:t>), we </a:t>
            </a:r>
            <a:r>
              <a:rPr lang="en-US" sz="2800" dirty="0">
                <a:latin typeface="Times New Roman" panose="02020603050405020304" pitchFamily="18" charset="0"/>
                <a:ea typeface="Times New Roman" panose="02020603050405020304" pitchFamily="18" charset="0"/>
              </a:rPr>
              <a:t>may compute a matrix of </a:t>
            </a:r>
            <a:r>
              <a:rPr lang="en-US" sz="2800" dirty="0" smtClean="0">
                <a:latin typeface="Times New Roman" panose="02020603050405020304" pitchFamily="18" charset="0"/>
                <a:ea typeface="Times New Roman" panose="02020603050405020304" pitchFamily="18" charset="0"/>
              </a:rPr>
              <a:t>shift </a:t>
            </a:r>
            <a:r>
              <a:rPr lang="en-US" sz="2800" dirty="0">
                <a:latin typeface="Times New Roman" panose="02020603050405020304" pitchFamily="18" charset="0"/>
                <a:ea typeface="Times New Roman" panose="02020603050405020304" pitchFamily="18" charset="0"/>
              </a:rPr>
              <a:t>factors according to</a:t>
            </a:r>
            <a:endParaRPr lang="en-US" sz="2800" dirty="0">
              <a:effectLst/>
              <a:latin typeface="Times New Roman" panose="02020603050405020304" pitchFamily="18" charset="0"/>
              <a:ea typeface="Times New Roman" panose="02020603050405020304"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462298470"/>
              </p:ext>
            </p:extLst>
          </p:nvPr>
        </p:nvGraphicFramePr>
        <p:xfrm>
          <a:off x="740568" y="1672025"/>
          <a:ext cx="7662863" cy="2019300"/>
        </p:xfrm>
        <a:graphic>
          <a:graphicData uri="http://schemas.openxmlformats.org/presentationml/2006/ole">
            <mc:AlternateContent xmlns:mc="http://schemas.openxmlformats.org/markup-compatibility/2006">
              <mc:Choice xmlns:v="urn:schemas-microsoft-com:vml" Requires="v">
                <p:oleObj spid="_x0000_s20568" name="Equation" r:id="rId3" imgW="5905440" imgH="1562040" progId="Equation.DSMT4">
                  <p:embed/>
                </p:oleObj>
              </mc:Choice>
              <mc:Fallback>
                <p:oleObj name="Equation" r:id="rId3" imgW="5905440" imgH="1562040" progId="Equation.DSMT4">
                  <p:embed/>
                  <p:pic>
                    <p:nvPicPr>
                      <p:cNvPr id="0" name="Object 1"/>
                      <p:cNvPicPr>
                        <a:picLocks noChangeAspect="1" noChangeArrowheads="1"/>
                      </p:cNvPicPr>
                      <p:nvPr/>
                    </p:nvPicPr>
                    <p:blipFill>
                      <a:blip r:embed="rId4"/>
                      <a:srcRect/>
                      <a:stretch>
                        <a:fillRect/>
                      </a:stretch>
                    </p:blipFill>
                    <p:spPr bwMode="auto">
                      <a:xfrm>
                        <a:off x="740568" y="1672025"/>
                        <a:ext cx="7662863" cy="2019300"/>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815080746"/>
              </p:ext>
            </p:extLst>
          </p:nvPr>
        </p:nvGraphicFramePr>
        <p:xfrm>
          <a:off x="4811486" y="4330620"/>
          <a:ext cx="4324597" cy="1858254"/>
        </p:xfrm>
        <a:graphic>
          <a:graphicData uri="http://schemas.openxmlformats.org/presentationml/2006/ole">
            <mc:AlternateContent xmlns:mc="http://schemas.openxmlformats.org/markup-compatibility/2006">
              <mc:Choice xmlns:v="urn:schemas-microsoft-com:vml" Requires="v">
                <p:oleObj spid="_x0000_s20569" name="Equation" r:id="rId5" imgW="3581280" imgH="1549080" progId="Equation.DSMT4">
                  <p:embed/>
                </p:oleObj>
              </mc:Choice>
              <mc:Fallback>
                <p:oleObj name="Equation" r:id="rId5" imgW="3581280" imgH="1549080" progId="Equation.DSMT4">
                  <p:embed/>
                  <p:pic>
                    <p:nvPicPr>
                      <p:cNvPr id="0" name="Object 3"/>
                      <p:cNvPicPr>
                        <a:picLocks noChangeAspect="1" noChangeArrowheads="1"/>
                      </p:cNvPicPr>
                      <p:nvPr/>
                    </p:nvPicPr>
                    <p:blipFill>
                      <a:blip r:embed="rId6"/>
                      <a:srcRect/>
                      <a:stretch>
                        <a:fillRect/>
                      </a:stretch>
                    </p:blipFill>
                    <p:spPr bwMode="auto">
                      <a:xfrm>
                        <a:off x="4811486" y="4330620"/>
                        <a:ext cx="4324597" cy="1858254"/>
                      </a:xfrm>
                      <a:prstGeom prst="rect">
                        <a:avLst/>
                      </a:prstGeom>
                      <a:noFill/>
                    </p:spPr>
                  </p:pic>
                </p:oleObj>
              </mc:Fallback>
            </mc:AlternateContent>
          </a:graphicData>
        </a:graphic>
      </p:graphicFrame>
      <p:sp>
        <p:nvSpPr>
          <p:cNvPr id="9" name="TextBox 8"/>
          <p:cNvSpPr txBox="1"/>
          <p:nvPr/>
        </p:nvSpPr>
        <p:spPr>
          <a:xfrm>
            <a:off x="0" y="3923223"/>
            <a:ext cx="4976812" cy="369332"/>
          </a:xfrm>
          <a:prstGeom prst="rect">
            <a:avLst/>
          </a:prstGeom>
          <a:noFill/>
        </p:spPr>
        <p:txBody>
          <a:bodyPr wrap="square" rtlCol="0">
            <a:spAutoFit/>
          </a:bodyPr>
          <a:lstStyle/>
          <a:p>
            <a:r>
              <a:rPr lang="en-US" dirty="0" smtClean="0"/>
              <a:t>Here is T-matrix when slack is distributed to bus 1.</a:t>
            </a:r>
            <a:endParaRPr lang="en-US" dirty="0"/>
          </a:p>
        </p:txBody>
      </p:sp>
      <p:sp>
        <p:nvSpPr>
          <p:cNvPr id="11" name="TextBox 10"/>
          <p:cNvSpPr txBox="1"/>
          <p:nvPr/>
        </p:nvSpPr>
        <p:spPr>
          <a:xfrm>
            <a:off x="5073424" y="3807242"/>
            <a:ext cx="3430606" cy="646331"/>
          </a:xfrm>
          <a:prstGeom prst="rect">
            <a:avLst/>
          </a:prstGeom>
          <a:noFill/>
        </p:spPr>
        <p:txBody>
          <a:bodyPr wrap="square" rtlCol="0">
            <a:spAutoFit/>
          </a:bodyPr>
          <a:lstStyle/>
          <a:p>
            <a:r>
              <a:rPr lang="en-US" dirty="0" smtClean="0"/>
              <a:t>Here is T-matrix when slack is distributed to all other buses.</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1464616271"/>
              </p:ext>
            </p:extLst>
          </p:nvPr>
        </p:nvGraphicFramePr>
        <p:xfrm>
          <a:off x="44471" y="4312761"/>
          <a:ext cx="4366161" cy="1876113"/>
        </p:xfrm>
        <a:graphic>
          <a:graphicData uri="http://schemas.openxmlformats.org/presentationml/2006/ole">
            <mc:AlternateContent xmlns:mc="http://schemas.openxmlformats.org/markup-compatibility/2006">
              <mc:Choice xmlns:v="urn:schemas-microsoft-com:vml" Requires="v">
                <p:oleObj spid="_x0000_s20570" name="Equation" r:id="rId7" imgW="3581280" imgH="1549080" progId="Equation.DSMT4">
                  <p:embed/>
                </p:oleObj>
              </mc:Choice>
              <mc:Fallback>
                <p:oleObj name="Equation" r:id="rId7" imgW="3581280" imgH="1549080" progId="Equation.DSMT4">
                  <p:embed/>
                  <p:pic>
                    <p:nvPicPr>
                      <p:cNvPr id="8" name="Object 7"/>
                      <p:cNvPicPr>
                        <a:picLocks noChangeAspect="1" noChangeArrowheads="1"/>
                      </p:cNvPicPr>
                      <p:nvPr/>
                    </p:nvPicPr>
                    <p:blipFill>
                      <a:blip r:embed="rId8"/>
                      <a:srcRect/>
                      <a:stretch>
                        <a:fillRect/>
                      </a:stretch>
                    </p:blipFill>
                    <p:spPr bwMode="auto">
                      <a:xfrm>
                        <a:off x="44471" y="4312761"/>
                        <a:ext cx="4366161" cy="1876113"/>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462157274"/>
              </p:ext>
            </p:extLst>
          </p:nvPr>
        </p:nvGraphicFramePr>
        <p:xfrm>
          <a:off x="8066449" y="3775098"/>
          <a:ext cx="870347" cy="545301"/>
        </p:xfrm>
        <a:graphic>
          <a:graphicData uri="http://schemas.openxmlformats.org/presentationml/2006/ole">
            <mc:AlternateContent xmlns:mc="http://schemas.openxmlformats.org/markup-compatibility/2006">
              <mc:Choice xmlns:v="urn:schemas-microsoft-com:vml" Requires="v">
                <p:oleObj spid="_x0000_s20571" name="Equation" r:id="rId9" imgW="622080" imgH="393480" progId="Equation.DSMT4">
                  <p:embed/>
                </p:oleObj>
              </mc:Choice>
              <mc:Fallback>
                <p:oleObj name="Equation" r:id="rId9" imgW="622080" imgH="393480" progId="Equation.DSMT4">
                  <p:embed/>
                  <p:pic>
                    <p:nvPicPr>
                      <p:cNvPr id="4" name="Object 3"/>
                      <p:cNvPicPr>
                        <a:picLocks noChangeAspect="1" noChangeArrowheads="1"/>
                      </p:cNvPicPr>
                      <p:nvPr/>
                    </p:nvPicPr>
                    <p:blipFill>
                      <a:blip r:embed="rId10"/>
                      <a:srcRect/>
                      <a:stretch>
                        <a:fillRect/>
                      </a:stretch>
                    </p:blipFill>
                    <p:spPr bwMode="auto">
                      <a:xfrm>
                        <a:off x="8066449" y="3775098"/>
                        <a:ext cx="870347" cy="545301"/>
                      </a:xfrm>
                      <a:prstGeom prst="rect">
                        <a:avLst/>
                      </a:prstGeom>
                      <a:noFill/>
                    </p:spPr>
                  </p:pic>
                </p:oleObj>
              </mc:Fallback>
            </mc:AlternateContent>
          </a:graphicData>
        </a:graphic>
      </p:graphicFrame>
      <p:sp>
        <p:nvSpPr>
          <p:cNvPr id="14" name="Rectangle 13"/>
          <p:cNvSpPr/>
          <p:nvPr/>
        </p:nvSpPr>
        <p:spPr>
          <a:xfrm>
            <a:off x="5640284" y="1625429"/>
            <a:ext cx="2667000" cy="369332"/>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Matrix of ∆</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vectors.</a:t>
            </a:r>
            <a:endParaRPr lang="en-US" dirty="0"/>
          </a:p>
        </p:txBody>
      </p:sp>
      <p:sp>
        <p:nvSpPr>
          <p:cNvPr id="4" name="Freeform 3"/>
          <p:cNvSpPr/>
          <p:nvPr/>
        </p:nvSpPr>
        <p:spPr>
          <a:xfrm>
            <a:off x="6982691" y="1913661"/>
            <a:ext cx="9236" cy="341746"/>
          </a:xfrm>
          <a:custGeom>
            <a:avLst/>
            <a:gdLst>
              <a:gd name="connsiteX0" fmla="*/ 9236 w 9236"/>
              <a:gd name="connsiteY0" fmla="*/ 0 h 341746"/>
              <a:gd name="connsiteX1" fmla="*/ 0 w 9236"/>
              <a:gd name="connsiteY1" fmla="*/ 332509 h 341746"/>
              <a:gd name="connsiteX2" fmla="*/ 9236 w 9236"/>
              <a:gd name="connsiteY2" fmla="*/ 341746 h 341746"/>
            </a:gdLst>
            <a:ahLst/>
            <a:cxnLst>
              <a:cxn ang="0">
                <a:pos x="connsiteX0" y="connsiteY0"/>
              </a:cxn>
              <a:cxn ang="0">
                <a:pos x="connsiteX1" y="connsiteY1"/>
              </a:cxn>
              <a:cxn ang="0">
                <a:pos x="connsiteX2" y="connsiteY2"/>
              </a:cxn>
            </a:cxnLst>
            <a:rect l="l" t="t" r="r" b="b"/>
            <a:pathLst>
              <a:path w="9236" h="341746">
                <a:moveTo>
                  <a:pt x="9236" y="0"/>
                </a:moveTo>
                <a:lnTo>
                  <a:pt x="0" y="332509"/>
                </a:lnTo>
                <a:lnTo>
                  <a:pt x="9236" y="341746"/>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683991" y="6311827"/>
            <a:ext cx="2667000" cy="369332"/>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Matrix of ∆</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vectors.</a:t>
            </a:r>
            <a:endParaRPr lang="en-US" dirty="0"/>
          </a:p>
        </p:txBody>
      </p:sp>
      <p:sp>
        <p:nvSpPr>
          <p:cNvPr id="7" name="Freeform 6"/>
          <p:cNvSpPr/>
          <p:nvPr/>
        </p:nvSpPr>
        <p:spPr>
          <a:xfrm>
            <a:off x="5867400" y="6031345"/>
            <a:ext cx="921327" cy="348673"/>
          </a:xfrm>
          <a:custGeom>
            <a:avLst/>
            <a:gdLst>
              <a:gd name="connsiteX0" fmla="*/ 0 w 600363"/>
              <a:gd name="connsiteY0" fmla="*/ 443346 h 443346"/>
              <a:gd name="connsiteX1" fmla="*/ 600363 w 600363"/>
              <a:gd name="connsiteY1" fmla="*/ 0 h 443346"/>
            </a:gdLst>
            <a:ahLst/>
            <a:cxnLst>
              <a:cxn ang="0">
                <a:pos x="connsiteX0" y="connsiteY0"/>
              </a:cxn>
              <a:cxn ang="0">
                <a:pos x="connsiteX1" y="connsiteY1"/>
              </a:cxn>
            </a:cxnLst>
            <a:rect l="l" t="t" r="r" b="b"/>
            <a:pathLst>
              <a:path w="600363" h="443346">
                <a:moveTo>
                  <a:pt x="0" y="443346"/>
                </a:moveTo>
                <a:lnTo>
                  <a:pt x="600363" y="0"/>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962400" y="6019800"/>
            <a:ext cx="397164" cy="360218"/>
          </a:xfrm>
          <a:custGeom>
            <a:avLst/>
            <a:gdLst>
              <a:gd name="connsiteX0" fmla="*/ 397164 w 397164"/>
              <a:gd name="connsiteY0" fmla="*/ 360218 h 360218"/>
              <a:gd name="connsiteX1" fmla="*/ 0 w 397164"/>
              <a:gd name="connsiteY1" fmla="*/ 0 h 360218"/>
            </a:gdLst>
            <a:ahLst/>
            <a:cxnLst>
              <a:cxn ang="0">
                <a:pos x="connsiteX0" y="connsiteY0"/>
              </a:cxn>
              <a:cxn ang="0">
                <a:pos x="connsiteX1" y="connsiteY1"/>
              </a:cxn>
            </a:cxnLst>
            <a:rect l="l" t="t" r="r" b="b"/>
            <a:pathLst>
              <a:path w="397164" h="360218">
                <a:moveTo>
                  <a:pt x="397164" y="360218"/>
                </a:moveTo>
                <a:lnTo>
                  <a:pt x="0" y="0"/>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 y="6195801"/>
            <a:ext cx="2819400" cy="553998"/>
          </a:xfrm>
          <a:prstGeom prst="rect">
            <a:avLst/>
          </a:prstGeom>
          <a:noFill/>
        </p:spPr>
        <p:txBody>
          <a:bodyPr wrap="square" rtlCol="0">
            <a:spAutoFit/>
          </a:bodyPr>
          <a:lstStyle/>
          <a:p>
            <a:r>
              <a:rPr lang="en-US" sz="1000" dirty="0" smtClean="0"/>
              <a:t>When slack is distributed to bus 1, the first column is all zeros and c</a:t>
            </a:r>
            <a:r>
              <a:rPr lang="en-US" sz="1000" baseline="-25000" dirty="0" smtClean="0"/>
              <a:t>1</a:t>
            </a:r>
            <a:r>
              <a:rPr lang="en-US" sz="1000" dirty="0" smtClean="0"/>
              <a:t>=0 which indicates a change at the slack compensated by the slack does nothing.</a:t>
            </a:r>
            <a:endParaRPr lang="en-US" sz="1000" dirty="0"/>
          </a:p>
        </p:txBody>
      </p:sp>
      <p:sp>
        <p:nvSpPr>
          <p:cNvPr id="18" name="TextBox 17"/>
          <p:cNvSpPr txBox="1"/>
          <p:nvPr/>
        </p:nvSpPr>
        <p:spPr>
          <a:xfrm>
            <a:off x="6268853" y="6150114"/>
            <a:ext cx="2867230" cy="707886"/>
          </a:xfrm>
          <a:prstGeom prst="rect">
            <a:avLst/>
          </a:prstGeom>
          <a:noFill/>
        </p:spPr>
        <p:txBody>
          <a:bodyPr wrap="square" rtlCol="0">
            <a:spAutoFit/>
          </a:bodyPr>
          <a:lstStyle/>
          <a:p>
            <a:r>
              <a:rPr lang="en-US" sz="1000" dirty="0" smtClean="0"/>
              <a:t>When slack is distributed to all other buses, the first column is all c=-1/(N-1) and c</a:t>
            </a:r>
            <a:r>
              <a:rPr lang="en-US" sz="1000" baseline="-25000" dirty="0" smtClean="0"/>
              <a:t>1</a:t>
            </a:r>
            <a:r>
              <a:rPr lang="en-US" sz="1000" dirty="0" smtClean="0"/>
              <a:t>=1, which indicates the change is at the slack and it is compensated equally by all other buses, as intended.</a:t>
            </a:r>
            <a:endParaRPr lang="en-US" sz="1000" dirty="0"/>
          </a:p>
        </p:txBody>
      </p:sp>
      <p:graphicFrame>
        <p:nvGraphicFramePr>
          <p:cNvPr id="19" name="Object 18"/>
          <p:cNvGraphicFramePr>
            <a:graphicFrameLocks noChangeAspect="1"/>
          </p:cNvGraphicFramePr>
          <p:nvPr>
            <p:extLst>
              <p:ext uri="{D42A27DB-BD31-4B8C-83A1-F6EECF244321}">
                <p14:modId xmlns:p14="http://schemas.microsoft.com/office/powerpoint/2010/main" val="2993348464"/>
              </p:ext>
            </p:extLst>
          </p:nvPr>
        </p:nvGraphicFramePr>
        <p:xfrm>
          <a:off x="790563" y="3607584"/>
          <a:ext cx="638175" cy="399381"/>
        </p:xfrm>
        <a:graphic>
          <a:graphicData uri="http://schemas.openxmlformats.org/presentationml/2006/ole">
            <mc:AlternateContent xmlns:mc="http://schemas.openxmlformats.org/markup-compatibility/2006">
              <mc:Choice xmlns:v="urn:schemas-microsoft-com:vml" Requires="v">
                <p:oleObj spid="_x0000_s20572" name="Equation" r:id="rId11" imgW="685800" imgH="431640" progId="Equation.DSMT4">
                  <p:embed/>
                </p:oleObj>
              </mc:Choice>
              <mc:Fallback>
                <p:oleObj name="Equation" r:id="rId11" imgW="685800" imgH="431640" progId="Equation.DSMT4">
                  <p:embed/>
                  <p:pic>
                    <p:nvPicPr>
                      <p:cNvPr id="9" name="Object 8"/>
                      <p:cNvPicPr>
                        <a:picLocks noChangeAspect="1" noChangeArrowheads="1"/>
                      </p:cNvPicPr>
                      <p:nvPr/>
                    </p:nvPicPr>
                    <p:blipFill>
                      <a:blip r:embed="rId12"/>
                      <a:srcRect/>
                      <a:stretch>
                        <a:fillRect/>
                      </a:stretch>
                    </p:blipFill>
                    <p:spPr bwMode="auto">
                      <a:xfrm>
                        <a:off x="790563" y="3607584"/>
                        <a:ext cx="638175" cy="399381"/>
                      </a:xfrm>
                      <a:prstGeom prst="rect">
                        <a:avLst/>
                      </a:prstGeom>
                      <a:noFill/>
                      <a:extLst/>
                    </p:spPr>
                  </p:pic>
                </p:oleObj>
              </mc:Fallback>
            </mc:AlternateContent>
          </a:graphicData>
        </a:graphic>
      </p:graphicFrame>
      <p:sp>
        <p:nvSpPr>
          <p:cNvPr id="17" name="TextBox 16"/>
          <p:cNvSpPr txBox="1"/>
          <p:nvPr/>
        </p:nvSpPr>
        <p:spPr>
          <a:xfrm>
            <a:off x="-1" y="3671584"/>
            <a:ext cx="1631929" cy="369332"/>
          </a:xfrm>
          <a:prstGeom prst="rect">
            <a:avLst/>
          </a:prstGeom>
          <a:noFill/>
        </p:spPr>
        <p:txBody>
          <a:bodyPr wrap="square" rtlCol="0">
            <a:spAutoFit/>
          </a:bodyPr>
          <a:lstStyle/>
          <a:p>
            <a:r>
              <a:rPr lang="en-US" dirty="0" smtClean="0"/>
              <a:t>Recall:</a:t>
            </a:r>
            <a:endParaRPr lang="en-US" dirty="0"/>
          </a:p>
        </p:txBody>
      </p:sp>
    </p:spTree>
    <p:extLst>
      <p:ext uri="{BB962C8B-B14F-4D97-AF65-F5344CB8AC3E}">
        <p14:creationId xmlns:p14="http://schemas.microsoft.com/office/powerpoint/2010/main" val="334617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7" grpId="0" animBg="1"/>
      <p:bldP spid="10" grpId="0" animBg="1"/>
      <p:bldP spid="16"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9144000" cy="3139321"/>
          </a:xfrm>
          <a:prstGeom prst="rect">
            <a:avLst/>
          </a:prstGeom>
        </p:spPr>
        <p:txBody>
          <a:bodyPr wrap="square">
            <a:spAutoFit/>
          </a:bodyPr>
          <a:lstStyle/>
          <a:p>
            <a:pPr algn="just"/>
            <a:r>
              <a:rPr lang="en-US" sz="2000" dirty="0">
                <a:latin typeface="Times New Roman" panose="02020603050405020304" pitchFamily="18" charset="0"/>
                <a:ea typeface="Times New Roman" panose="02020603050405020304" pitchFamily="18" charset="0"/>
              </a:rPr>
              <a:t>Operation of the Eastern Interconnection </a:t>
            </a:r>
            <a:r>
              <a:rPr lang="en-US" sz="2000" dirty="0" smtClean="0">
                <a:latin typeface="Times New Roman" panose="02020603050405020304" pitchFamily="18" charset="0"/>
                <a:ea typeface="Times New Roman" panose="02020603050405020304" pitchFamily="18" charset="0"/>
              </a:rPr>
              <a:t>at one time was heavily </a:t>
            </a:r>
            <a:r>
              <a:rPr lang="en-US" sz="2000" dirty="0">
                <a:latin typeface="Times New Roman" panose="02020603050405020304" pitchFamily="18" charset="0"/>
                <a:ea typeface="Times New Roman" panose="02020603050405020304" pitchFamily="18" charset="0"/>
              </a:rPr>
              <a:t>reliant on using the so-called Interchange Distribution Calculator (</a:t>
            </a:r>
            <a:r>
              <a:rPr lang="en-US" sz="2000" dirty="0" smtClean="0">
                <a:latin typeface="Times New Roman" panose="02020603050405020304" pitchFamily="18" charset="0"/>
                <a:ea typeface="Times New Roman" panose="02020603050405020304" pitchFamily="18" charset="0"/>
              </a:rPr>
              <a:t>IDC), an </a:t>
            </a:r>
            <a:r>
              <a:rPr lang="en-US" sz="2000" dirty="0">
                <a:latin typeface="Times New Roman" panose="02020603050405020304" pitchFamily="18" charset="0"/>
                <a:ea typeface="Times New Roman" panose="02020603050405020304" pitchFamily="18" charset="0"/>
              </a:rPr>
              <a:t>internet-accessed system that interfaces with OASIS and allows market participants and network operators to efficiently, but approximately, determine the change in MW flow on a </a:t>
            </a:r>
            <a:r>
              <a:rPr lang="en-US" sz="2000" i="1" dirty="0" err="1">
                <a:latin typeface="Times New Roman" panose="02020603050405020304" pitchFamily="18" charset="0"/>
                <a:ea typeface="Times New Roman" panose="02020603050405020304" pitchFamily="18" charset="0"/>
              </a:rPr>
              <a:t>flowgate</a:t>
            </a:r>
            <a:r>
              <a:rPr lang="en-US" sz="2000" dirty="0">
                <a:latin typeface="Times New Roman" panose="02020603050405020304" pitchFamily="18" charset="0"/>
                <a:ea typeface="Times New Roman" panose="02020603050405020304" pitchFamily="18" charset="0"/>
              </a:rPr>
              <a:t> given a set of changes in MW bus injections. </a:t>
            </a:r>
            <a:r>
              <a:rPr lang="en-US" sz="2000" dirty="0" smtClean="0">
                <a:latin typeface="Times New Roman" panose="02020603050405020304" pitchFamily="18" charset="0"/>
                <a:ea typeface="Times New Roman" panose="02020603050405020304" pitchFamily="18" charset="0"/>
              </a:rPr>
              <a:t>OATI is a Minneapolis-based company that has marketed IDC software for many years. The IDC uses sensitivity calculations like we will describe in these notes. These same sensitivities provide another way to implement a DC power flow calculation.</a:t>
            </a:r>
            <a:endParaRPr lang="en-US" sz="2000" dirty="0">
              <a:latin typeface="Times New Roman" panose="02020603050405020304" pitchFamily="18" charset="0"/>
              <a:ea typeface="Times New Roman" panose="02020603050405020304" pitchFamily="18" charset="0"/>
            </a:endParaRPr>
          </a:p>
          <a:p>
            <a:pPr algn="just"/>
            <a:r>
              <a:rPr lang="en-US" sz="2000" dirty="0" smtClean="0">
                <a:latin typeface="Times New Roman" panose="02020603050405020304" pitchFamily="18" charset="0"/>
                <a:ea typeface="Times New Roman" panose="02020603050405020304" pitchFamily="18" charset="0"/>
              </a:rPr>
              <a:t>Today the IDC is less central but still used in some situations, see:</a:t>
            </a:r>
            <a:endParaRPr lang="en-US" sz="2000" dirty="0">
              <a:latin typeface="Times New Roman" panose="02020603050405020304" pitchFamily="18" charset="0"/>
              <a:ea typeface="Times New Roman" panose="02020603050405020304" pitchFamily="18" charset="0"/>
            </a:endParaRPr>
          </a:p>
          <a:p>
            <a:pPr algn="just"/>
            <a:r>
              <a:rPr lang="en-US" u="sng" dirty="0">
                <a:solidFill>
                  <a:srgbClr val="0000FF"/>
                </a:solidFill>
                <a:latin typeface="Times New Roman" panose="02020603050405020304" pitchFamily="18" charset="0"/>
                <a:ea typeface="Times New Roman" panose="02020603050405020304" pitchFamily="18" charset="0"/>
                <a:hlinkClick r:id="rId2"/>
              </a:rPr>
              <a:t>https://</a:t>
            </a:r>
            <a:r>
              <a:rPr lang="en-US" u="sng" dirty="0" smtClean="0">
                <a:solidFill>
                  <a:srgbClr val="0000FF"/>
                </a:solidFill>
                <a:latin typeface="Times New Roman" panose="02020603050405020304" pitchFamily="18" charset="0"/>
                <a:ea typeface="Times New Roman" panose="02020603050405020304" pitchFamily="18" charset="0"/>
                <a:hlinkClick r:id="rId2"/>
              </a:rPr>
              <a:t>www.oati.com/solutions/transmission-reliability/congestion-management</a:t>
            </a:r>
            <a:endParaRPr lang="en-US" dirty="0">
              <a:latin typeface="Times New Roman" panose="02020603050405020304" pitchFamily="18" charset="0"/>
              <a:ea typeface="Times New Roman" panose="02020603050405020304" pitchFamily="18" charset="0"/>
            </a:endParaRPr>
          </a:p>
        </p:txBody>
      </p:sp>
      <p:sp>
        <p:nvSpPr>
          <p:cNvPr id="3" name="Rectangle 2"/>
          <p:cNvSpPr/>
          <p:nvPr/>
        </p:nvSpPr>
        <p:spPr>
          <a:xfrm>
            <a:off x="0" y="3857387"/>
            <a:ext cx="9144000" cy="2185214"/>
          </a:xfrm>
          <a:prstGeom prst="rect">
            <a:avLst/>
          </a:prstGeom>
        </p:spPr>
        <p:txBody>
          <a:bodyPr wrap="square">
            <a:spAutoFit/>
          </a:bodyPr>
          <a:lstStyle/>
          <a:p>
            <a:r>
              <a:rPr lang="en-US" sz="1700" dirty="0" smtClean="0">
                <a:solidFill>
                  <a:srgbClr val="3A3A3A"/>
                </a:solidFill>
                <a:latin typeface="Univers LT 45 Light"/>
              </a:rPr>
              <a:t>OASIS stands for “Open Access Same Time Information Systems.” It focuses on point-to-point (bilateral) transmission service. OASIS </a:t>
            </a:r>
            <a:r>
              <a:rPr lang="en-US" sz="1700" dirty="0">
                <a:solidFill>
                  <a:srgbClr val="3A3A3A"/>
                </a:solidFill>
                <a:latin typeface="Univers LT 45 Light"/>
              </a:rPr>
              <a:t>sites are used for customers to request transmission services </a:t>
            </a:r>
            <a:r>
              <a:rPr lang="en-US" sz="1700" dirty="0" smtClean="0">
                <a:solidFill>
                  <a:srgbClr val="3A3A3A"/>
                </a:solidFill>
                <a:latin typeface="Univers LT 45 Light"/>
              </a:rPr>
              <a:t>and </a:t>
            </a:r>
            <a:r>
              <a:rPr lang="en-US" sz="1700" dirty="0">
                <a:solidFill>
                  <a:srgbClr val="3A3A3A"/>
                </a:solidFill>
                <a:latin typeface="Univers LT 45 Light"/>
              </a:rPr>
              <a:t>to designate and terminate network resources and for the transmission providers to post some of the Federal Energy Regulatory Commission (FERC) required postings, such as business practices, transfer capacity, transmission service products and prices</a:t>
            </a:r>
            <a:r>
              <a:rPr lang="en-US" sz="1700" dirty="0" smtClean="0">
                <a:solidFill>
                  <a:srgbClr val="3A3A3A"/>
                </a:solidFill>
                <a:latin typeface="Univers LT 45 Light"/>
              </a:rPr>
              <a:t>. OASIS sites may provide real-time data, e.g., demand forecasts and transmission outage and capacity status. Information about OASIS may be found at the following URLs</a:t>
            </a:r>
            <a:endParaRPr lang="en-US" sz="1700" dirty="0"/>
          </a:p>
        </p:txBody>
      </p:sp>
      <p:sp>
        <p:nvSpPr>
          <p:cNvPr id="4" name="Rectangle 3"/>
          <p:cNvSpPr/>
          <p:nvPr/>
        </p:nvSpPr>
        <p:spPr>
          <a:xfrm>
            <a:off x="260430" y="5976112"/>
            <a:ext cx="8763000" cy="723275"/>
          </a:xfrm>
          <a:prstGeom prst="rect">
            <a:avLst/>
          </a:prstGeom>
        </p:spPr>
        <p:txBody>
          <a:bodyPr wrap="square">
            <a:spAutoFit/>
          </a:bodyPr>
          <a:lstStyle/>
          <a:p>
            <a:r>
              <a:rPr lang="en-US" sz="1300" dirty="0" smtClean="0">
                <a:hlinkClick r:id="rId3"/>
              </a:rPr>
              <a:t>www.transmission.xcelenergy.com/Resources/Open-Access-Same-Time-Information-System-</a:t>
            </a:r>
            <a:r>
              <a:rPr lang="en-US" sz="1300" dirty="0">
                <a:hlinkClick r:id="rId3"/>
              </a:rPr>
              <a:t>&amp;-</a:t>
            </a:r>
            <a:r>
              <a:rPr lang="en-US" sz="1300" dirty="0" smtClean="0">
                <a:hlinkClick r:id="rId3"/>
              </a:rPr>
              <a:t>Open-Access-Transmission-Tariff</a:t>
            </a:r>
            <a:endParaRPr lang="en-US" sz="1300" dirty="0" smtClean="0"/>
          </a:p>
          <a:p>
            <a:r>
              <a:rPr lang="en-US" sz="1400" dirty="0">
                <a:hlinkClick r:id="rId4"/>
              </a:rPr>
              <a:t>https://</a:t>
            </a:r>
            <a:r>
              <a:rPr lang="en-US" sz="1400" dirty="0" smtClean="0">
                <a:hlinkClick r:id="rId4"/>
              </a:rPr>
              <a:t>www.pjm.com/markets-and-operations/etools/oasis.aspx</a:t>
            </a:r>
            <a:endParaRPr lang="en-US" sz="1400" dirty="0" smtClean="0"/>
          </a:p>
          <a:p>
            <a:r>
              <a:rPr lang="en-US" sz="1400" dirty="0">
                <a:hlinkClick r:id="rId5"/>
              </a:rPr>
              <a:t>http://oasis.caiso.com/mrioasis/logon.do</a:t>
            </a:r>
            <a:endParaRPr lang="en-US" sz="1300" dirty="0"/>
          </a:p>
        </p:txBody>
      </p:sp>
      <p:sp>
        <p:nvSpPr>
          <p:cNvPr id="5" name="TextBox 4"/>
          <p:cNvSpPr txBox="1"/>
          <p:nvPr/>
        </p:nvSpPr>
        <p:spPr>
          <a:xfrm>
            <a:off x="120570" y="0"/>
            <a:ext cx="8871030" cy="584775"/>
          </a:xfrm>
          <a:prstGeom prst="rect">
            <a:avLst/>
          </a:prstGeom>
          <a:noFill/>
        </p:spPr>
        <p:txBody>
          <a:bodyPr wrap="square" rtlCol="0">
            <a:spAutoFit/>
          </a:bodyPr>
          <a:lstStyle/>
          <a:p>
            <a:pPr algn="ctr"/>
            <a:r>
              <a:rPr lang="en-US" sz="3200" b="1" dirty="0" smtClean="0"/>
              <a:t>OASIS, IDC, and OATI</a:t>
            </a:r>
            <a:endParaRPr lang="en-US" sz="3200" b="1" dirty="0"/>
          </a:p>
        </p:txBody>
      </p:sp>
      <p:sp>
        <p:nvSpPr>
          <p:cNvPr id="7" name="Slide Number Placeholder 6"/>
          <p:cNvSpPr>
            <a:spLocks noGrp="1"/>
          </p:cNvSpPr>
          <p:nvPr>
            <p:ph type="sldNum" sz="quarter" idx="12"/>
          </p:nvPr>
        </p:nvSpPr>
        <p:spPr>
          <a:xfrm>
            <a:off x="8686800" y="6489563"/>
            <a:ext cx="457200" cy="343037"/>
          </a:xfrm>
        </p:spPr>
        <p:txBody>
          <a:bodyPr/>
          <a:lstStyle/>
          <a:p>
            <a:fld id="{04431FFA-ACA1-47E6-9861-74EF4DEB1CAF}" type="slidenum">
              <a:rPr lang="en-US" smtClean="0"/>
              <a:t>2</a:t>
            </a:fld>
            <a:endParaRPr lang="en-US" dirty="0"/>
          </a:p>
        </p:txBody>
      </p:sp>
    </p:spTree>
    <p:extLst>
      <p:ext uri="{BB962C8B-B14F-4D97-AF65-F5344CB8AC3E}">
        <p14:creationId xmlns:p14="http://schemas.microsoft.com/office/powerpoint/2010/main" val="2985621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Example 3</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20</a:t>
            </a:fld>
            <a:endParaRPr lang="en-US"/>
          </a:p>
        </p:txBody>
      </p:sp>
      <p:sp>
        <p:nvSpPr>
          <p:cNvPr id="2" name="Rectangle 1"/>
          <p:cNvSpPr/>
          <p:nvPr/>
        </p:nvSpPr>
        <p:spPr>
          <a:xfrm>
            <a:off x="0" y="457200"/>
            <a:ext cx="9144000" cy="954107"/>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Let’s </a:t>
            </a:r>
            <a:r>
              <a:rPr lang="en-US" sz="2800" dirty="0">
                <a:latin typeface="Times New Roman" panose="02020603050405020304" pitchFamily="18" charset="0"/>
                <a:ea typeface="Times New Roman" panose="02020603050405020304" pitchFamily="18" charset="0"/>
              </a:rPr>
              <a:t>compute the T-matrix for Example 2. We assume a distributed slack bus, where, c=-1/3. Therefore</a:t>
            </a:r>
            <a:endParaRPr lang="en-US" sz="2800" dirty="0">
              <a:effectLst/>
              <a:latin typeface="Times New Roman" panose="02020603050405020304" pitchFamily="18" charset="0"/>
              <a:ea typeface="Times New Roman" panose="02020603050405020304" pitchFamily="18"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280594035"/>
              </p:ext>
            </p:extLst>
          </p:nvPr>
        </p:nvGraphicFramePr>
        <p:xfrm>
          <a:off x="228600" y="1411307"/>
          <a:ext cx="8763000" cy="1621500"/>
        </p:xfrm>
        <a:graphic>
          <a:graphicData uri="http://schemas.openxmlformats.org/presentationml/2006/ole">
            <mc:AlternateContent xmlns:mc="http://schemas.openxmlformats.org/markup-compatibility/2006">
              <mc:Choice xmlns:v="urn:schemas-microsoft-com:vml" Requires="v">
                <p:oleObj spid="_x0000_s22566" name="Equation" r:id="rId3" imgW="6146800" imgH="1143000" progId="Equation.DSMT4">
                  <p:embed/>
                </p:oleObj>
              </mc:Choice>
              <mc:Fallback>
                <p:oleObj name="Equation" r:id="rId3" imgW="6146800" imgH="1143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411307"/>
                        <a:ext cx="8763000" cy="1621500"/>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977452114"/>
              </p:ext>
            </p:extLst>
          </p:nvPr>
        </p:nvGraphicFramePr>
        <p:xfrm>
          <a:off x="1905000" y="3065464"/>
          <a:ext cx="5600700" cy="2222500"/>
        </p:xfrm>
        <a:graphic>
          <a:graphicData uri="http://schemas.openxmlformats.org/presentationml/2006/ole">
            <mc:AlternateContent xmlns:mc="http://schemas.openxmlformats.org/markup-compatibility/2006">
              <mc:Choice xmlns:v="urn:schemas-microsoft-com:vml" Requires="v">
                <p:oleObj spid="_x0000_s22567" name="Equation" r:id="rId5" imgW="2870200" imgH="1143000" progId="Equation.DSMT4">
                  <p:embed/>
                </p:oleObj>
              </mc:Choice>
              <mc:Fallback>
                <p:oleObj name="Equation" r:id="rId5" imgW="2870200" imgH="11430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065464"/>
                        <a:ext cx="5600700" cy="222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Box 14"/>
          <p:cNvSpPr txBox="1"/>
          <p:nvPr/>
        </p:nvSpPr>
        <p:spPr>
          <a:xfrm>
            <a:off x="0" y="5181600"/>
            <a:ext cx="9144000" cy="1785104"/>
          </a:xfrm>
          <a:prstGeom prst="rect">
            <a:avLst/>
          </a:prstGeom>
          <a:noFill/>
        </p:spPr>
        <p:txBody>
          <a:bodyPr wrap="square" rtlCol="0">
            <a:spAutoFit/>
          </a:bodyPr>
          <a:lstStyle/>
          <a:p>
            <a:r>
              <a:rPr lang="en-US" sz="2200" b="1" u="sng" dirty="0"/>
              <a:t>Remember</a:t>
            </a:r>
            <a:r>
              <a:rPr lang="en-US" sz="2200" dirty="0"/>
              <a:t>: </a:t>
            </a:r>
            <a:r>
              <a:rPr lang="en-US" sz="2200" dirty="0" smtClean="0"/>
              <a:t>Each </a:t>
            </a:r>
            <a:r>
              <a:rPr lang="en-US" sz="2200" dirty="0"/>
              <a:t>column </a:t>
            </a:r>
            <a:r>
              <a:rPr lang="en-US" sz="2200" dirty="0" smtClean="0"/>
              <a:t>of the shift factor matrix </a:t>
            </a:r>
            <a:r>
              <a:rPr lang="en-US" sz="2200" i="1" u="sng" dirty="0" smtClean="0"/>
              <a:t>T</a:t>
            </a:r>
            <a:r>
              <a:rPr lang="en-US" sz="2200" dirty="0" smtClean="0"/>
              <a:t> is </a:t>
            </a:r>
            <a:r>
              <a:rPr lang="en-US" sz="2200" dirty="0"/>
              <a:t>the set of shift factors for a unit increase in injection (generation) at a certain bus. Column 1 is when the injection at bus 1 is increased (there is no “1” in </a:t>
            </a:r>
            <a:r>
              <a:rPr lang="en-US" sz="2200" dirty="0"/>
              <a:t>the  ∆</a:t>
            </a:r>
            <a:r>
              <a:rPr lang="en-US" sz="2200" u="sng" dirty="0"/>
              <a:t>P</a:t>
            </a:r>
            <a:r>
              <a:rPr lang="en-US" sz="2200" dirty="0"/>
              <a:t> shift </a:t>
            </a:r>
            <a:r>
              <a:rPr lang="en-US" sz="2200" dirty="0" smtClean="0"/>
              <a:t>vector column </a:t>
            </a:r>
            <a:r>
              <a:rPr lang="en-US" sz="2200" dirty="0"/>
              <a:t>because that is the one corresponding to the bus that was deleted in the B’ matrix). Column 2 is when the injection at bus 2 is increased, and so on. </a:t>
            </a:r>
          </a:p>
        </p:txBody>
      </p:sp>
      <p:sp>
        <p:nvSpPr>
          <p:cNvPr id="16" name="Rectangle 15"/>
          <p:cNvSpPr/>
          <p:nvPr/>
        </p:nvSpPr>
        <p:spPr>
          <a:xfrm>
            <a:off x="2548742" y="2999675"/>
            <a:ext cx="1032658" cy="2258125"/>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623458" y="2994470"/>
            <a:ext cx="1100942" cy="2258125"/>
          </a:xfrm>
          <a:prstGeom prst="rect">
            <a:avLst/>
          </a:prstGeom>
          <a:solidFill>
            <a:schemeClr val="accent1">
              <a:lumMod val="75000"/>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799252" y="5579079"/>
            <a:ext cx="1143000" cy="360880"/>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990600" y="6553199"/>
            <a:ext cx="1143000" cy="343915"/>
          </a:xfrm>
          <a:prstGeom prst="rect">
            <a:avLst/>
          </a:prstGeom>
          <a:solidFill>
            <a:schemeClr val="accent1">
              <a:lumMod val="75000"/>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495473" y="1202058"/>
            <a:ext cx="2667000" cy="369332"/>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Matrix of ∆</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vectors.</a:t>
            </a:r>
            <a:endParaRPr lang="en-US" dirty="0"/>
          </a:p>
        </p:txBody>
      </p:sp>
      <p:sp>
        <p:nvSpPr>
          <p:cNvPr id="13" name="Freeform 12"/>
          <p:cNvSpPr/>
          <p:nvPr/>
        </p:nvSpPr>
        <p:spPr>
          <a:xfrm flipH="1">
            <a:off x="7370752" y="1471220"/>
            <a:ext cx="45719" cy="163029"/>
          </a:xfrm>
          <a:custGeom>
            <a:avLst/>
            <a:gdLst>
              <a:gd name="connsiteX0" fmla="*/ 9236 w 9236"/>
              <a:gd name="connsiteY0" fmla="*/ 0 h 341746"/>
              <a:gd name="connsiteX1" fmla="*/ 0 w 9236"/>
              <a:gd name="connsiteY1" fmla="*/ 332509 h 341746"/>
              <a:gd name="connsiteX2" fmla="*/ 9236 w 9236"/>
              <a:gd name="connsiteY2" fmla="*/ 341746 h 341746"/>
            </a:gdLst>
            <a:ahLst/>
            <a:cxnLst>
              <a:cxn ang="0">
                <a:pos x="connsiteX0" y="connsiteY0"/>
              </a:cxn>
              <a:cxn ang="0">
                <a:pos x="connsiteX1" y="connsiteY1"/>
              </a:cxn>
              <a:cxn ang="0">
                <a:pos x="connsiteX2" y="connsiteY2"/>
              </a:cxn>
            </a:cxnLst>
            <a:rect l="l" t="t" r="r" b="b"/>
            <a:pathLst>
              <a:path w="9236" h="341746">
                <a:moveTo>
                  <a:pt x="9236" y="0"/>
                </a:moveTo>
                <a:lnTo>
                  <a:pt x="0" y="332509"/>
                </a:lnTo>
                <a:lnTo>
                  <a:pt x="9236" y="341746"/>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638800" y="1650413"/>
            <a:ext cx="856673" cy="1083155"/>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495473" y="1650413"/>
            <a:ext cx="743527" cy="1083156"/>
          </a:xfrm>
          <a:prstGeom prst="rect">
            <a:avLst/>
          </a:prstGeom>
          <a:solidFill>
            <a:schemeClr val="accent1">
              <a:lumMod val="75000"/>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495472" y="5939958"/>
            <a:ext cx="2572327" cy="291115"/>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54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8" grpId="0" animBg="1"/>
      <p:bldP spid="19" grpId="0" animBg="1"/>
      <p:bldP spid="20" grpId="0" animBg="1"/>
      <p:bldP spid="17" grpId="0" animBg="1"/>
      <p:bldP spid="21" grpId="0" animBg="1"/>
      <p:bldP spid="2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Example 3</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21</a:t>
            </a:fld>
            <a:endParaRPr lang="en-US"/>
          </a:p>
        </p:txBody>
      </p:sp>
      <p:sp>
        <p:nvSpPr>
          <p:cNvPr id="2" name="Rectangle 1"/>
          <p:cNvSpPr/>
          <p:nvPr/>
        </p:nvSpPr>
        <p:spPr>
          <a:xfrm>
            <a:off x="0" y="457200"/>
            <a:ext cx="9144000" cy="523220"/>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Let’s compute original flows for the system shown below.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329562759"/>
              </p:ext>
            </p:extLst>
          </p:nvPr>
        </p:nvGraphicFramePr>
        <p:xfrm>
          <a:off x="21771" y="3386138"/>
          <a:ext cx="5600700" cy="2222500"/>
        </p:xfrm>
        <a:graphic>
          <a:graphicData uri="http://schemas.openxmlformats.org/presentationml/2006/ole">
            <mc:AlternateContent xmlns:mc="http://schemas.openxmlformats.org/markup-compatibility/2006">
              <mc:Choice xmlns:v="urn:schemas-microsoft-com:vml" Requires="v">
                <p:oleObj spid="_x0000_s23638" name="Equation" r:id="rId3" imgW="2870200" imgH="1143000" progId="Equation.DSMT4">
                  <p:embed/>
                </p:oleObj>
              </mc:Choice>
              <mc:Fallback>
                <p:oleObj name="Equation" r:id="rId3" imgW="2870200" imgH="1143000" progId="Equation.DSMT4">
                  <p:embed/>
                  <p:pic>
                    <p:nvPicPr>
                      <p:cNvPr id="14"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71" y="3386138"/>
                        <a:ext cx="5600700" cy="222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p:nvPr/>
        </p:nvSpPr>
        <p:spPr>
          <a:xfrm>
            <a:off x="665513" y="3320349"/>
            <a:ext cx="1032658" cy="2258125"/>
          </a:xfrm>
          <a:prstGeom prst="rect">
            <a:avLst/>
          </a:prstGeom>
          <a:solidFill>
            <a:srgbClr val="FFFF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Object 3"/>
          <p:cNvGraphicFramePr>
            <a:graphicFrameLocks noChangeAspect="1"/>
          </p:cNvGraphicFramePr>
          <p:nvPr>
            <p:extLst>
              <p:ext uri="{D42A27DB-BD31-4B8C-83A1-F6EECF244321}">
                <p14:modId xmlns:p14="http://schemas.microsoft.com/office/powerpoint/2010/main" val="635092507"/>
              </p:ext>
            </p:extLst>
          </p:nvPr>
        </p:nvGraphicFramePr>
        <p:xfrm>
          <a:off x="5418576" y="841130"/>
          <a:ext cx="3731362" cy="2454223"/>
        </p:xfrm>
        <a:graphic>
          <a:graphicData uri="http://schemas.openxmlformats.org/presentationml/2006/ole">
            <mc:AlternateContent xmlns:mc="http://schemas.openxmlformats.org/markup-compatibility/2006">
              <mc:Choice xmlns:v="urn:schemas-microsoft-com:vml" Requires="v">
                <p:oleObj spid="_x0000_s23639" name="Picture" r:id="rId5" imgW="5029200" imgH="3314880" progId="Word.Picture.8">
                  <p:embed/>
                </p:oleObj>
              </mc:Choice>
              <mc:Fallback>
                <p:oleObj name="Picture" r:id="rId5" imgW="5029200" imgH="3314880" progId="Word.Picture.8">
                  <p:embed/>
                  <p:pic>
                    <p:nvPicPr>
                      <p:cNvPr id="0" name="Object 1"/>
                      <p:cNvPicPr>
                        <a:picLocks noChangeAspect="1" noChangeArrowheads="1"/>
                      </p:cNvPicPr>
                      <p:nvPr/>
                    </p:nvPicPr>
                    <p:blipFill>
                      <a:blip r:embed="rId6"/>
                      <a:srcRect/>
                      <a:stretch>
                        <a:fillRect/>
                      </a:stretch>
                    </p:blipFill>
                    <p:spPr bwMode="auto">
                      <a:xfrm>
                        <a:off x="5418576" y="841130"/>
                        <a:ext cx="3731362" cy="2454223"/>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4131426641"/>
              </p:ext>
            </p:extLst>
          </p:nvPr>
        </p:nvGraphicFramePr>
        <p:xfrm>
          <a:off x="305130" y="869848"/>
          <a:ext cx="2749550" cy="527050"/>
        </p:xfrm>
        <a:graphic>
          <a:graphicData uri="http://schemas.openxmlformats.org/presentationml/2006/ole">
            <mc:AlternateContent xmlns:mc="http://schemas.openxmlformats.org/markup-compatibility/2006">
              <mc:Choice xmlns:v="urn:schemas-microsoft-com:vml" Requires="v">
                <p:oleObj spid="_x0000_s23640" name="Equation" r:id="rId7" imgW="1244600" imgH="241300" progId="Equation.DSMT4">
                  <p:embed/>
                </p:oleObj>
              </mc:Choice>
              <mc:Fallback>
                <p:oleObj name="Equation" r:id="rId7" imgW="1244600" imgH="241300" progId="Equation.DSMT4">
                  <p:embed/>
                  <p:pic>
                    <p:nvPicPr>
                      <p:cNvPr id="22"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130" y="869848"/>
                        <a:ext cx="2749550" cy="52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922125124"/>
              </p:ext>
            </p:extLst>
          </p:nvPr>
        </p:nvGraphicFramePr>
        <p:xfrm>
          <a:off x="85365" y="1437620"/>
          <a:ext cx="5113338" cy="1220788"/>
        </p:xfrm>
        <a:graphic>
          <a:graphicData uri="http://schemas.openxmlformats.org/presentationml/2006/ole">
            <mc:AlternateContent xmlns:mc="http://schemas.openxmlformats.org/markup-compatibility/2006">
              <mc:Choice xmlns:v="urn:schemas-microsoft-com:vml" Requires="v">
                <p:oleObj spid="_x0000_s23641" name="Equation" r:id="rId9" imgW="4876560" imgH="1168200" progId="Equation.DSMT4">
                  <p:embed/>
                </p:oleObj>
              </mc:Choice>
              <mc:Fallback>
                <p:oleObj name="Equation" r:id="rId9" imgW="4876560" imgH="1168200" progId="Equation.DSMT4">
                  <p:embed/>
                  <p:pic>
                    <p:nvPicPr>
                      <p:cNvPr id="6" name="Object 5"/>
                      <p:cNvPicPr>
                        <a:picLocks noChangeAspect="1" noChangeArrowheads="1"/>
                      </p:cNvPicPr>
                      <p:nvPr/>
                    </p:nvPicPr>
                    <p:blipFill>
                      <a:blip r:embed="rId10"/>
                      <a:srcRect/>
                      <a:stretch>
                        <a:fillRect/>
                      </a:stretch>
                    </p:blipFill>
                    <p:spPr bwMode="auto">
                      <a:xfrm>
                        <a:off x="85365" y="1437620"/>
                        <a:ext cx="5113338" cy="1220788"/>
                      </a:xfrm>
                      <a:prstGeom prst="rect">
                        <a:avLst/>
                      </a:prstGeom>
                      <a:noFill/>
                    </p:spPr>
                  </p:pic>
                </p:oleObj>
              </mc:Fallback>
            </mc:AlternateContent>
          </a:graphicData>
        </a:graphic>
      </p:graphicFrame>
      <p:sp>
        <p:nvSpPr>
          <p:cNvPr id="24" name="Rectangle 23"/>
          <p:cNvSpPr/>
          <p:nvPr/>
        </p:nvSpPr>
        <p:spPr>
          <a:xfrm>
            <a:off x="0" y="2819400"/>
            <a:ext cx="5562600" cy="492443"/>
          </a:xfrm>
          <a:prstGeom prst="rect">
            <a:avLst/>
          </a:prstGeom>
        </p:spPr>
        <p:txBody>
          <a:bodyPr wrap="square">
            <a:spAutoFit/>
          </a:bodyPr>
          <a:lstStyle/>
          <a:p>
            <a:pPr algn="just"/>
            <a:r>
              <a:rPr lang="en-US" sz="2600" dirty="0" smtClean="0">
                <a:latin typeface="Times New Roman" panose="02020603050405020304" pitchFamily="18" charset="0"/>
                <a:ea typeface="Times New Roman" panose="02020603050405020304" pitchFamily="18" charset="0"/>
              </a:rPr>
              <a:t>The T-matrix was computed on slide 20. </a:t>
            </a:r>
            <a:endParaRPr lang="en-US" sz="2600" dirty="0">
              <a:effectLst/>
              <a:latin typeface="Times New Roman" panose="02020603050405020304" pitchFamily="18" charset="0"/>
              <a:ea typeface="Times New Roman" panose="02020603050405020304" pitchFamily="18" charset="0"/>
            </a:endParaRPr>
          </a:p>
        </p:txBody>
      </p:sp>
      <p:sp>
        <p:nvSpPr>
          <p:cNvPr id="6" name="TextBox 5"/>
          <p:cNvSpPr txBox="1"/>
          <p:nvPr/>
        </p:nvSpPr>
        <p:spPr>
          <a:xfrm>
            <a:off x="1295400" y="5575022"/>
            <a:ext cx="4724400" cy="1323439"/>
          </a:xfrm>
          <a:prstGeom prst="rect">
            <a:avLst/>
          </a:prstGeom>
          <a:noFill/>
        </p:spPr>
        <p:txBody>
          <a:bodyPr wrap="square" rtlCol="0">
            <a:spAutoFit/>
          </a:bodyPr>
          <a:lstStyle/>
          <a:p>
            <a:r>
              <a:rPr lang="en-US" sz="1600" dirty="0" smtClean="0"/>
              <a:t>Let’s interpret col 1. Recalling </a:t>
            </a:r>
            <a:r>
              <a:rPr lang="el-GR" sz="1600" u="sng" dirty="0" smtClean="0"/>
              <a:t>Δ</a:t>
            </a:r>
            <a:r>
              <a:rPr lang="en-US" sz="1600" u="sng" dirty="0" smtClean="0"/>
              <a:t>P</a:t>
            </a:r>
            <a:r>
              <a:rPr lang="en-US" sz="1600" baseline="-25000" dirty="0" smtClean="0"/>
              <a:t>1</a:t>
            </a:r>
            <a:r>
              <a:rPr lang="en-US" sz="1600" dirty="0" smtClean="0"/>
              <a:t> (see slide 19), as given to the left of this comment, we see that col 1 means increase injection at bus 1 and withdraw 0.3333 at all other buses. Then the T-matrix tells us the flows on the five lines will be as indicated to the right.</a:t>
            </a:r>
            <a:endParaRPr lang="en-US" sz="1600" dirty="0"/>
          </a:p>
        </p:txBody>
      </p:sp>
      <p:graphicFrame>
        <p:nvGraphicFramePr>
          <p:cNvPr id="25" name="Object 24"/>
          <p:cNvGraphicFramePr>
            <a:graphicFrameLocks noChangeAspect="1"/>
          </p:cNvGraphicFramePr>
          <p:nvPr>
            <p:extLst>
              <p:ext uri="{D42A27DB-BD31-4B8C-83A1-F6EECF244321}">
                <p14:modId xmlns:p14="http://schemas.microsoft.com/office/powerpoint/2010/main" val="638751690"/>
              </p:ext>
            </p:extLst>
          </p:nvPr>
        </p:nvGraphicFramePr>
        <p:xfrm>
          <a:off x="-50800" y="5674256"/>
          <a:ext cx="1431925" cy="1008063"/>
        </p:xfrm>
        <a:graphic>
          <a:graphicData uri="http://schemas.openxmlformats.org/presentationml/2006/ole">
            <mc:AlternateContent xmlns:mc="http://schemas.openxmlformats.org/markup-compatibility/2006">
              <mc:Choice xmlns:v="urn:schemas-microsoft-com:vml" Requires="v">
                <p:oleObj spid="_x0000_s23642" name="Equation" r:id="rId11" imgW="1002960" imgH="711000" progId="Equation.DSMT4">
                  <p:embed/>
                </p:oleObj>
              </mc:Choice>
              <mc:Fallback>
                <p:oleObj name="Equation" r:id="rId11" imgW="1002960" imgH="711000" progId="Equation.DSMT4">
                  <p:embed/>
                  <p:pic>
                    <p:nvPicPr>
                      <p:cNvPr id="7" name="Object 6"/>
                      <p:cNvPicPr>
                        <a:picLocks noChangeAspect="1" noChangeArrowheads="1"/>
                      </p:cNvPicPr>
                      <p:nvPr/>
                    </p:nvPicPr>
                    <p:blipFill>
                      <a:blip r:embed="rId12"/>
                      <a:srcRect/>
                      <a:stretch>
                        <a:fillRect/>
                      </a:stretch>
                    </p:blipFill>
                    <p:spPr bwMode="auto">
                      <a:xfrm>
                        <a:off x="-50800" y="5674256"/>
                        <a:ext cx="1431925" cy="1008063"/>
                      </a:xfrm>
                      <a:prstGeom prst="rect">
                        <a:avLst/>
                      </a:prstGeom>
                      <a:noFill/>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2178019908"/>
              </p:ext>
            </p:extLst>
          </p:nvPr>
        </p:nvGraphicFramePr>
        <p:xfrm>
          <a:off x="5500319" y="4170309"/>
          <a:ext cx="3731362" cy="2454223"/>
        </p:xfrm>
        <a:graphic>
          <a:graphicData uri="http://schemas.openxmlformats.org/presentationml/2006/ole">
            <mc:AlternateContent xmlns:mc="http://schemas.openxmlformats.org/markup-compatibility/2006">
              <mc:Choice xmlns:v="urn:schemas-microsoft-com:vml" Requires="v">
                <p:oleObj spid="_x0000_s23643" name="Picture" r:id="rId13" imgW="5029200" imgH="3314880" progId="Word.Picture.8">
                  <p:embed/>
                </p:oleObj>
              </mc:Choice>
              <mc:Fallback>
                <p:oleObj name="Picture" r:id="rId13" imgW="5029200" imgH="3314880" progId="Word.Picture.8">
                  <p:embed/>
                  <p:pic>
                    <p:nvPicPr>
                      <p:cNvPr id="4" name="Object 3"/>
                      <p:cNvPicPr>
                        <a:picLocks noChangeAspect="1" noChangeArrowheads="1"/>
                      </p:cNvPicPr>
                      <p:nvPr/>
                    </p:nvPicPr>
                    <p:blipFill>
                      <a:blip r:embed="rId14"/>
                      <a:srcRect/>
                      <a:stretch>
                        <a:fillRect/>
                      </a:stretch>
                    </p:blipFill>
                    <p:spPr bwMode="auto">
                      <a:xfrm>
                        <a:off x="5500319" y="4170309"/>
                        <a:ext cx="3731362" cy="2454223"/>
                      </a:xfrm>
                      <a:prstGeom prst="rect">
                        <a:avLst/>
                      </a:prstGeom>
                      <a:noFill/>
                    </p:spPr>
                  </p:pic>
                </p:oleObj>
              </mc:Fallback>
            </mc:AlternateContent>
          </a:graphicData>
        </a:graphic>
      </p:graphicFrame>
    </p:spTree>
    <p:extLst>
      <p:ext uri="{BB962C8B-B14F-4D97-AF65-F5344CB8AC3E}">
        <p14:creationId xmlns:p14="http://schemas.microsoft.com/office/powerpoint/2010/main" val="85278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4"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Example 3</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22</a:t>
            </a:fld>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4026819928"/>
              </p:ext>
            </p:extLst>
          </p:nvPr>
        </p:nvGraphicFramePr>
        <p:xfrm>
          <a:off x="2706319" y="561024"/>
          <a:ext cx="3731362" cy="2454223"/>
        </p:xfrm>
        <a:graphic>
          <a:graphicData uri="http://schemas.openxmlformats.org/presentationml/2006/ole">
            <mc:AlternateContent xmlns:mc="http://schemas.openxmlformats.org/markup-compatibility/2006">
              <mc:Choice xmlns:v="urn:schemas-microsoft-com:vml" Requires="v">
                <p:oleObj spid="_x0000_s24604" name="Picture" r:id="rId3" imgW="5029200" imgH="3314880" progId="Word.Picture.8">
                  <p:embed/>
                </p:oleObj>
              </mc:Choice>
              <mc:Fallback>
                <p:oleObj name="Picture" r:id="rId3" imgW="5029200" imgH="3314880" progId="Word.Picture.8">
                  <p:embed/>
                  <p:pic>
                    <p:nvPicPr>
                      <p:cNvPr id="28" name="Object 27"/>
                      <p:cNvPicPr>
                        <a:picLocks noChangeAspect="1" noChangeArrowheads="1"/>
                      </p:cNvPicPr>
                      <p:nvPr/>
                    </p:nvPicPr>
                    <p:blipFill>
                      <a:blip r:embed="rId4"/>
                      <a:srcRect/>
                      <a:stretch>
                        <a:fillRect/>
                      </a:stretch>
                    </p:blipFill>
                    <p:spPr bwMode="auto">
                      <a:xfrm>
                        <a:off x="2706319" y="561024"/>
                        <a:ext cx="3731362" cy="2454223"/>
                      </a:xfrm>
                      <a:prstGeom prst="rect">
                        <a:avLst/>
                      </a:prstGeom>
                      <a:noFill/>
                    </p:spPr>
                  </p:pic>
                </p:oleObj>
              </mc:Fallback>
            </mc:AlternateContent>
          </a:graphicData>
        </a:graphic>
      </p:graphicFrame>
      <p:sp>
        <p:nvSpPr>
          <p:cNvPr id="3" name="Rectangle 2"/>
          <p:cNvSpPr/>
          <p:nvPr/>
        </p:nvSpPr>
        <p:spPr>
          <a:xfrm>
            <a:off x="0" y="2819400"/>
            <a:ext cx="9144000" cy="1097736"/>
          </a:xfrm>
          <a:prstGeom prst="rect">
            <a:avLst/>
          </a:prstGeom>
        </p:spPr>
        <p:txBody>
          <a:bodyPr wrap="square">
            <a:spAutoFit/>
          </a:bodyPr>
          <a:lstStyle/>
          <a:p>
            <a:pPr algn="just"/>
            <a:r>
              <a:rPr lang="en-US" sz="2800" baseline="30000" dirty="0">
                <a:latin typeface="Times New Roman" panose="02020603050405020304" pitchFamily="18" charset="0"/>
                <a:ea typeface="Times New Roman" panose="02020603050405020304" pitchFamily="18" charset="0"/>
              </a:rPr>
              <a:t>It is interesting that we get 0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a:t>
            </a:r>
            <a:r>
              <a:rPr lang="en-US" sz="2800" baseline="30000" dirty="0" smtClean="0">
                <a:latin typeface="Times New Roman" panose="02020603050405020304" pitchFamily="18" charset="0"/>
                <a:ea typeface="Times New Roman" panose="02020603050405020304" pitchFamily="18" charset="0"/>
              </a:rPr>
              <a:t>additional</a:t>
            </a:r>
            <a:r>
              <a:rPr lang="en-US" sz="2800" dirty="0" smtClean="0">
                <a:latin typeface="Times New Roman" panose="02020603050405020304" pitchFamily="18" charset="0"/>
                <a:ea typeface="Times New Roman" panose="02020603050405020304" pitchFamily="18" charset="0"/>
              </a:rPr>
              <a:t> </a:t>
            </a:r>
            <a:r>
              <a:rPr lang="en-US" sz="2800" baseline="30000" dirty="0" smtClean="0">
                <a:latin typeface="Times New Roman" panose="02020603050405020304" pitchFamily="18" charset="0"/>
                <a:ea typeface="Times New Roman" panose="02020603050405020304" pitchFamily="18" charset="0"/>
              </a:rPr>
              <a:t>flow </a:t>
            </a:r>
            <a:r>
              <a:rPr lang="en-US" sz="2800" baseline="30000" dirty="0">
                <a:latin typeface="Times New Roman" panose="02020603050405020304" pitchFamily="18" charset="0"/>
                <a:ea typeface="Times New Roman" panose="02020603050405020304" pitchFamily="18" charset="0"/>
              </a:rPr>
              <a:t>over branches 3 and 4. The reason is due to the symmetry of the network (all branch impedances are the same at Z=j0.1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This symmetry can be most clearly understood by using superposition. </a:t>
            </a:r>
            <a:r>
              <a:rPr lang="en-US" sz="2800" baseline="30000" dirty="0" smtClean="0">
                <a:latin typeface="Times New Roman" panose="02020603050405020304" pitchFamily="18" charset="0"/>
                <a:ea typeface="Times New Roman" panose="02020603050405020304" pitchFamily="18" charset="0"/>
              </a:rPr>
              <a:t>Recall our </a:t>
            </a:r>
            <a:r>
              <a:rPr lang="el-GR" sz="2800" baseline="30000" dirty="0">
                <a:latin typeface="Times New Roman" panose="02020603050405020304" pitchFamily="18" charset="0"/>
                <a:ea typeface="Times New Roman" panose="02020603050405020304" pitchFamily="18" charset="0"/>
              </a:rPr>
              <a:t>Δ</a:t>
            </a:r>
            <a:r>
              <a:rPr lang="en-US" sz="2800" u="sng" baseline="30000" dirty="0" smtClean="0">
                <a:latin typeface="Times New Roman" panose="02020603050405020304" pitchFamily="18" charset="0"/>
                <a:ea typeface="Times New Roman" panose="02020603050405020304" pitchFamily="18" charset="0"/>
              </a:rPr>
              <a:t>P</a:t>
            </a:r>
            <a:r>
              <a:rPr lang="en-US" sz="2800" baseline="30000" dirty="0" smtClean="0">
                <a:latin typeface="Times New Roman" panose="02020603050405020304" pitchFamily="18" charset="0"/>
                <a:ea typeface="Times New Roman" panose="02020603050405020304" pitchFamily="18" charset="0"/>
              </a:rPr>
              <a:t>1 vector.</a:t>
            </a:r>
            <a:endParaRPr lang="en-US" sz="2800" baseline="30000" dirty="0">
              <a:latin typeface="Times New Roman" panose="02020603050405020304" pitchFamily="18" charset="0"/>
              <a:ea typeface="Times New Roman" panose="02020603050405020304"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3293833404"/>
              </p:ext>
            </p:extLst>
          </p:nvPr>
        </p:nvGraphicFramePr>
        <p:xfrm>
          <a:off x="3505200" y="3792537"/>
          <a:ext cx="1431925" cy="1008063"/>
        </p:xfrm>
        <a:graphic>
          <a:graphicData uri="http://schemas.openxmlformats.org/presentationml/2006/ole">
            <mc:AlternateContent xmlns:mc="http://schemas.openxmlformats.org/markup-compatibility/2006">
              <mc:Choice xmlns:v="urn:schemas-microsoft-com:vml" Requires="v">
                <p:oleObj spid="_x0000_s24605" name="Equation" r:id="rId5" imgW="1002960" imgH="711000" progId="Equation.DSMT4">
                  <p:embed/>
                </p:oleObj>
              </mc:Choice>
              <mc:Fallback>
                <p:oleObj name="Equation" r:id="rId5" imgW="1002960" imgH="711000" progId="Equation.DSMT4">
                  <p:embed/>
                  <p:pic>
                    <p:nvPicPr>
                      <p:cNvPr id="25" name="Object 24"/>
                      <p:cNvPicPr>
                        <a:picLocks noChangeAspect="1" noChangeArrowheads="1"/>
                      </p:cNvPicPr>
                      <p:nvPr/>
                    </p:nvPicPr>
                    <p:blipFill>
                      <a:blip r:embed="rId6"/>
                      <a:srcRect/>
                      <a:stretch>
                        <a:fillRect/>
                      </a:stretch>
                    </p:blipFill>
                    <p:spPr bwMode="auto">
                      <a:xfrm>
                        <a:off x="3505200" y="3792537"/>
                        <a:ext cx="1431925" cy="1008063"/>
                      </a:xfrm>
                      <a:prstGeom prst="rect">
                        <a:avLst/>
                      </a:prstGeom>
                      <a:noFill/>
                    </p:spPr>
                  </p:pic>
                </p:oleObj>
              </mc:Fallback>
            </mc:AlternateContent>
          </a:graphicData>
        </a:graphic>
      </p:graphicFrame>
      <p:sp>
        <p:nvSpPr>
          <p:cNvPr id="18" name="Rectangle 17"/>
          <p:cNvSpPr/>
          <p:nvPr/>
        </p:nvSpPr>
        <p:spPr>
          <a:xfrm>
            <a:off x="0" y="4832588"/>
            <a:ext cx="9144000" cy="1528624"/>
          </a:xfrm>
          <a:prstGeom prst="rect">
            <a:avLst/>
          </a:prstGeom>
        </p:spPr>
        <p:txBody>
          <a:bodyPr wrap="square">
            <a:spAutoFit/>
          </a:bodyPr>
          <a:lstStyle/>
          <a:p>
            <a:pPr algn="just"/>
            <a:r>
              <a:rPr lang="en-US" sz="2800" baseline="30000" dirty="0" smtClean="0">
                <a:latin typeface="Times New Roman" panose="02020603050405020304" pitchFamily="18" charset="0"/>
                <a:ea typeface="Times New Roman" panose="02020603050405020304" pitchFamily="18" charset="0"/>
              </a:rPr>
              <a:t>Begin </a:t>
            </a:r>
            <a:r>
              <a:rPr lang="en-US" sz="2800" baseline="30000" dirty="0">
                <a:latin typeface="Times New Roman" panose="02020603050405020304" pitchFamily="18" charset="0"/>
                <a:ea typeface="Times New Roman" panose="02020603050405020304" pitchFamily="18" charset="0"/>
              </a:rPr>
              <a:t>by applying 0.3333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injection at bus 1, -0.3333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injection at bus 2, and compute the flows. Then apply 0.3333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injection at bus 1, -0.3333 injection at bus 3, and compute the flows. Then apply 0.3333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at bus 1, -0.3333 </a:t>
            </a:r>
            <a:r>
              <a:rPr lang="en-US" sz="2800" baseline="30000" dirty="0" err="1">
                <a:latin typeface="Times New Roman" panose="02020603050405020304" pitchFamily="18" charset="0"/>
                <a:ea typeface="Times New Roman" panose="02020603050405020304" pitchFamily="18" charset="0"/>
              </a:rPr>
              <a:t>pu</a:t>
            </a:r>
            <a:r>
              <a:rPr lang="en-US" sz="2800" baseline="30000" dirty="0">
                <a:latin typeface="Times New Roman" panose="02020603050405020304" pitchFamily="18" charset="0"/>
                <a:ea typeface="Times New Roman" panose="02020603050405020304" pitchFamily="18" charset="0"/>
              </a:rPr>
              <a:t> injection at bus 4, and compute the flows. Then add the three sets of flows for each branch, and one will observe the exact cancelation of the three flows in branch 3, and the three flows on branch 4.</a:t>
            </a:r>
          </a:p>
        </p:txBody>
      </p:sp>
    </p:spTree>
    <p:extLst>
      <p:ext uri="{BB962C8B-B14F-4D97-AF65-F5344CB8AC3E}">
        <p14:creationId xmlns:p14="http://schemas.microsoft.com/office/powerpoint/2010/main" val="2354250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A Complete Power Flow Calculation</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23</a:t>
            </a:fld>
            <a:endParaRPr lang="en-US"/>
          </a:p>
        </p:txBody>
      </p:sp>
      <p:sp>
        <p:nvSpPr>
          <p:cNvPr id="2" name="Rectangle 1"/>
          <p:cNvSpPr/>
          <p:nvPr/>
        </p:nvSpPr>
        <p:spPr>
          <a:xfrm>
            <a:off x="29688" y="394605"/>
            <a:ext cx="9114312" cy="954107"/>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It </a:t>
            </a:r>
            <a:r>
              <a:rPr lang="en-US" sz="2800" dirty="0">
                <a:latin typeface="Times New Roman" panose="02020603050405020304" pitchFamily="18" charset="0"/>
                <a:ea typeface="Times New Roman" panose="02020603050405020304" pitchFamily="18" charset="0"/>
              </a:rPr>
              <a:t>is possible to obtain a complete power flow calculation using the shift factors. That is</a:t>
            </a:r>
            <a:endParaRPr lang="en-US" sz="2800" dirty="0">
              <a:effectLst/>
              <a:latin typeface="Times New Roman" panose="02020603050405020304" pitchFamily="18" charset="0"/>
              <a:ea typeface="Times New Roman" panose="02020603050405020304"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189751906"/>
              </p:ext>
            </p:extLst>
          </p:nvPr>
        </p:nvGraphicFramePr>
        <p:xfrm>
          <a:off x="3505199" y="1066800"/>
          <a:ext cx="2369025" cy="1051918"/>
        </p:xfrm>
        <a:graphic>
          <a:graphicData uri="http://schemas.openxmlformats.org/presentationml/2006/ole">
            <mc:AlternateContent xmlns:mc="http://schemas.openxmlformats.org/markup-compatibility/2006">
              <mc:Choice xmlns:v="urn:schemas-microsoft-com:vml" Requires="v">
                <p:oleObj spid="_x0000_s25627" name="Equation" r:id="rId3" imgW="1079032" imgH="482391" progId="Equation.DSMT4">
                  <p:embed/>
                </p:oleObj>
              </mc:Choice>
              <mc:Fallback>
                <p:oleObj name="Equation" r:id="rId3" imgW="1079032" imgH="482391"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199" y="1066800"/>
                        <a:ext cx="2369025" cy="1051918"/>
                      </a:xfrm>
                      <a:prstGeom prst="rect">
                        <a:avLst/>
                      </a:prstGeom>
                      <a:noFill/>
                    </p:spPr>
                  </p:pic>
                </p:oleObj>
              </mc:Fallback>
            </mc:AlternateContent>
          </a:graphicData>
        </a:graphic>
      </p:graphicFrame>
      <p:sp>
        <p:nvSpPr>
          <p:cNvPr id="7" name="Rectangle 6"/>
          <p:cNvSpPr/>
          <p:nvPr/>
        </p:nvSpPr>
        <p:spPr>
          <a:xfrm>
            <a:off x="0" y="1982905"/>
            <a:ext cx="9129156" cy="923330"/>
          </a:xfrm>
          <a:prstGeom prst="rect">
            <a:avLst/>
          </a:prstGeom>
        </p:spPr>
        <p:txBody>
          <a:bodyPr wrap="square">
            <a:spAutoFit/>
          </a:bodyPr>
          <a:lstStyle/>
          <a:p>
            <a:pPr algn="just"/>
            <a:r>
              <a:rPr lang="en-US" sz="2700" dirty="0">
                <a:latin typeface="Times New Roman" panose="02020603050405020304" pitchFamily="18" charset="0"/>
                <a:ea typeface="Times New Roman" panose="02020603050405020304" pitchFamily="18" charset="0"/>
              </a:rPr>
              <a:t>where ∆P</a:t>
            </a:r>
            <a:r>
              <a:rPr lang="en-US" sz="2700" baseline="-25000" dirty="0">
                <a:latin typeface="Times New Roman" panose="02020603050405020304" pitchFamily="18" charset="0"/>
                <a:ea typeface="Times New Roman" panose="02020603050405020304" pitchFamily="18" charset="0"/>
              </a:rPr>
              <a:t>k</a:t>
            </a:r>
            <a:r>
              <a:rPr lang="en-US" sz="2700" dirty="0">
                <a:latin typeface="Times New Roman" panose="02020603050405020304" pitchFamily="18" charset="0"/>
                <a:ea typeface="Times New Roman" panose="02020603050405020304" pitchFamily="18" charset="0"/>
              </a:rPr>
              <a:t> is the total injection at bus k. </a:t>
            </a:r>
            <a:endParaRPr lang="en-US" sz="2700" dirty="0" smtClean="0">
              <a:latin typeface="Times New Roman" panose="02020603050405020304" pitchFamily="18" charset="0"/>
              <a:ea typeface="Times New Roman" panose="02020603050405020304" pitchFamily="18" charset="0"/>
            </a:endParaRPr>
          </a:p>
          <a:p>
            <a:pPr algn="just"/>
            <a:r>
              <a:rPr lang="en-US" sz="2700" dirty="0" smtClean="0">
                <a:latin typeface="Times New Roman" panose="02020603050405020304" pitchFamily="18" charset="0"/>
                <a:ea typeface="Times New Roman" panose="02020603050405020304" pitchFamily="18" charset="0"/>
              </a:rPr>
              <a:t>In </a:t>
            </a:r>
            <a:r>
              <a:rPr lang="en-US" sz="2700" dirty="0">
                <a:latin typeface="Times New Roman" panose="02020603050405020304" pitchFamily="18" charset="0"/>
                <a:ea typeface="Times New Roman" panose="02020603050405020304" pitchFamily="18" charset="0"/>
              </a:rPr>
              <a:t>this case, however, the shift factors </a:t>
            </a:r>
            <a:r>
              <a:rPr lang="en-US" sz="2700" dirty="0" err="1">
                <a:latin typeface="Times New Roman" panose="02020603050405020304" pitchFamily="18" charset="0"/>
                <a:ea typeface="Times New Roman" panose="02020603050405020304" pitchFamily="18" charset="0"/>
              </a:rPr>
              <a:t>t</a:t>
            </a:r>
            <a:r>
              <a:rPr lang="en-US" sz="2700" baseline="-25000" dirty="0" err="1">
                <a:latin typeface="Times New Roman" panose="02020603050405020304" pitchFamily="18" charset="0"/>
                <a:ea typeface="Times New Roman" panose="02020603050405020304" pitchFamily="18" charset="0"/>
              </a:rPr>
              <a:t>b,k</a:t>
            </a:r>
            <a:r>
              <a:rPr lang="en-US" sz="2700" dirty="0">
                <a:latin typeface="Times New Roman" panose="02020603050405020304" pitchFamily="18" charset="0"/>
                <a:ea typeface="Times New Roman" panose="02020603050405020304" pitchFamily="18" charset="0"/>
              </a:rPr>
              <a:t>, defined according to</a:t>
            </a:r>
            <a:endParaRPr lang="en-US" sz="2700" dirty="0">
              <a:effectLst/>
              <a:latin typeface="Times New Roman" panose="02020603050405020304" pitchFamily="18" charset="0"/>
              <a:ea typeface="Times New Roman" panose="02020603050405020304"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50745043"/>
              </p:ext>
            </p:extLst>
          </p:nvPr>
        </p:nvGraphicFramePr>
        <p:xfrm>
          <a:off x="3505199" y="2786678"/>
          <a:ext cx="1804988" cy="874713"/>
        </p:xfrm>
        <a:graphic>
          <a:graphicData uri="http://schemas.openxmlformats.org/presentationml/2006/ole">
            <mc:AlternateContent xmlns:mc="http://schemas.openxmlformats.org/markup-compatibility/2006">
              <mc:Choice xmlns:v="urn:schemas-microsoft-com:vml" Requires="v">
                <p:oleObj spid="_x0000_s25628" name="Equation" r:id="rId5" imgW="1143000" imgH="558720" progId="Equation.DSMT4">
                  <p:embed/>
                </p:oleObj>
              </mc:Choice>
              <mc:Fallback>
                <p:oleObj name="Equation" r:id="rId5" imgW="1143000" imgH="558720" progId="Equation.DSMT4">
                  <p:embed/>
                  <p:pic>
                    <p:nvPicPr>
                      <p:cNvPr id="0" name="Object 3"/>
                      <p:cNvPicPr>
                        <a:picLocks noChangeAspect="1" noChangeArrowheads="1"/>
                      </p:cNvPicPr>
                      <p:nvPr/>
                    </p:nvPicPr>
                    <p:blipFill>
                      <a:blip r:embed="rId6"/>
                      <a:srcRect/>
                      <a:stretch>
                        <a:fillRect/>
                      </a:stretch>
                    </p:blipFill>
                    <p:spPr bwMode="auto">
                      <a:xfrm>
                        <a:off x="3505199" y="2786678"/>
                        <a:ext cx="1804988" cy="874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3"/>
          <p:cNvSpPr/>
          <p:nvPr/>
        </p:nvSpPr>
        <p:spPr>
          <a:xfrm>
            <a:off x="7239000" y="1300551"/>
            <a:ext cx="784189"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(14)</a:t>
            </a:r>
            <a:endParaRPr lang="en-US" sz="2800" dirty="0"/>
          </a:p>
        </p:txBody>
      </p:sp>
      <p:sp>
        <p:nvSpPr>
          <p:cNvPr id="10" name="Rectangle 9"/>
          <p:cNvSpPr/>
          <p:nvPr/>
        </p:nvSpPr>
        <p:spPr>
          <a:xfrm>
            <a:off x="29688" y="3439865"/>
            <a:ext cx="9123713" cy="3139321"/>
          </a:xfrm>
          <a:prstGeom prst="rect">
            <a:avLst/>
          </a:prstGeom>
        </p:spPr>
        <p:txBody>
          <a:bodyPr wrap="square">
            <a:spAutoFit/>
          </a:bodyPr>
          <a:lstStyle/>
          <a:p>
            <a:pPr algn="just"/>
            <a:r>
              <a:rPr lang="en-US" sz="2600" i="1" u="sng" dirty="0">
                <a:latin typeface="Times New Roman" panose="02020603050405020304" pitchFamily="18" charset="0"/>
                <a:ea typeface="Times New Roman" panose="02020603050405020304" pitchFamily="18" charset="0"/>
              </a:rPr>
              <a:t>must be computed according to </a:t>
            </a:r>
            <a:r>
              <a:rPr lang="en-US" sz="2600" i="1" u="sng" dirty="0" smtClean="0">
                <a:latin typeface="Times New Roman" panose="02020603050405020304" pitchFamily="18" charset="0"/>
                <a:ea typeface="Times New Roman" panose="02020603050405020304" pitchFamily="18" charset="0"/>
              </a:rPr>
              <a:t>the same reallocation </a:t>
            </a:r>
            <a:r>
              <a:rPr lang="en-US" sz="2600" i="1" u="sng" dirty="0">
                <a:latin typeface="Times New Roman" panose="02020603050405020304" pitchFamily="18" charset="0"/>
                <a:ea typeface="Times New Roman" panose="02020603050405020304" pitchFamily="18" charset="0"/>
              </a:rPr>
              <a:t>policy</a:t>
            </a:r>
            <a:r>
              <a:rPr lang="en-US" sz="2600" dirty="0">
                <a:latin typeface="Times New Roman" panose="02020603050405020304" pitchFamily="18" charset="0"/>
                <a:ea typeface="Times New Roman" panose="02020603050405020304" pitchFamily="18" charset="0"/>
              </a:rPr>
              <a:t>. </a:t>
            </a:r>
            <a:endParaRPr lang="en-US" sz="2600" dirty="0" smtClean="0">
              <a:latin typeface="Times New Roman" panose="02020603050405020304" pitchFamily="18" charset="0"/>
              <a:ea typeface="Times New Roman" panose="02020603050405020304" pitchFamily="18" charset="0"/>
            </a:endParaRPr>
          </a:p>
          <a:p>
            <a:pPr algn="just"/>
            <a:r>
              <a:rPr lang="en-US" sz="2600" dirty="0" smtClean="0">
                <a:latin typeface="Times New Roman" panose="02020603050405020304" pitchFamily="18" charset="0"/>
                <a:ea typeface="Times New Roman" panose="02020603050405020304" pitchFamily="18" charset="0"/>
              </a:rPr>
              <a:t>This means that the identity </a:t>
            </a:r>
            <a:r>
              <a:rPr lang="en-US" sz="2600" dirty="0" smtClean="0">
                <a:latin typeface="Times New Roman" panose="02020603050405020304" pitchFamily="18" charset="0"/>
                <a:ea typeface="Times New Roman" panose="02020603050405020304" pitchFamily="18" charset="0"/>
              </a:rPr>
              <a:t>of the bus or</a:t>
            </a:r>
            <a:r>
              <a:rPr lang="en-US" sz="2600" dirty="0" smtClean="0">
                <a:latin typeface="Times New Roman" panose="02020603050405020304" pitchFamily="18" charset="0"/>
                <a:ea typeface="Times New Roman" panose="02020603050405020304" pitchFamily="18" charset="0"/>
              </a:rPr>
              <a:t> buses compensating for the bus k injection change, and the percentages of how much those buses are compensating in injection, must be the same for each column of the T-matrix.  </a:t>
            </a:r>
          </a:p>
          <a:p>
            <a:pPr marL="457200" indent="-457200" algn="just">
              <a:buFont typeface="Arial" panose="020B0604020202020204" pitchFamily="34" charset="0"/>
              <a:buChar char="•"/>
            </a:pPr>
            <a:r>
              <a:rPr lang="en-US" sz="1700" dirty="0" smtClean="0">
                <a:latin typeface="Times New Roman" panose="02020603050405020304" pitchFamily="18" charset="0"/>
                <a:ea typeface="Times New Roman" panose="02020603050405020304" pitchFamily="18" charset="0"/>
              </a:rPr>
              <a:t>Identifying bus 1 as the single slack satisfies this.</a:t>
            </a:r>
          </a:p>
          <a:p>
            <a:pPr marL="457200" indent="-457200" algn="just">
              <a:buFont typeface="Arial" panose="020B0604020202020204" pitchFamily="34" charset="0"/>
              <a:buChar char="•"/>
            </a:pPr>
            <a:r>
              <a:rPr lang="en-US" sz="1700" dirty="0" smtClean="0">
                <a:latin typeface="Times New Roman" panose="02020603050405020304" pitchFamily="18" charset="0"/>
                <a:ea typeface="Times New Roman" panose="02020603050405020304" pitchFamily="18" charset="0"/>
              </a:rPr>
              <a:t>The way we formulated distributed slack does not satisfy this (see next four slides).</a:t>
            </a:r>
          </a:p>
          <a:p>
            <a:pPr marL="457200" indent="-457200" algn="just">
              <a:buFont typeface="Arial" panose="020B0604020202020204" pitchFamily="34" charset="0"/>
              <a:buChar char="•"/>
            </a:pPr>
            <a:r>
              <a:rPr lang="en-US" sz="1700" dirty="0" smtClean="0">
                <a:latin typeface="Times New Roman" panose="02020603050405020304" pitchFamily="18" charset="0"/>
                <a:ea typeface="Times New Roman" panose="02020603050405020304" pitchFamily="18" charset="0"/>
              </a:rPr>
              <a:t>I don’t see a way to formulate a distributed slack that satisfies this.</a:t>
            </a:r>
          </a:p>
          <a:p>
            <a:pPr algn="just"/>
            <a:r>
              <a:rPr lang="en-US" sz="1700" dirty="0" smtClean="0">
                <a:latin typeface="Times New Roman" panose="02020603050405020304" pitchFamily="18" charset="0"/>
                <a:ea typeface="Times New Roman" panose="02020603050405020304" pitchFamily="18" charset="0"/>
                <a:sym typeface="Wingdings" panose="05000000000000000000" pitchFamily="2" charset="2"/>
              </a:rPr>
              <a:t>When obtaining a complete power flow calculation using SFs, always use bus 1 as single slack.</a:t>
            </a:r>
            <a:endParaRPr lang="en-US" sz="17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1566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A Complete Power Flow Calculation</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24</a:t>
            </a:fld>
            <a:endParaRPr lang="en-US"/>
          </a:p>
        </p:txBody>
      </p:sp>
      <p:sp>
        <p:nvSpPr>
          <p:cNvPr id="10" name="Rectangle 9"/>
          <p:cNvSpPr/>
          <p:nvPr/>
        </p:nvSpPr>
        <p:spPr>
          <a:xfrm>
            <a:off x="-36945" y="764211"/>
            <a:ext cx="9123713" cy="1292662"/>
          </a:xfrm>
          <a:prstGeom prst="rect">
            <a:avLst/>
          </a:prstGeom>
        </p:spPr>
        <p:txBody>
          <a:bodyPr wrap="square">
            <a:spAutoFit/>
          </a:bodyPr>
          <a:lstStyle/>
          <a:p>
            <a:pPr algn="just"/>
            <a:r>
              <a:rPr lang="en-US" sz="2600" dirty="0">
                <a:latin typeface="Times New Roman" panose="02020603050405020304" pitchFamily="18" charset="0"/>
                <a:ea typeface="Times New Roman" panose="02020603050405020304" pitchFamily="18" charset="0"/>
              </a:rPr>
              <a:t>W</a:t>
            </a:r>
            <a:r>
              <a:rPr lang="en-US" sz="2600" dirty="0" smtClean="0">
                <a:latin typeface="Times New Roman" panose="02020603050405020304" pitchFamily="18" charset="0"/>
                <a:ea typeface="Times New Roman" panose="02020603050405020304" pitchFamily="18" charset="0"/>
              </a:rPr>
              <a:t>e </a:t>
            </a:r>
            <a:r>
              <a:rPr lang="en-US" sz="2600" dirty="0">
                <a:latin typeface="Times New Roman" panose="02020603050405020304" pitchFamily="18" charset="0"/>
                <a:ea typeface="Times New Roman" panose="02020603050405020304" pitchFamily="18" charset="0"/>
              </a:rPr>
              <a:t>should not compute </a:t>
            </a:r>
            <a:r>
              <a:rPr lang="en-US" sz="2600" dirty="0" smtClean="0">
                <a:latin typeface="Times New Roman" panose="02020603050405020304" pitchFamily="18" charset="0"/>
                <a:ea typeface="Times New Roman" panose="02020603050405020304" pitchFamily="18" charset="0"/>
              </a:rPr>
              <a:t>(14) </a:t>
            </a:r>
            <a:r>
              <a:rPr lang="en-US" sz="2600" dirty="0">
                <a:latin typeface="Times New Roman" panose="02020603050405020304" pitchFamily="18" charset="0"/>
                <a:ea typeface="Times New Roman" panose="02020603050405020304" pitchFamily="18" charset="0"/>
              </a:rPr>
              <a:t>above using the T-matrix values based on the distributed slack. If we did, for our 4 bus </a:t>
            </a:r>
            <a:r>
              <a:rPr lang="en-US" sz="2600" dirty="0" smtClean="0">
                <a:latin typeface="Times New Roman" panose="02020603050405020304" pitchFamily="18" charset="0"/>
                <a:ea typeface="Times New Roman" panose="02020603050405020304" pitchFamily="18" charset="0"/>
              </a:rPr>
              <a:t>system, each </a:t>
            </a:r>
            <a:r>
              <a:rPr lang="en-US" sz="2600" dirty="0" smtClean="0">
                <a:latin typeface="Times New Roman" panose="02020603050405020304" pitchFamily="18" charset="0"/>
                <a:ea typeface="Times New Roman" panose="02020603050405020304" pitchFamily="18" charset="0"/>
              </a:rPr>
              <a:t>bus’s </a:t>
            </a:r>
            <a:r>
              <a:rPr lang="en-US" sz="2600" dirty="0" smtClean="0">
                <a:latin typeface="Times New Roman" panose="02020603050405020304" pitchFamily="18" charset="0"/>
                <a:ea typeface="Times New Roman" panose="02020603050405020304" pitchFamily="18" charset="0"/>
              </a:rPr>
              <a:t>injection would get distributed differently:</a:t>
            </a:r>
            <a:endParaRPr lang="en-US" sz="2600" dirty="0">
              <a:effectLst/>
              <a:latin typeface="Times New Roman" panose="02020603050405020304" pitchFamily="18" charset="0"/>
              <a:ea typeface="Times New Roman" panose="02020603050405020304" pitchFamily="18" charset="0"/>
            </a:endParaRPr>
          </a:p>
        </p:txBody>
      </p:sp>
      <p:sp>
        <p:nvSpPr>
          <p:cNvPr id="11" name="Rectangle 10"/>
          <p:cNvSpPr/>
          <p:nvPr/>
        </p:nvSpPr>
        <p:spPr>
          <a:xfrm>
            <a:off x="0" y="2133600"/>
            <a:ext cx="9099468" cy="1477328"/>
          </a:xfrm>
          <a:prstGeom prst="rect">
            <a:avLst/>
          </a:prstGeom>
        </p:spPr>
        <p:txBody>
          <a:bodyPr wrap="square">
            <a:spAutoFit/>
          </a:bodyPr>
          <a:lstStyle/>
          <a:p>
            <a:pPr marL="742950" marR="0" indent="-285750" algn="just">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For column 1, "bus k" = bus 1. It means that a 1 unit change at bus 1 gets compensated by a -1/3 unit change at buses 2, 3, 4.</a:t>
            </a:r>
            <a:endParaRPr lang="en-US" sz="1400" dirty="0">
              <a:latin typeface="Times New Roman" panose="02020603050405020304" pitchFamily="18" charset="0"/>
              <a:ea typeface="Times New Roman" panose="02020603050405020304" pitchFamily="18" charset="0"/>
            </a:endParaRPr>
          </a:p>
          <a:p>
            <a:pPr marL="742950" marR="0" indent="-285750" algn="just">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For </a:t>
            </a:r>
            <a:r>
              <a:rPr lang="en-US" dirty="0">
                <a:latin typeface="Times New Roman" panose="02020603050405020304" pitchFamily="18" charset="0"/>
                <a:ea typeface="Times New Roman" panose="02020603050405020304" pitchFamily="18" charset="0"/>
              </a:rPr>
              <a:t>column 2, "bus k" = bus 2. It means that a 1 unit change at bus 2 gets compensated by a -1/3 unit change at buses 1, 3, 4.</a:t>
            </a:r>
            <a:endParaRPr lang="en-US" sz="1400" dirty="0">
              <a:latin typeface="Times New Roman" panose="02020603050405020304" pitchFamily="18" charset="0"/>
              <a:ea typeface="Times New Roman" panose="02020603050405020304" pitchFamily="18" charset="0"/>
            </a:endParaRPr>
          </a:p>
          <a:p>
            <a:pPr marL="742950" marR="0" indent="-285750" algn="just">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And </a:t>
            </a:r>
            <a:r>
              <a:rPr lang="en-US" dirty="0">
                <a:latin typeface="Times New Roman" panose="02020603050405020304" pitchFamily="18" charset="0"/>
                <a:ea typeface="Times New Roman" panose="02020603050405020304" pitchFamily="18" charset="0"/>
              </a:rPr>
              <a:t>so on.</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4935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A Complete Power Flow Calculation</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25</a:t>
            </a:fld>
            <a:endParaRPr lang="en-US"/>
          </a:p>
        </p:txBody>
      </p:sp>
      <p:sp>
        <p:nvSpPr>
          <p:cNvPr id="3" name="Rectangle 2"/>
          <p:cNvSpPr/>
          <p:nvPr/>
        </p:nvSpPr>
        <p:spPr>
          <a:xfrm>
            <a:off x="76200" y="510628"/>
            <a:ext cx="8991600" cy="2246769"/>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This will result in a balanced dispatch (power balance will be satisfied), but it will be a different dispatch than what was intended. As a simple example, try a three bus system having injections -6, 4, 2, at buses 1, 2, and 3, respectively. With "c"=0.5, then we will get the following distribution:</a:t>
            </a:r>
            <a:endParaRPr lang="en-US" sz="28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2438400" y="2790054"/>
            <a:ext cx="4572000" cy="1754326"/>
          </a:xfrm>
          <a:prstGeom prst="rect">
            <a:avLst/>
          </a:prstGeom>
        </p:spPr>
        <p:txBody>
          <a:bodyPr>
            <a:spAutoFit/>
          </a:bodyPr>
          <a:lstStyle/>
          <a:p>
            <a:pPr algn="just"/>
            <a:r>
              <a:rPr lang="en-US" dirty="0">
                <a:latin typeface="Times New Roman" panose="02020603050405020304" pitchFamily="18" charset="0"/>
                <a:ea typeface="Times New Roman" panose="02020603050405020304" pitchFamily="18" charset="0"/>
              </a:rPr>
              <a:t>Bus 1           Bus 2              Bus 3</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-6                  +3                    +3</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-2                  +4                    -2</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-1                  -1                     +2</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-9                   +6                  +3    &lt;&lt;------ </a:t>
            </a:r>
            <a:endParaRPr lang="en-US" sz="1400" dirty="0">
              <a:effectLst/>
              <a:latin typeface="Times New Roman" panose="02020603050405020304" pitchFamily="18" charset="0"/>
              <a:ea typeface="Times New Roman" panose="02020603050405020304" pitchFamily="18" charset="0"/>
            </a:endParaRPr>
          </a:p>
        </p:txBody>
      </p:sp>
      <p:sp>
        <p:nvSpPr>
          <p:cNvPr id="12" name="TextBox 11"/>
          <p:cNvSpPr txBox="1"/>
          <p:nvPr/>
        </p:nvSpPr>
        <p:spPr>
          <a:xfrm>
            <a:off x="5410200" y="4419600"/>
            <a:ext cx="3650673" cy="1477328"/>
          </a:xfrm>
          <a:prstGeom prst="rect">
            <a:avLst/>
          </a:prstGeom>
          <a:noFill/>
        </p:spPr>
        <p:txBody>
          <a:bodyPr wrap="square" rtlCol="0">
            <a:spAutoFit/>
          </a:bodyPr>
          <a:lstStyle/>
          <a:p>
            <a:r>
              <a:rPr lang="en-US" dirty="0"/>
              <a:t>This is resulting bus distribution </a:t>
            </a:r>
          </a:p>
          <a:p>
            <a:r>
              <a:rPr lang="en-US" dirty="0"/>
              <a:t>from applying the "</a:t>
            </a:r>
            <a:r>
              <a:rPr lang="en-US" dirty="0" err="1"/>
              <a:t>dist</a:t>
            </a:r>
            <a:r>
              <a:rPr lang="en-US" dirty="0"/>
              <a:t> slack" </a:t>
            </a:r>
          </a:p>
          <a:p>
            <a:r>
              <a:rPr lang="en-US" dirty="0" err="1"/>
              <a:t>a</a:t>
            </a:r>
            <a:r>
              <a:rPr lang="en-US" baseline="-25000" dirty="0" err="1"/>
              <a:t>ij</a:t>
            </a:r>
            <a:r>
              <a:rPr lang="en-US" dirty="0" err="1"/>
              <a:t>'s</a:t>
            </a:r>
            <a:r>
              <a:rPr lang="en-US" dirty="0"/>
              <a:t>, which does not match with  the intended distribution of -6, 4, 2. Thus, you </a:t>
            </a:r>
            <a:r>
              <a:rPr lang="en-US" dirty="0" smtClean="0"/>
              <a:t>get </a:t>
            </a:r>
            <a:r>
              <a:rPr lang="en-US" dirty="0"/>
              <a:t>a different set of flows</a:t>
            </a:r>
            <a:r>
              <a:rPr lang="en-US" dirty="0" smtClean="0"/>
              <a:t>.</a:t>
            </a:r>
            <a:endParaRPr lang="en-US" dirty="0"/>
          </a:p>
        </p:txBody>
      </p:sp>
      <p:sp>
        <p:nvSpPr>
          <p:cNvPr id="2" name="TextBox 1"/>
          <p:cNvSpPr txBox="1"/>
          <p:nvPr/>
        </p:nvSpPr>
        <p:spPr>
          <a:xfrm>
            <a:off x="76200" y="3083359"/>
            <a:ext cx="2362200" cy="369332"/>
          </a:xfrm>
          <a:prstGeom prst="rect">
            <a:avLst/>
          </a:prstGeom>
          <a:noFill/>
        </p:spPr>
        <p:txBody>
          <a:bodyPr wrap="square" rtlCol="0">
            <a:spAutoFit/>
          </a:bodyPr>
          <a:lstStyle/>
          <a:p>
            <a:r>
              <a:rPr lang="en-US" dirty="0" smtClean="0"/>
              <a:t>-6 injection at bus 1</a:t>
            </a:r>
            <a:r>
              <a:rPr lang="en-US" dirty="0" smtClean="0">
                <a:sym typeface="Wingdings" panose="05000000000000000000" pitchFamily="2" charset="2"/>
              </a:rPr>
              <a:t></a:t>
            </a:r>
            <a:endParaRPr lang="en-US" dirty="0"/>
          </a:p>
        </p:txBody>
      </p:sp>
      <p:sp>
        <p:nvSpPr>
          <p:cNvPr id="8" name="TextBox 7"/>
          <p:cNvSpPr txBox="1"/>
          <p:nvPr/>
        </p:nvSpPr>
        <p:spPr>
          <a:xfrm>
            <a:off x="103909" y="3357116"/>
            <a:ext cx="2362200" cy="369332"/>
          </a:xfrm>
          <a:prstGeom prst="rect">
            <a:avLst/>
          </a:prstGeom>
          <a:noFill/>
        </p:spPr>
        <p:txBody>
          <a:bodyPr wrap="square" rtlCol="0">
            <a:spAutoFit/>
          </a:bodyPr>
          <a:lstStyle/>
          <a:p>
            <a:r>
              <a:rPr lang="en-US" dirty="0" smtClean="0"/>
              <a:t>+4 injection at bus 2</a:t>
            </a:r>
            <a:r>
              <a:rPr lang="en-US" dirty="0" smtClean="0">
                <a:sym typeface="Wingdings" panose="05000000000000000000" pitchFamily="2" charset="2"/>
              </a:rPr>
              <a:t></a:t>
            </a:r>
            <a:endParaRPr lang="en-US" dirty="0"/>
          </a:p>
        </p:txBody>
      </p:sp>
      <p:sp>
        <p:nvSpPr>
          <p:cNvPr id="9" name="TextBox 8"/>
          <p:cNvSpPr txBox="1"/>
          <p:nvPr/>
        </p:nvSpPr>
        <p:spPr>
          <a:xfrm>
            <a:off x="103909" y="3650421"/>
            <a:ext cx="2362200" cy="369332"/>
          </a:xfrm>
          <a:prstGeom prst="rect">
            <a:avLst/>
          </a:prstGeom>
          <a:noFill/>
        </p:spPr>
        <p:txBody>
          <a:bodyPr wrap="square" rtlCol="0">
            <a:spAutoFit/>
          </a:bodyPr>
          <a:lstStyle/>
          <a:p>
            <a:r>
              <a:rPr lang="en-US" dirty="0" smtClean="0"/>
              <a:t>+2 injection at bus 3</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771306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A Complete Power Flow Calculation</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26</a:t>
            </a:fld>
            <a:endParaRPr lang="en-US"/>
          </a:p>
        </p:txBody>
      </p:sp>
      <p:sp>
        <p:nvSpPr>
          <p:cNvPr id="3" name="Rectangle 2"/>
          <p:cNvSpPr/>
          <p:nvPr/>
        </p:nvSpPr>
        <p:spPr>
          <a:xfrm>
            <a:off x="76200" y="510628"/>
            <a:ext cx="8991600" cy="1384995"/>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For a </a:t>
            </a:r>
            <a:r>
              <a:rPr lang="en-US" sz="2800" dirty="0">
                <a:latin typeface="Times New Roman" panose="02020603050405020304" pitchFamily="18" charset="0"/>
                <a:ea typeface="Times New Roman" panose="02020603050405020304" pitchFamily="18" charset="0"/>
              </a:rPr>
              <a:t>three bus system having injections -6, 4, 2, at buses 1, 2, and 3, </a:t>
            </a:r>
            <a:r>
              <a:rPr lang="en-US" sz="2800" dirty="0" smtClean="0">
                <a:latin typeface="Times New Roman" panose="02020603050405020304" pitchFamily="18" charset="0"/>
                <a:ea typeface="Times New Roman" panose="02020603050405020304" pitchFamily="18" charset="0"/>
              </a:rPr>
              <a:t>respectively, we need to use a single slack bus formulation (slack at bus 1) to get the following:</a:t>
            </a:r>
            <a:endParaRPr lang="en-US" sz="2800"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2438400" y="2790054"/>
            <a:ext cx="4572000" cy="1477328"/>
          </a:xfrm>
          <a:prstGeom prst="rect">
            <a:avLst/>
          </a:prstGeom>
        </p:spPr>
        <p:txBody>
          <a:bodyPr>
            <a:spAutoFit/>
          </a:bodyPr>
          <a:lstStyle/>
          <a:p>
            <a:pPr algn="just"/>
            <a:r>
              <a:rPr lang="en-US" dirty="0" smtClean="0">
                <a:latin typeface="Times New Roman" panose="02020603050405020304" pitchFamily="18" charset="0"/>
                <a:ea typeface="Times New Roman" panose="02020603050405020304" pitchFamily="18" charset="0"/>
              </a:rPr>
              <a:t>Bus </a:t>
            </a:r>
            <a:r>
              <a:rPr lang="en-US" dirty="0">
                <a:latin typeface="Times New Roman" panose="02020603050405020304" pitchFamily="18" charset="0"/>
                <a:ea typeface="Times New Roman" panose="02020603050405020304" pitchFamily="18" charset="0"/>
              </a:rPr>
              <a:t>2              Bus 3</a:t>
            </a:r>
            <a:endParaRPr lang="en-US" sz="1400" dirty="0">
              <a:latin typeface="Times New Roman" panose="02020603050405020304" pitchFamily="18" charset="0"/>
              <a:ea typeface="Times New Roman" panose="02020603050405020304" pitchFamily="18" charset="0"/>
            </a:endParaRPr>
          </a:p>
          <a:p>
            <a:pPr algn="just"/>
            <a:r>
              <a:rPr lang="en-US" dirty="0" smtClean="0">
                <a:latin typeface="Times New Roman" panose="02020603050405020304" pitchFamily="18" charset="0"/>
                <a:ea typeface="Times New Roman" panose="02020603050405020304" pitchFamily="18" charset="0"/>
              </a:rPr>
              <a:t>+</a:t>
            </a:r>
            <a:r>
              <a:rPr lang="en-US" dirty="0">
                <a:latin typeface="Times New Roman" panose="02020603050405020304" pitchFamily="18" charset="0"/>
                <a:ea typeface="Times New Roman" panose="02020603050405020304" pitchFamily="18" charset="0"/>
              </a:rPr>
              <a:t>4                    </a:t>
            </a:r>
            <a:r>
              <a:rPr lang="en-US" dirty="0">
                <a:latin typeface="Times New Roman" panose="02020603050405020304" pitchFamily="18" charset="0"/>
                <a:ea typeface="Times New Roman" panose="02020603050405020304" pitchFamily="18" charset="0"/>
              </a:rPr>
              <a:t>0</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0</a:t>
            </a:r>
            <a:r>
              <a:rPr lang="en-US" dirty="0" smtClean="0">
                <a:latin typeface="Times New Roman" panose="02020603050405020304" pitchFamily="18" charset="0"/>
                <a:ea typeface="Times New Roman" panose="02020603050405020304" pitchFamily="18" charset="0"/>
              </a:rPr>
              <a:t>                     </a:t>
            </a:r>
            <a:r>
              <a:rPr lang="en-US" dirty="0">
                <a:latin typeface="Times New Roman" panose="02020603050405020304" pitchFamily="18" charset="0"/>
                <a:ea typeface="Times New Roman" panose="02020603050405020304" pitchFamily="18" charset="0"/>
              </a:rPr>
              <a:t>+2</a:t>
            </a:r>
            <a:endParaRPr lang="en-US" sz="1400" dirty="0">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a:t>
            </a:r>
            <a:endParaRPr lang="en-US" sz="1400" dirty="0">
              <a:latin typeface="Times New Roman" panose="02020603050405020304" pitchFamily="18" charset="0"/>
              <a:ea typeface="Times New Roman" panose="02020603050405020304" pitchFamily="18" charset="0"/>
            </a:endParaRPr>
          </a:p>
          <a:p>
            <a:pPr algn="just"/>
            <a:r>
              <a:rPr lang="en-US" dirty="0" smtClean="0">
                <a:latin typeface="Times New Roman" panose="02020603050405020304" pitchFamily="18" charset="0"/>
                <a:ea typeface="Times New Roman" panose="02020603050405020304" pitchFamily="18" charset="0"/>
              </a:rPr>
              <a:t>+4                   +2</a:t>
            </a:r>
            <a:endParaRPr lang="en-US" sz="1400" dirty="0">
              <a:effectLst/>
              <a:latin typeface="Times New Roman" panose="02020603050405020304" pitchFamily="18" charset="0"/>
              <a:ea typeface="Times New Roman" panose="02020603050405020304" pitchFamily="18" charset="0"/>
            </a:endParaRPr>
          </a:p>
        </p:txBody>
      </p:sp>
      <p:sp>
        <p:nvSpPr>
          <p:cNvPr id="7" name="TextBox 6"/>
          <p:cNvSpPr txBox="1"/>
          <p:nvPr/>
        </p:nvSpPr>
        <p:spPr>
          <a:xfrm>
            <a:off x="76200" y="3083359"/>
            <a:ext cx="2362200" cy="369332"/>
          </a:xfrm>
          <a:prstGeom prst="rect">
            <a:avLst/>
          </a:prstGeom>
          <a:noFill/>
        </p:spPr>
        <p:txBody>
          <a:bodyPr wrap="square" rtlCol="0">
            <a:spAutoFit/>
          </a:bodyPr>
          <a:lstStyle/>
          <a:p>
            <a:r>
              <a:rPr lang="en-US" dirty="0" smtClean="0"/>
              <a:t>+4 injection at bus 2</a:t>
            </a:r>
            <a:r>
              <a:rPr lang="en-US" dirty="0" smtClean="0">
                <a:sym typeface="Wingdings" panose="05000000000000000000" pitchFamily="2" charset="2"/>
              </a:rPr>
              <a:t></a:t>
            </a:r>
            <a:endParaRPr lang="en-US" dirty="0"/>
          </a:p>
        </p:txBody>
      </p:sp>
      <p:sp>
        <p:nvSpPr>
          <p:cNvPr id="8" name="TextBox 7"/>
          <p:cNvSpPr txBox="1"/>
          <p:nvPr/>
        </p:nvSpPr>
        <p:spPr>
          <a:xfrm>
            <a:off x="76200" y="3357116"/>
            <a:ext cx="2362200" cy="369332"/>
          </a:xfrm>
          <a:prstGeom prst="rect">
            <a:avLst/>
          </a:prstGeom>
          <a:noFill/>
        </p:spPr>
        <p:txBody>
          <a:bodyPr wrap="square" rtlCol="0">
            <a:spAutoFit/>
          </a:bodyPr>
          <a:lstStyle/>
          <a:p>
            <a:r>
              <a:rPr lang="en-US" dirty="0" smtClean="0"/>
              <a:t>+2 injection at bus 3</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3612390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A Complete Power Flow Calculation</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27</a:t>
            </a:fld>
            <a:endParaRPr lang="en-US"/>
          </a:p>
        </p:txBody>
      </p:sp>
      <p:sp>
        <p:nvSpPr>
          <p:cNvPr id="2" name="Rectangle 1"/>
          <p:cNvSpPr/>
          <p:nvPr/>
        </p:nvSpPr>
        <p:spPr>
          <a:xfrm>
            <a:off x="0" y="584775"/>
            <a:ext cx="9067800" cy="2677656"/>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Thus, in computing the "T" matrix, the "c" matrix (the one that post multiplies DAB'^-1) for our 4 bus system should appear as</a:t>
            </a:r>
          </a:p>
          <a:p>
            <a:pPr lvl="5" algn="just"/>
            <a:r>
              <a:rPr lang="en-US" sz="2800" dirty="0">
                <a:latin typeface="Times New Roman" panose="02020603050405020304" pitchFamily="18" charset="0"/>
                <a:ea typeface="Times New Roman" panose="02020603050405020304" pitchFamily="18" charset="0"/>
              </a:rPr>
              <a:t>0  1  0 0 </a:t>
            </a:r>
          </a:p>
          <a:p>
            <a:pPr lvl="5" algn="just"/>
            <a:r>
              <a:rPr lang="en-US" sz="2800" dirty="0">
                <a:latin typeface="Times New Roman" panose="02020603050405020304" pitchFamily="18" charset="0"/>
                <a:ea typeface="Times New Roman" panose="02020603050405020304" pitchFamily="18" charset="0"/>
              </a:rPr>
              <a:t>0  0  1 0 </a:t>
            </a:r>
          </a:p>
          <a:p>
            <a:pPr lvl="5" algn="just"/>
            <a:r>
              <a:rPr lang="en-US" sz="2800" dirty="0">
                <a:latin typeface="Times New Roman" panose="02020603050405020304" pitchFamily="18" charset="0"/>
                <a:ea typeface="Times New Roman" panose="02020603050405020304" pitchFamily="18" charset="0"/>
              </a:rPr>
              <a:t>0  0  0 1</a:t>
            </a:r>
            <a:endParaRPr lang="en-US" sz="2800" dirty="0">
              <a:effectLst/>
              <a:latin typeface="Times New Roman" panose="02020603050405020304" pitchFamily="18" charset="0"/>
              <a:ea typeface="Times New Roman" panose="02020603050405020304" pitchFamily="18" charset="0"/>
            </a:endParaRPr>
          </a:p>
        </p:txBody>
      </p:sp>
      <p:sp>
        <p:nvSpPr>
          <p:cNvPr id="6" name="Rectangle 5"/>
          <p:cNvSpPr/>
          <p:nvPr/>
        </p:nvSpPr>
        <p:spPr>
          <a:xfrm>
            <a:off x="76200" y="3182072"/>
            <a:ext cx="8991600" cy="523220"/>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which means using bus # 1 as the slack in each case, that is,</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634621360"/>
              </p:ext>
            </p:extLst>
          </p:nvPr>
        </p:nvGraphicFramePr>
        <p:xfrm>
          <a:off x="457200" y="3839289"/>
          <a:ext cx="7702108" cy="1882960"/>
        </p:xfrm>
        <a:graphic>
          <a:graphicData uri="http://schemas.openxmlformats.org/presentationml/2006/ole">
            <mc:AlternateContent xmlns:mc="http://schemas.openxmlformats.org/markup-compatibility/2006">
              <mc:Choice xmlns:v="urn:schemas-microsoft-com:vml" Requires="v">
                <p:oleObj spid="_x0000_s27660" name="Equation" r:id="rId3" imgW="4648200" imgH="1143000" progId="Equation.DSMT4">
                  <p:embed/>
                </p:oleObj>
              </mc:Choice>
              <mc:Fallback>
                <p:oleObj name="Equation" r:id="rId3" imgW="4648200" imgH="1143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839289"/>
                        <a:ext cx="7702108" cy="1882960"/>
                      </a:xfrm>
                      <a:prstGeom prst="rect">
                        <a:avLst/>
                      </a:prstGeom>
                      <a:noFill/>
                    </p:spPr>
                  </p:pic>
                </p:oleObj>
              </mc:Fallback>
            </mc:AlternateContent>
          </a:graphicData>
        </a:graphic>
      </p:graphicFrame>
    </p:spTree>
    <p:extLst>
      <p:ext uri="{BB962C8B-B14F-4D97-AF65-F5344CB8AC3E}">
        <p14:creationId xmlns:p14="http://schemas.microsoft.com/office/powerpoint/2010/main" val="1134320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Additional Information</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28</a:t>
            </a:fld>
            <a:endParaRPr lang="en-US"/>
          </a:p>
        </p:txBody>
      </p:sp>
      <p:sp>
        <p:nvSpPr>
          <p:cNvPr id="3" name="TextBox 2"/>
          <p:cNvSpPr txBox="1"/>
          <p:nvPr/>
        </p:nvSpPr>
        <p:spPr>
          <a:xfrm>
            <a:off x="0" y="762000"/>
            <a:ext cx="9144000" cy="2246769"/>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I have posted additional notes on the website, called “</a:t>
            </a:r>
            <a:r>
              <a:rPr lang="en-US" sz="2800" dirty="0" err="1" smtClean="0">
                <a:latin typeface="Times New Roman" panose="02020603050405020304" pitchFamily="18" charset="0"/>
                <a:cs typeface="Times New Roman" panose="02020603050405020304" pitchFamily="18" charset="0"/>
              </a:rPr>
              <a:t>AdditionalSensitivityInfo</a:t>
            </a:r>
            <a:r>
              <a:rPr lang="en-US" sz="2800" dirty="0" smtClean="0">
                <a:latin typeface="Times New Roman" panose="02020603050405020304" pitchFamily="18" charset="0"/>
                <a:cs typeface="Times New Roman" panose="02020603050405020304" pitchFamily="18" charset="0"/>
              </a:rPr>
              <a:t>.” These notes address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Efficient computation of SFs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Line outage distribution factors (LODFs)</a:t>
            </a:r>
          </a:p>
          <a:p>
            <a:pPr marL="457200"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A computationally efficient method to obtain LODFs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8970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Definitions: SFs and LODFs</a:t>
            </a:r>
            <a:endParaRPr lang="en-US" sz="3200" b="1" dirty="0"/>
          </a:p>
        </p:txBody>
      </p:sp>
      <p:sp>
        <p:nvSpPr>
          <p:cNvPr id="6" name="Rectangle 5"/>
          <p:cNvSpPr/>
          <p:nvPr/>
        </p:nvSpPr>
        <p:spPr>
          <a:xfrm>
            <a:off x="120570" y="561369"/>
            <a:ext cx="4900701" cy="523220"/>
          </a:xfrm>
          <a:prstGeom prst="rect">
            <a:avLst/>
          </a:prstGeom>
        </p:spPr>
        <p:txBody>
          <a:bodyPr wrap="none">
            <a:spAutoFit/>
          </a:bodyPr>
          <a:lstStyle/>
          <a:p>
            <a:pPr algn="just"/>
            <a:r>
              <a:rPr lang="en-US" sz="2800" dirty="0">
                <a:latin typeface="Times New Roman" panose="02020603050405020304" pitchFamily="18" charset="0"/>
                <a:ea typeface="Times New Roman" panose="02020603050405020304" pitchFamily="18" charset="0"/>
              </a:rPr>
              <a:t>S</a:t>
            </a:r>
            <a:r>
              <a:rPr lang="en-US" sz="2800" dirty="0" smtClean="0">
                <a:latin typeface="Times New Roman" panose="02020603050405020304" pitchFamily="18" charset="0"/>
                <a:ea typeface="Times New Roman" panose="02020603050405020304" pitchFamily="18" charset="0"/>
              </a:rPr>
              <a:t>hift </a:t>
            </a:r>
            <a:r>
              <a:rPr lang="en-US" sz="2800" dirty="0">
                <a:latin typeface="Times New Roman" panose="02020603050405020304" pitchFamily="18" charset="0"/>
                <a:ea typeface="Times New Roman" panose="02020603050405020304" pitchFamily="18" charset="0"/>
              </a:rPr>
              <a:t>factors </a:t>
            </a:r>
            <a:r>
              <a:rPr lang="en-US" sz="2800" dirty="0" smtClean="0">
                <a:latin typeface="Times New Roman" panose="02020603050405020304" pitchFamily="18" charset="0"/>
                <a:ea typeface="Times New Roman" panose="02020603050405020304" pitchFamily="18" charset="0"/>
              </a:rPr>
              <a:t>(SFs</a:t>
            </a:r>
            <a:r>
              <a:rPr lang="en-US" sz="2800" dirty="0">
                <a:latin typeface="Times New Roman" panose="02020603050405020304" pitchFamily="18" charset="0"/>
                <a:ea typeface="Times New Roman" panose="02020603050405020304" pitchFamily="18" charset="0"/>
              </a:rPr>
              <a:t>) are defined as</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598167685"/>
              </p:ext>
            </p:extLst>
          </p:nvPr>
        </p:nvGraphicFramePr>
        <p:xfrm>
          <a:off x="3455988" y="1201738"/>
          <a:ext cx="1804987" cy="876300"/>
        </p:xfrm>
        <a:graphic>
          <a:graphicData uri="http://schemas.openxmlformats.org/presentationml/2006/ole">
            <mc:AlternateContent xmlns:mc="http://schemas.openxmlformats.org/markup-compatibility/2006">
              <mc:Choice xmlns:v="urn:schemas-microsoft-com:vml" Requires="v">
                <p:oleObj spid="_x0000_s5159" name="Equation" r:id="rId3" imgW="1143000" imgH="558720" progId="Equation.DSMT4">
                  <p:embed/>
                </p:oleObj>
              </mc:Choice>
              <mc:Fallback>
                <p:oleObj name="Equation" r:id="rId3" imgW="1143000" imgH="558720" progId="Equation.DSMT4">
                  <p:embed/>
                  <p:pic>
                    <p:nvPicPr>
                      <p:cNvPr id="0" name="Object 1"/>
                      <p:cNvPicPr>
                        <a:picLocks noChangeAspect="1" noChangeArrowheads="1"/>
                      </p:cNvPicPr>
                      <p:nvPr/>
                    </p:nvPicPr>
                    <p:blipFill>
                      <a:blip r:embed="rId4"/>
                      <a:srcRect/>
                      <a:stretch>
                        <a:fillRect/>
                      </a:stretch>
                    </p:blipFill>
                    <p:spPr bwMode="auto">
                      <a:xfrm>
                        <a:off x="3455988" y="1201738"/>
                        <a:ext cx="1804987" cy="876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120570" y="2171977"/>
            <a:ext cx="8871030" cy="1384995"/>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They enable efficient calculation of the change of flow on a branch b from a change in injection in bus k, according to a reallocation policy, i.e.,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584438633"/>
              </p:ext>
            </p:extLst>
          </p:nvPr>
        </p:nvGraphicFramePr>
        <p:xfrm>
          <a:off x="3276600" y="3619517"/>
          <a:ext cx="2870200" cy="577850"/>
        </p:xfrm>
        <a:graphic>
          <a:graphicData uri="http://schemas.openxmlformats.org/presentationml/2006/ole">
            <mc:AlternateContent xmlns:mc="http://schemas.openxmlformats.org/markup-compatibility/2006">
              <mc:Choice xmlns:v="urn:schemas-microsoft-com:vml" Requires="v">
                <p:oleObj spid="_x0000_s5160" name="Equation" r:id="rId5" imgW="1816100" imgH="368300" progId="Equation.DSMT4">
                  <p:embed/>
                </p:oleObj>
              </mc:Choice>
              <mc:Fallback>
                <p:oleObj name="Equation" r:id="rId5" imgW="1816100" imgH="3683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619517"/>
                        <a:ext cx="2870200"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p:cNvSpPr/>
          <p:nvPr/>
        </p:nvSpPr>
        <p:spPr>
          <a:xfrm>
            <a:off x="0" y="4197367"/>
            <a:ext cx="9144000" cy="523220"/>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The line outage distribution factor (LODF) is defined as</a:t>
            </a:r>
            <a:endParaRPr lang="en-US" sz="2800" dirty="0">
              <a:effectLst/>
              <a:latin typeface="Times New Roman" panose="02020603050405020304" pitchFamily="18" charset="0"/>
              <a:ea typeface="Times New Roman" panose="02020603050405020304" pitchFamily="18" charset="0"/>
            </a:endParaRPr>
          </a:p>
        </p:txBody>
      </p:sp>
      <p:sp>
        <p:nvSpPr>
          <p:cNvPr id="13" name="Rectangle 12"/>
          <p:cNvSpPr/>
          <p:nvPr/>
        </p:nvSpPr>
        <p:spPr>
          <a:xfrm>
            <a:off x="3733800" y="4807701"/>
            <a:ext cx="1470339" cy="369332"/>
          </a:xfrm>
          <a:prstGeom prst="rect">
            <a:avLst/>
          </a:prstGeom>
        </p:spPr>
        <p:txBody>
          <a:bodyPr wrap="none">
            <a:spAutoFit/>
          </a:bodyPr>
          <a:lstStyle/>
          <a:p>
            <a:pPr algn="ctr"/>
            <a:r>
              <a:rPr lang="en-US" dirty="0">
                <a:latin typeface="Times New Roman" panose="02020603050405020304" pitchFamily="18" charset="0"/>
                <a:ea typeface="Times New Roman" panose="02020603050405020304" pitchFamily="18" charset="0"/>
              </a:rPr>
              <a:t>d</a:t>
            </a:r>
            <a:r>
              <a:rPr lang="en-US" baseline="-25000" dirty="0">
                <a:latin typeface="Times New Roman" panose="02020603050405020304" pitchFamily="18" charset="0"/>
                <a:ea typeface="Times New Roman" panose="02020603050405020304" pitchFamily="18" charset="0"/>
              </a:rPr>
              <a:t>ℓ,b </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Δf</a:t>
            </a:r>
            <a:r>
              <a:rPr lang="en-US" baseline="-25000" dirty="0">
                <a:latin typeface="Times New Roman" panose="02020603050405020304" pitchFamily="18" charset="0"/>
                <a:ea typeface="Times New Roman" panose="02020603050405020304" pitchFamily="18" charset="0"/>
              </a:rPr>
              <a:t>ℓ</a:t>
            </a:r>
            <a:r>
              <a:rPr lang="en-US" dirty="0">
                <a:latin typeface="Times New Roman" panose="02020603050405020304" pitchFamily="18" charset="0"/>
                <a:ea typeface="Times New Roman" panose="02020603050405020304" pitchFamily="18" charset="0"/>
              </a:rPr>
              <a:t>  / f</a:t>
            </a:r>
            <a:r>
              <a:rPr lang="en-US" baseline="-25000" dirty="0">
                <a:latin typeface="Times New Roman" panose="02020603050405020304" pitchFamily="18" charset="0"/>
                <a:ea typeface="Times New Roman" panose="02020603050405020304" pitchFamily="18" charset="0"/>
              </a:rPr>
              <a:t>k0</a:t>
            </a:r>
            <a:endParaRPr lang="en-US" sz="1400" dirty="0">
              <a:effectLst/>
              <a:latin typeface="Times New Roman" panose="02020603050405020304" pitchFamily="18" charset="0"/>
              <a:ea typeface="Times New Roman" panose="02020603050405020304" pitchFamily="18" charset="0"/>
            </a:endParaRPr>
          </a:p>
        </p:txBody>
      </p:sp>
      <p:sp>
        <p:nvSpPr>
          <p:cNvPr id="14" name="Rectangle 13"/>
          <p:cNvSpPr/>
          <p:nvPr/>
        </p:nvSpPr>
        <p:spPr>
          <a:xfrm>
            <a:off x="2968" y="5144174"/>
            <a:ext cx="9141031" cy="923330"/>
          </a:xfrm>
          <a:prstGeom prst="rect">
            <a:avLst/>
          </a:prstGeom>
        </p:spPr>
        <p:txBody>
          <a:bodyPr wrap="square">
            <a:spAutoFit/>
          </a:bodyPr>
          <a:lstStyle/>
          <a:p>
            <a:pPr algn="just"/>
            <a:r>
              <a:rPr lang="en-US" sz="2700" dirty="0">
                <a:latin typeface="Times New Roman" panose="02020603050405020304" pitchFamily="18" charset="0"/>
                <a:ea typeface="Times New Roman" panose="02020603050405020304" pitchFamily="18" charset="0"/>
              </a:rPr>
              <a:t>It provides the fraction of pre-contingency flow on circuit b that appears on circuit ℓ following outage of circuit b.</a:t>
            </a:r>
            <a:endParaRPr lang="en-US" sz="2700" dirty="0">
              <a:effectLst/>
              <a:latin typeface="Times New Roman" panose="02020603050405020304" pitchFamily="18" charset="0"/>
              <a:ea typeface="Times New Roman" panose="02020603050405020304" pitchFamily="18" charset="0"/>
            </a:endParaRPr>
          </a:p>
        </p:txBody>
      </p:sp>
      <p:sp>
        <p:nvSpPr>
          <p:cNvPr id="15" name="Rectangle 14"/>
          <p:cNvSpPr/>
          <p:nvPr/>
        </p:nvSpPr>
        <p:spPr>
          <a:xfrm>
            <a:off x="3826443" y="6067504"/>
            <a:ext cx="1491114" cy="369332"/>
          </a:xfrm>
          <a:prstGeom prst="rect">
            <a:avLst/>
          </a:prstGeom>
        </p:spPr>
        <p:txBody>
          <a:bodyPr wrap="none">
            <a:spAutoFit/>
          </a:bodyPr>
          <a:lstStyle/>
          <a:p>
            <a:r>
              <a:rPr lang="en-US" dirty="0" err="1">
                <a:latin typeface="Times New Roman" panose="02020603050405020304" pitchFamily="18" charset="0"/>
                <a:ea typeface="Times New Roman" panose="02020603050405020304" pitchFamily="18" charset="0"/>
              </a:rPr>
              <a:t>Δf</a:t>
            </a:r>
            <a:r>
              <a:rPr lang="en-US" baseline="-25000" dirty="0">
                <a:latin typeface="Times New Roman" panose="02020603050405020304" pitchFamily="18" charset="0"/>
                <a:ea typeface="Times New Roman" panose="02020603050405020304" pitchFamily="18" charset="0"/>
              </a:rPr>
              <a:t>ℓ</a:t>
            </a:r>
            <a:r>
              <a:rPr lang="en-US" dirty="0">
                <a:latin typeface="Times New Roman" panose="02020603050405020304" pitchFamily="18" charset="0"/>
                <a:ea typeface="Times New Roman" panose="02020603050405020304" pitchFamily="18" charset="0"/>
              </a:rPr>
              <a:t> = d</a:t>
            </a:r>
            <a:r>
              <a:rPr lang="en-US" baseline="-25000" dirty="0">
                <a:latin typeface="Times New Roman" panose="02020603050405020304" pitchFamily="18" charset="0"/>
                <a:ea typeface="Times New Roman" panose="02020603050405020304" pitchFamily="18" charset="0"/>
              </a:rPr>
              <a:t>ℓ,b </a:t>
            </a:r>
            <a:r>
              <a:rPr lang="en-US" dirty="0">
                <a:latin typeface="Times New Roman" panose="02020603050405020304" pitchFamily="18" charset="0"/>
                <a:ea typeface="Times New Roman" panose="02020603050405020304" pitchFamily="18" charset="0"/>
              </a:rPr>
              <a:t>× f</a:t>
            </a:r>
            <a:r>
              <a:rPr lang="en-US" baseline="-25000" dirty="0">
                <a:latin typeface="Times New Roman" panose="02020603050405020304" pitchFamily="18" charset="0"/>
                <a:ea typeface="Times New Roman" panose="02020603050405020304" pitchFamily="18" charset="0"/>
              </a:rPr>
              <a:t>k0</a:t>
            </a:r>
            <a:endParaRPr lang="en-US" dirty="0"/>
          </a:p>
        </p:txBody>
      </p:sp>
      <p:sp>
        <p:nvSpPr>
          <p:cNvPr id="16" name="Slide Number Placeholder 15"/>
          <p:cNvSpPr>
            <a:spLocks noGrp="1"/>
          </p:cNvSpPr>
          <p:nvPr>
            <p:ph type="sldNum" sz="quarter" idx="12"/>
          </p:nvPr>
        </p:nvSpPr>
        <p:spPr>
          <a:xfrm>
            <a:off x="8610600" y="6491091"/>
            <a:ext cx="533400" cy="349250"/>
          </a:xfrm>
        </p:spPr>
        <p:txBody>
          <a:bodyPr/>
          <a:lstStyle/>
          <a:p>
            <a:fld id="{04431FFA-ACA1-47E6-9861-74EF4DEB1CAF}" type="slidenum">
              <a:rPr lang="en-US" smtClean="0"/>
              <a:t>3</a:t>
            </a:fld>
            <a:endParaRPr lang="en-US"/>
          </a:p>
        </p:txBody>
      </p:sp>
    </p:spTree>
    <p:extLst>
      <p:ext uri="{BB962C8B-B14F-4D97-AF65-F5344CB8AC3E}">
        <p14:creationId xmlns:p14="http://schemas.microsoft.com/office/powerpoint/2010/main" val="3978192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Calculation of SFs</a:t>
            </a:r>
            <a:endParaRPr lang="en-US" sz="3200" b="1" dirty="0"/>
          </a:p>
        </p:txBody>
      </p:sp>
      <p:sp>
        <p:nvSpPr>
          <p:cNvPr id="2" name="Rectangle 1"/>
          <p:cNvSpPr/>
          <p:nvPr/>
        </p:nvSpPr>
        <p:spPr>
          <a:xfrm>
            <a:off x="0" y="417651"/>
            <a:ext cx="9143999" cy="1754326"/>
          </a:xfrm>
          <a:prstGeom prst="rect">
            <a:avLst/>
          </a:prstGeom>
        </p:spPr>
        <p:txBody>
          <a:bodyPr wrap="square">
            <a:spAutoFit/>
          </a:bodyPr>
          <a:lstStyle/>
          <a:p>
            <a:pPr algn="just"/>
            <a:r>
              <a:rPr lang="en-US" sz="2700" dirty="0">
                <a:latin typeface="Times New Roman" panose="02020603050405020304" pitchFamily="18" charset="0"/>
                <a:ea typeface="Times New Roman" panose="02020603050405020304" pitchFamily="18" charset="0"/>
              </a:rPr>
              <a:t>The </a:t>
            </a:r>
            <a:r>
              <a:rPr lang="en-US" sz="2700" dirty="0" smtClean="0">
                <a:latin typeface="Times New Roman" panose="02020603050405020304" pitchFamily="18" charset="0"/>
                <a:ea typeface="Times New Roman" panose="02020603050405020304" pitchFamily="18" charset="0"/>
              </a:rPr>
              <a:t>shift </a:t>
            </a:r>
            <a:r>
              <a:rPr lang="en-US" sz="2700" dirty="0">
                <a:latin typeface="Times New Roman" panose="02020603050405020304" pitchFamily="18" charset="0"/>
                <a:ea typeface="Times New Roman" panose="02020603050405020304" pitchFamily="18" charset="0"/>
              </a:rPr>
              <a:t>factor and will be denoted by </a:t>
            </a:r>
            <a:r>
              <a:rPr lang="en-US" sz="2700" dirty="0" err="1">
                <a:latin typeface="Times New Roman" panose="02020603050405020304" pitchFamily="18" charset="0"/>
                <a:ea typeface="Times New Roman" panose="02020603050405020304" pitchFamily="18" charset="0"/>
              </a:rPr>
              <a:t>t</a:t>
            </a:r>
            <a:r>
              <a:rPr lang="en-US" sz="2700" baseline="-25000" dirty="0" err="1">
                <a:latin typeface="Times New Roman" panose="02020603050405020304" pitchFamily="18" charset="0"/>
                <a:ea typeface="Times New Roman" panose="02020603050405020304" pitchFamily="18" charset="0"/>
              </a:rPr>
              <a:t>b,k</a:t>
            </a:r>
            <a:r>
              <a:rPr lang="en-US" sz="2700" dirty="0">
                <a:latin typeface="Times New Roman" panose="02020603050405020304" pitchFamily="18" charset="0"/>
                <a:ea typeface="Times New Roman" panose="02020603050405020304" pitchFamily="18" charset="0"/>
              </a:rPr>
              <a:t>. It gives the fraction of a change in injection at bus k that appears on branch b. The Power Transfer Distribution Factor (PTDF) is equivalent to the </a:t>
            </a:r>
            <a:r>
              <a:rPr lang="en-US" sz="2700" dirty="0" smtClean="0">
                <a:latin typeface="Times New Roman" panose="02020603050405020304" pitchFamily="18" charset="0"/>
                <a:ea typeface="Times New Roman" panose="02020603050405020304" pitchFamily="18" charset="0"/>
              </a:rPr>
              <a:t>shift </a:t>
            </a:r>
            <a:r>
              <a:rPr lang="en-US" sz="2700" dirty="0">
                <a:latin typeface="Times New Roman" panose="02020603050405020304" pitchFamily="18" charset="0"/>
                <a:ea typeface="Times New Roman" panose="02020603050405020304" pitchFamily="18" charset="0"/>
              </a:rPr>
              <a:t>factor.</a:t>
            </a:r>
            <a:endParaRPr lang="en-US" sz="27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1" y="2286000"/>
            <a:ext cx="9143999" cy="1815882"/>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This calculation of </a:t>
            </a:r>
            <a:r>
              <a:rPr lang="en-US" sz="2800" dirty="0" smtClean="0">
                <a:latin typeface="Times New Roman" panose="02020603050405020304" pitchFamily="18" charset="0"/>
                <a:ea typeface="Times New Roman" panose="02020603050405020304" pitchFamily="18" charset="0"/>
              </a:rPr>
              <a:t>shift </a:t>
            </a:r>
            <a:r>
              <a:rPr lang="en-US" sz="2800" dirty="0">
                <a:latin typeface="Times New Roman" panose="02020603050405020304" pitchFamily="18" charset="0"/>
                <a:ea typeface="Times New Roman" panose="02020603050405020304" pitchFamily="18" charset="0"/>
              </a:rPr>
              <a:t>factors is relatively straightforward based on what we have done using the DC power flow model. Recall the DC power flow equations and the corresponding matrix relation for flows across branches.</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1195815892"/>
              </p:ext>
            </p:extLst>
          </p:nvPr>
        </p:nvGraphicFramePr>
        <p:xfrm>
          <a:off x="1814574" y="4101882"/>
          <a:ext cx="1162050" cy="444500"/>
        </p:xfrm>
        <a:graphic>
          <a:graphicData uri="http://schemas.openxmlformats.org/presentationml/2006/ole">
            <mc:AlternateContent xmlns:mc="http://schemas.openxmlformats.org/markup-compatibility/2006">
              <mc:Choice xmlns:v="urn:schemas-microsoft-com:vml" Requires="v">
                <p:oleObj spid="_x0000_s6229" name="Equation" r:id="rId3" imgW="558558" imgH="215806" progId="Equation.DSMT4">
                  <p:embed/>
                </p:oleObj>
              </mc:Choice>
              <mc:Fallback>
                <p:oleObj name="Equation" r:id="rId3" imgW="558558" imgH="215806"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14574" y="4101882"/>
                        <a:ext cx="116205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37159514"/>
              </p:ext>
            </p:extLst>
          </p:nvPr>
        </p:nvGraphicFramePr>
        <p:xfrm>
          <a:off x="1814574" y="4625674"/>
          <a:ext cx="2076450" cy="425450"/>
        </p:xfrm>
        <a:graphic>
          <a:graphicData uri="http://schemas.openxmlformats.org/presentationml/2006/ole">
            <mc:AlternateContent xmlns:mc="http://schemas.openxmlformats.org/markup-compatibility/2006">
              <mc:Choice xmlns:v="urn:schemas-microsoft-com:vml" Requires="v">
                <p:oleObj spid="_x0000_s6230" name="Equation" r:id="rId5" imgW="1028254" imgH="215806" progId="Equation.DSMT4">
                  <p:embed/>
                </p:oleObj>
              </mc:Choice>
              <mc:Fallback>
                <p:oleObj name="Equation" r:id="rId5" imgW="1028254" imgH="215806"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4574" y="4625674"/>
                        <a:ext cx="2076450"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097727638"/>
              </p:ext>
            </p:extLst>
          </p:nvPr>
        </p:nvGraphicFramePr>
        <p:xfrm>
          <a:off x="1814574" y="5440419"/>
          <a:ext cx="1390650" cy="476250"/>
        </p:xfrm>
        <a:graphic>
          <a:graphicData uri="http://schemas.openxmlformats.org/presentationml/2006/ole">
            <mc:AlternateContent xmlns:mc="http://schemas.openxmlformats.org/markup-compatibility/2006">
              <mc:Choice xmlns:v="urn:schemas-microsoft-com:vml" Requires="v">
                <p:oleObj spid="_x0000_s6231" name="Equation" r:id="rId7" imgW="698500" imgH="241300" progId="Equation.DSMT4">
                  <p:embed/>
                </p:oleObj>
              </mc:Choice>
              <mc:Fallback>
                <p:oleObj name="Equation" r:id="rId7" imgW="698500" imgH="2413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14574" y="5440419"/>
                        <a:ext cx="139065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516885288"/>
              </p:ext>
            </p:extLst>
          </p:nvPr>
        </p:nvGraphicFramePr>
        <p:xfrm>
          <a:off x="1786706" y="6247381"/>
          <a:ext cx="2749550" cy="527050"/>
        </p:xfrm>
        <a:graphic>
          <a:graphicData uri="http://schemas.openxmlformats.org/presentationml/2006/ole">
            <mc:AlternateContent xmlns:mc="http://schemas.openxmlformats.org/markup-compatibility/2006">
              <mc:Choice xmlns:v="urn:schemas-microsoft-com:vml" Requires="v">
                <p:oleObj spid="_x0000_s6232" name="Equation" r:id="rId9" imgW="1244600" imgH="241300" progId="Equation.DSMT4">
                  <p:embed/>
                </p:oleObj>
              </mc:Choice>
              <mc:Fallback>
                <p:oleObj name="Equation" r:id="rId9" imgW="1244600" imgH="241300" progId="Equation.DSMT4">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86706" y="6247381"/>
                        <a:ext cx="2749550" cy="52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Rectangle 22"/>
          <p:cNvSpPr/>
          <p:nvPr/>
        </p:nvSpPr>
        <p:spPr>
          <a:xfrm>
            <a:off x="5776787" y="4017459"/>
            <a:ext cx="604653" cy="523220"/>
          </a:xfrm>
          <a:prstGeom prst="rect">
            <a:avLst/>
          </a:prstGeom>
        </p:spPr>
        <p:txBody>
          <a:bodyPr wrap="none">
            <a:spAutoFit/>
          </a:bodyPr>
          <a:lstStyle/>
          <a:p>
            <a:r>
              <a:rPr lang="en-US" sz="2800" dirty="0">
                <a:latin typeface="Times New Roman" panose="02020603050405020304" pitchFamily="18" charset="0"/>
                <a:ea typeface="Times New Roman" panose="02020603050405020304" pitchFamily="18" charset="0"/>
              </a:rPr>
              <a:t>(1)</a:t>
            </a:r>
            <a:endParaRPr lang="en-US" sz="2800" dirty="0"/>
          </a:p>
        </p:txBody>
      </p:sp>
      <p:sp>
        <p:nvSpPr>
          <p:cNvPr id="24" name="Rectangle 23"/>
          <p:cNvSpPr/>
          <p:nvPr/>
        </p:nvSpPr>
        <p:spPr>
          <a:xfrm>
            <a:off x="5781178" y="4576789"/>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(2)</a:t>
            </a:r>
            <a:endParaRPr lang="en-US" sz="2800" dirty="0"/>
          </a:p>
        </p:txBody>
      </p:sp>
      <p:sp>
        <p:nvSpPr>
          <p:cNvPr id="25" name="Rectangle 24"/>
          <p:cNvSpPr/>
          <p:nvPr/>
        </p:nvSpPr>
        <p:spPr>
          <a:xfrm>
            <a:off x="-1" y="4936513"/>
            <a:ext cx="3573414" cy="523220"/>
          </a:xfrm>
          <a:prstGeom prst="rect">
            <a:avLst/>
          </a:prstGeom>
        </p:spPr>
        <p:txBody>
          <a:bodyPr wrap="none">
            <a:spAutoFit/>
          </a:bodyPr>
          <a:lstStyle/>
          <a:p>
            <a:pPr algn="just"/>
            <a:r>
              <a:rPr lang="en-US" sz="2800" dirty="0">
                <a:latin typeface="Times New Roman" panose="02020603050405020304" pitchFamily="18" charset="0"/>
                <a:ea typeface="Times New Roman" panose="02020603050405020304" pitchFamily="18" charset="0"/>
              </a:rPr>
              <a:t> Inverting </a:t>
            </a:r>
            <a:r>
              <a:rPr lang="en-US" sz="2800" dirty="0" err="1">
                <a:latin typeface="Times New Roman" panose="02020603050405020304" pitchFamily="18" charset="0"/>
                <a:ea typeface="Times New Roman" panose="02020603050405020304" pitchFamily="18" charset="0"/>
              </a:rPr>
              <a:t>eq</a:t>
            </a:r>
            <a:r>
              <a:rPr lang="en-US" sz="2800" dirty="0">
                <a:latin typeface="Times New Roman" panose="02020603050405020304" pitchFamily="18" charset="0"/>
                <a:ea typeface="Times New Roman" panose="02020603050405020304" pitchFamily="18" charset="0"/>
              </a:rPr>
              <a:t> (1) yields:</a:t>
            </a:r>
            <a:endParaRPr lang="en-US" sz="2800" dirty="0">
              <a:effectLst/>
              <a:latin typeface="Times New Roman" panose="02020603050405020304" pitchFamily="18" charset="0"/>
              <a:ea typeface="Times New Roman" panose="02020603050405020304" pitchFamily="18" charset="0"/>
            </a:endParaRPr>
          </a:p>
        </p:txBody>
      </p:sp>
      <p:sp>
        <p:nvSpPr>
          <p:cNvPr id="26" name="Rectangle 25"/>
          <p:cNvSpPr/>
          <p:nvPr/>
        </p:nvSpPr>
        <p:spPr>
          <a:xfrm>
            <a:off x="5776787" y="5393449"/>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(3)</a:t>
            </a:r>
            <a:endParaRPr lang="en-US" sz="2800" dirty="0"/>
          </a:p>
        </p:txBody>
      </p:sp>
      <p:sp>
        <p:nvSpPr>
          <p:cNvPr id="27" name="Rectangle 26"/>
          <p:cNvSpPr/>
          <p:nvPr/>
        </p:nvSpPr>
        <p:spPr>
          <a:xfrm>
            <a:off x="76200" y="5839044"/>
            <a:ext cx="5110694" cy="523220"/>
          </a:xfrm>
          <a:prstGeom prst="rect">
            <a:avLst/>
          </a:prstGeom>
        </p:spPr>
        <p:txBody>
          <a:bodyPr wrap="none">
            <a:spAutoFit/>
          </a:bodyPr>
          <a:lstStyle/>
          <a:p>
            <a:pPr algn="just"/>
            <a:r>
              <a:rPr lang="en-US" sz="2800" dirty="0">
                <a:latin typeface="Times New Roman" panose="02020603050405020304" pitchFamily="18" charset="0"/>
                <a:ea typeface="Times New Roman" panose="02020603050405020304" pitchFamily="18" charset="0"/>
              </a:rPr>
              <a:t>Substitution of (3) into (2) yields: </a:t>
            </a:r>
            <a:endParaRPr lang="en-US" sz="2800" dirty="0">
              <a:effectLst/>
              <a:latin typeface="Times New Roman" panose="02020603050405020304" pitchFamily="18" charset="0"/>
              <a:ea typeface="Times New Roman" panose="02020603050405020304" pitchFamily="18" charset="0"/>
            </a:endParaRPr>
          </a:p>
        </p:txBody>
      </p:sp>
      <p:sp>
        <p:nvSpPr>
          <p:cNvPr id="28" name="Rectangle 27"/>
          <p:cNvSpPr/>
          <p:nvPr/>
        </p:nvSpPr>
        <p:spPr>
          <a:xfrm>
            <a:off x="5786683" y="6325043"/>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(4)</a:t>
            </a:r>
            <a:endParaRPr lang="en-US" sz="2800"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4</a:t>
            </a:fld>
            <a:endParaRPr lang="en-US"/>
          </a:p>
        </p:txBody>
      </p:sp>
    </p:spTree>
    <p:extLst>
      <p:ext uri="{BB962C8B-B14F-4D97-AF65-F5344CB8AC3E}">
        <p14:creationId xmlns:p14="http://schemas.microsoft.com/office/powerpoint/2010/main" val="324441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Calculation of SFs</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5</a:t>
            </a:fld>
            <a:endParaRPr lang="en-US"/>
          </a:p>
        </p:txBody>
      </p:sp>
      <p:sp>
        <p:nvSpPr>
          <p:cNvPr id="3" name="Rectangle 2"/>
          <p:cNvSpPr/>
          <p:nvPr/>
        </p:nvSpPr>
        <p:spPr>
          <a:xfrm>
            <a:off x="152400" y="584775"/>
            <a:ext cx="8839200" cy="3354765"/>
          </a:xfrm>
          <a:prstGeom prst="rect">
            <a:avLst/>
          </a:prstGeom>
        </p:spPr>
        <p:txBody>
          <a:bodyPr wrap="square">
            <a:spAutoFit/>
          </a:bodyPr>
          <a:lstStyle/>
          <a:p>
            <a:pPr algn="just"/>
            <a:r>
              <a:rPr lang="en-US" sz="1600" dirty="0">
                <a:latin typeface="Times New Roman" panose="02020603050405020304" pitchFamily="18" charset="0"/>
                <a:ea typeface="Times New Roman" panose="02020603050405020304" pitchFamily="18" charset="0"/>
              </a:rPr>
              <a:t>As we have previously defined in the notes on DC </a:t>
            </a:r>
            <a:r>
              <a:rPr lang="en-US" sz="1600" dirty="0" err="1">
                <a:latin typeface="Times New Roman" panose="02020603050405020304" pitchFamily="18" charset="0"/>
                <a:ea typeface="Times New Roman" panose="02020603050405020304" pitchFamily="18" charset="0"/>
              </a:rPr>
              <a:t>PowerFlow</a:t>
            </a:r>
            <a:r>
              <a:rPr lang="en-US" sz="1600" dirty="0">
                <a:latin typeface="Times New Roman" panose="02020603050405020304" pitchFamily="18" charset="0"/>
                <a:ea typeface="Times New Roman" panose="02020603050405020304" pitchFamily="18" charset="0"/>
              </a:rPr>
              <a:t>:</a:t>
            </a:r>
            <a:endParaRPr lang="en-US" sz="12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tabLst>
                <a:tab pos="228600" algn="l"/>
              </a:tabLst>
            </a:pPr>
            <a:r>
              <a:rPr lang="en-US" sz="1600" u="sng" dirty="0">
                <a:latin typeface="Times New Roman" panose="02020603050405020304" pitchFamily="18" charset="0"/>
                <a:ea typeface="Times New Roman" panose="02020603050405020304" pitchFamily="18" charset="0"/>
              </a:rPr>
              <a:t>P</a:t>
            </a:r>
            <a:r>
              <a:rPr lang="en-US" sz="1600" baseline="-25000" dirty="0">
                <a:latin typeface="Times New Roman" panose="02020603050405020304" pitchFamily="18" charset="0"/>
                <a:ea typeface="Times New Roman" panose="02020603050405020304" pitchFamily="18" charset="0"/>
              </a:rPr>
              <a:t>B</a:t>
            </a:r>
            <a:r>
              <a:rPr lang="en-US" sz="1600" dirty="0">
                <a:latin typeface="Times New Roman" panose="02020603050405020304" pitchFamily="18" charset="0"/>
                <a:ea typeface="Times New Roman" panose="02020603050405020304" pitchFamily="18" charset="0"/>
              </a:rPr>
              <a:t> is the vector of branch flows. It has dimension of M x 1. Branches are ordered arbitrarily, but whatever order is chosen must also be used in </a:t>
            </a:r>
            <a:r>
              <a:rPr lang="en-US" sz="1600" u="sng" dirty="0">
                <a:latin typeface="Times New Roman" panose="02020603050405020304" pitchFamily="18" charset="0"/>
                <a:ea typeface="Times New Roman" panose="02020603050405020304" pitchFamily="18" charset="0"/>
              </a:rPr>
              <a:t>D</a:t>
            </a:r>
            <a:r>
              <a:rPr lang="en-US" sz="1600" dirty="0">
                <a:latin typeface="Times New Roman" panose="02020603050405020304" pitchFamily="18" charset="0"/>
                <a:ea typeface="Times New Roman" panose="02020603050405020304" pitchFamily="18" charset="0"/>
              </a:rPr>
              <a:t> and </a:t>
            </a:r>
            <a:r>
              <a:rPr lang="en-US" sz="1600" u="sng" dirty="0">
                <a:latin typeface="Times New Roman" panose="02020603050405020304" pitchFamily="18" charset="0"/>
                <a:ea typeface="Times New Roman" panose="02020603050405020304" pitchFamily="18" charset="0"/>
              </a:rPr>
              <a:t>A</a:t>
            </a:r>
            <a:r>
              <a:rPr lang="en-US" sz="1600" dirty="0">
                <a:latin typeface="Times New Roman" panose="02020603050405020304" pitchFamily="18" charset="0"/>
                <a:ea typeface="Times New Roman" panose="02020603050405020304" pitchFamily="18" charset="0"/>
              </a:rPr>
              <a:t>.</a:t>
            </a:r>
            <a:endParaRPr lang="en-US" sz="12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tabLst>
                <a:tab pos="228600" algn="l"/>
              </a:tabLst>
            </a:pPr>
            <a:r>
              <a:rPr lang="en-US" sz="1600" u="sng" dirty="0">
                <a:latin typeface="Times New Roman" panose="02020603050405020304" pitchFamily="18" charset="0"/>
                <a:ea typeface="Times New Roman" panose="02020603050405020304" pitchFamily="18" charset="0"/>
              </a:rPr>
              <a:t>D</a:t>
            </a:r>
            <a:r>
              <a:rPr lang="en-US" sz="1600" dirty="0">
                <a:latin typeface="Times New Roman" panose="02020603050405020304" pitchFamily="18" charset="0"/>
                <a:ea typeface="Times New Roman" panose="02020603050405020304" pitchFamily="18" charset="0"/>
              </a:rPr>
              <a:t> is an M x M matrix having non-diagonal elements of zeros; the diagonal element in position row k, column k contains the negative of the </a:t>
            </a:r>
            <a:r>
              <a:rPr lang="en-US" sz="1600" dirty="0" err="1">
                <a:latin typeface="Times New Roman" panose="02020603050405020304" pitchFamily="18" charset="0"/>
                <a:ea typeface="Times New Roman" panose="02020603050405020304" pitchFamily="18" charset="0"/>
              </a:rPr>
              <a:t>susceptance</a:t>
            </a:r>
            <a:r>
              <a:rPr lang="en-US" sz="1600" dirty="0">
                <a:latin typeface="Times New Roman" panose="02020603050405020304" pitchFamily="18" charset="0"/>
                <a:ea typeface="Times New Roman" panose="02020603050405020304" pitchFamily="18" charset="0"/>
              </a:rPr>
              <a:t> of the k</a:t>
            </a:r>
            <a:r>
              <a:rPr lang="en-US" sz="1600" baseline="30000" dirty="0">
                <a:latin typeface="Times New Roman" panose="02020603050405020304" pitchFamily="18" charset="0"/>
                <a:ea typeface="Times New Roman" panose="02020603050405020304" pitchFamily="18" charset="0"/>
              </a:rPr>
              <a:t>th</a:t>
            </a:r>
            <a:r>
              <a:rPr lang="en-US" sz="1600" dirty="0">
                <a:latin typeface="Times New Roman" panose="02020603050405020304" pitchFamily="18" charset="0"/>
                <a:ea typeface="Times New Roman" panose="02020603050405020304" pitchFamily="18" charset="0"/>
              </a:rPr>
              <a:t> branch.</a:t>
            </a:r>
            <a:endParaRPr lang="en-US" sz="12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tabLst>
                <a:tab pos="228600" algn="l"/>
              </a:tabLst>
            </a:pPr>
            <a:r>
              <a:rPr lang="en-US" sz="1600" u="sng" dirty="0">
                <a:latin typeface="Times New Roman" panose="02020603050405020304" pitchFamily="18" charset="0"/>
                <a:ea typeface="Times New Roman" panose="02020603050405020304" pitchFamily="18" charset="0"/>
              </a:rPr>
              <a:t>A</a:t>
            </a:r>
            <a:r>
              <a:rPr lang="en-US" sz="1600" dirty="0">
                <a:latin typeface="Times New Roman" panose="02020603050405020304" pitchFamily="18" charset="0"/>
                <a:ea typeface="Times New Roman" panose="02020603050405020304" pitchFamily="18" charset="0"/>
              </a:rPr>
              <a:t> is the M x (N-1) </a:t>
            </a:r>
            <a:r>
              <a:rPr lang="en-US" sz="1600" i="1" dirty="0">
                <a:latin typeface="Times New Roman" panose="02020603050405020304" pitchFamily="18" charset="0"/>
                <a:ea typeface="Times New Roman" panose="02020603050405020304" pitchFamily="18" charset="0"/>
              </a:rPr>
              <a:t>node-arc incidence matrix</a:t>
            </a:r>
            <a:r>
              <a:rPr lang="en-US" sz="1600" dirty="0">
                <a:latin typeface="Times New Roman" panose="02020603050405020304" pitchFamily="18" charset="0"/>
                <a:ea typeface="Times New Roman" panose="02020603050405020304" pitchFamily="18" charset="0"/>
              </a:rPr>
              <a:t>.</a:t>
            </a:r>
            <a:endParaRPr lang="en-US" sz="12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tabLst>
                <a:tab pos="228600" algn="l"/>
              </a:tabLst>
            </a:pPr>
            <a:r>
              <a:rPr lang="en-US" sz="1600" u="sng" dirty="0">
                <a:latin typeface="Times New Roman" panose="02020603050405020304" pitchFamily="18" charset="0"/>
                <a:ea typeface="Times New Roman" panose="02020603050405020304" pitchFamily="18" charset="0"/>
              </a:rPr>
              <a:t>B</a:t>
            </a:r>
            <a:r>
              <a:rPr lang="en-US" sz="1600" dirty="0">
                <a:latin typeface="Times New Roman" panose="02020603050405020304" pitchFamily="18" charset="0"/>
                <a:ea typeface="Times New Roman" panose="02020603050405020304" pitchFamily="18" charset="0"/>
              </a:rPr>
              <a:t>’ is the DC power flow matrix of dimension (N-1)x(N-1), where N is the number of buses in the network, obtained from the Y-bus as follows:</a:t>
            </a:r>
            <a:endParaRPr lang="en-US" sz="1200" dirty="0">
              <a:latin typeface="Times New Roman" panose="02020603050405020304" pitchFamily="18" charset="0"/>
              <a:ea typeface="Times New Roman" panose="02020603050405020304" pitchFamily="18" charset="0"/>
            </a:endParaRPr>
          </a:p>
          <a:p>
            <a:pPr marL="742950" marR="0" lvl="1" indent="-285750" algn="just">
              <a:spcBef>
                <a:spcPts val="0"/>
              </a:spcBef>
              <a:spcAft>
                <a:spcPts val="0"/>
              </a:spcAft>
              <a:buFont typeface="+mj-lt"/>
              <a:buAutoNum type="arabicPeriod"/>
              <a:tabLst>
                <a:tab pos="685800" algn="l"/>
              </a:tabLst>
            </a:pPr>
            <a:r>
              <a:rPr lang="en-US" sz="1600" dirty="0">
                <a:latin typeface="Times New Roman" panose="02020603050405020304" pitchFamily="18" charset="0"/>
                <a:ea typeface="Times New Roman" panose="02020603050405020304" pitchFamily="18" charset="0"/>
              </a:rPr>
              <a:t>Replace diagonal element </a:t>
            </a:r>
            <a:r>
              <a:rPr lang="en-US" sz="1600" u="sng" dirty="0" err="1">
                <a:latin typeface="Times New Roman" panose="02020603050405020304" pitchFamily="18" charset="0"/>
                <a:ea typeface="Times New Roman" panose="02020603050405020304" pitchFamily="18" charset="0"/>
              </a:rPr>
              <a:t>B</a:t>
            </a:r>
            <a:r>
              <a:rPr lang="en-US" sz="1600" dirty="0" err="1">
                <a:latin typeface="Times New Roman" panose="02020603050405020304" pitchFamily="18" charset="0"/>
                <a:ea typeface="Times New Roman" panose="02020603050405020304" pitchFamily="18" charset="0"/>
              </a:rPr>
              <a:t>’</a:t>
            </a:r>
            <a:r>
              <a:rPr lang="en-US" sz="1600" baseline="-25000" dirty="0" err="1">
                <a:latin typeface="Times New Roman" panose="02020603050405020304" pitchFamily="18" charset="0"/>
                <a:ea typeface="Times New Roman" panose="02020603050405020304" pitchFamily="18" charset="0"/>
              </a:rPr>
              <a:t>kk</a:t>
            </a:r>
            <a:r>
              <a:rPr lang="en-US" sz="1600" dirty="0">
                <a:latin typeface="Times New Roman" panose="02020603050405020304" pitchFamily="18" charset="0"/>
                <a:ea typeface="Times New Roman" panose="02020603050405020304" pitchFamily="18" charset="0"/>
              </a:rPr>
              <a:t> with the sum of the non-diagonal elements in row k. Alternatively, subtract </a:t>
            </a:r>
            <a:r>
              <a:rPr lang="en-US" sz="1600" dirty="0" err="1">
                <a:latin typeface="Times New Roman" panose="02020603050405020304" pitchFamily="18" charset="0"/>
                <a:ea typeface="Times New Roman" panose="02020603050405020304" pitchFamily="18" charset="0"/>
              </a:rPr>
              <a:t>b</a:t>
            </a:r>
            <a:r>
              <a:rPr lang="en-US" sz="1600" baseline="-25000" dirty="0" err="1">
                <a:latin typeface="Times New Roman" panose="02020603050405020304" pitchFamily="18" charset="0"/>
                <a:ea typeface="Times New Roman" panose="02020603050405020304" pitchFamily="18" charset="0"/>
              </a:rPr>
              <a:t>k</a:t>
            </a:r>
            <a:r>
              <a:rPr lang="en-US" sz="1600" dirty="0">
                <a:latin typeface="Times New Roman" panose="02020603050405020304" pitchFamily="18" charset="0"/>
                <a:ea typeface="Times New Roman" panose="02020603050405020304" pitchFamily="18" charset="0"/>
              </a:rPr>
              <a:t> (the shunt term) from </a:t>
            </a:r>
            <a:r>
              <a:rPr lang="en-US" sz="1600" dirty="0" err="1">
                <a:latin typeface="Times New Roman" panose="02020603050405020304" pitchFamily="18" charset="0"/>
                <a:ea typeface="Times New Roman" panose="02020603050405020304" pitchFamily="18" charset="0"/>
              </a:rPr>
              <a:t>B</a:t>
            </a:r>
            <a:r>
              <a:rPr lang="en-US" sz="1600" baseline="-25000" dirty="0" err="1">
                <a:latin typeface="Times New Roman" panose="02020603050405020304" pitchFamily="18" charset="0"/>
                <a:ea typeface="Times New Roman" panose="02020603050405020304" pitchFamily="18" charset="0"/>
              </a:rPr>
              <a:t>kk</a:t>
            </a:r>
            <a:r>
              <a:rPr lang="en-US" sz="1600" dirty="0">
                <a:latin typeface="Times New Roman" panose="02020603050405020304" pitchFamily="18" charset="0"/>
                <a:ea typeface="Times New Roman" panose="02020603050405020304" pitchFamily="18" charset="0"/>
              </a:rPr>
              <a:t>, and multiply by -1.</a:t>
            </a:r>
            <a:endParaRPr lang="en-US" sz="1200" dirty="0">
              <a:latin typeface="Times New Roman" panose="02020603050405020304" pitchFamily="18" charset="0"/>
              <a:ea typeface="Times New Roman" panose="02020603050405020304" pitchFamily="18" charset="0"/>
            </a:endParaRPr>
          </a:p>
          <a:p>
            <a:pPr marL="742950" marR="0" lvl="1" indent="-285750" algn="just">
              <a:spcBef>
                <a:spcPts val="0"/>
              </a:spcBef>
              <a:spcAft>
                <a:spcPts val="0"/>
              </a:spcAft>
              <a:buFont typeface="+mj-lt"/>
              <a:buAutoNum type="arabicPeriod"/>
              <a:tabLst>
                <a:tab pos="685800" algn="l"/>
              </a:tabLst>
            </a:pPr>
            <a:r>
              <a:rPr lang="en-US" sz="1600" dirty="0">
                <a:latin typeface="Times New Roman" panose="02020603050405020304" pitchFamily="18" charset="0"/>
                <a:ea typeface="Times New Roman" panose="02020603050405020304" pitchFamily="18" charset="0"/>
              </a:rPr>
              <a:t>Multiply all off-diagonals by -</a:t>
            </a:r>
            <a:r>
              <a:rPr lang="en-US" sz="1600" dirty="0" smtClean="0">
                <a:latin typeface="Times New Roman" panose="02020603050405020304" pitchFamily="18" charset="0"/>
                <a:ea typeface="Times New Roman" panose="02020603050405020304" pitchFamily="18" charset="0"/>
              </a:rPr>
              <a:t>1.</a:t>
            </a:r>
          </a:p>
          <a:p>
            <a:pPr marL="742950" marR="0" lvl="1" indent="-285750" algn="just">
              <a:spcBef>
                <a:spcPts val="0"/>
              </a:spcBef>
              <a:spcAft>
                <a:spcPts val="0"/>
              </a:spcAft>
              <a:buFont typeface="+mj-lt"/>
              <a:buAutoNum type="arabicPeriod"/>
              <a:tabLst>
                <a:tab pos="685800" algn="l"/>
              </a:tabLst>
            </a:pPr>
            <a:r>
              <a:rPr lang="en-US" dirty="0" smtClean="0"/>
              <a:t>Remove </a:t>
            </a:r>
            <a:r>
              <a:rPr lang="en-US" dirty="0"/>
              <a:t>row 1 and column 1.</a:t>
            </a:r>
            <a:endParaRPr lang="en-US" sz="1400" dirty="0"/>
          </a:p>
          <a:p>
            <a:pPr marL="285750" lvl="0" indent="-285750">
              <a:buFont typeface="Wingdings" panose="05000000000000000000" pitchFamily="2" charset="2"/>
              <a:buChar char="§"/>
            </a:pPr>
            <a:r>
              <a:rPr lang="en-US" u="sng" dirty="0"/>
              <a:t>P</a:t>
            </a:r>
            <a:r>
              <a:rPr lang="en-US" dirty="0"/>
              <a:t> is the vector of nodal injections for buses 2, …, </a:t>
            </a:r>
            <a:r>
              <a:rPr lang="en-US" dirty="0" smtClean="0"/>
              <a:t>N</a:t>
            </a:r>
            <a:endParaRPr lang="en-US" sz="1400" dirty="0"/>
          </a:p>
        </p:txBody>
      </p:sp>
      <p:sp>
        <p:nvSpPr>
          <p:cNvPr id="4" name="Rectangle 3"/>
          <p:cNvSpPr/>
          <p:nvPr/>
        </p:nvSpPr>
        <p:spPr>
          <a:xfrm>
            <a:off x="7916" y="3939540"/>
            <a:ext cx="9136083" cy="954107"/>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The calculation of eq. (4) provides the flows on all lines given the injections at all buses. </a:t>
            </a:r>
            <a:endParaRPr lang="en-US" sz="2800" dirty="0">
              <a:effectLst/>
              <a:latin typeface="Times New Roman" panose="02020603050405020304" pitchFamily="18" charset="0"/>
              <a:ea typeface="Times New Roman" panose="02020603050405020304" pitchFamily="18" charset="0"/>
            </a:endParaRPr>
          </a:p>
        </p:txBody>
      </p:sp>
      <p:sp>
        <p:nvSpPr>
          <p:cNvPr id="6" name="Rectangle 5"/>
          <p:cNvSpPr/>
          <p:nvPr/>
        </p:nvSpPr>
        <p:spPr>
          <a:xfrm>
            <a:off x="7917" y="5569422"/>
            <a:ext cx="9136083" cy="923330"/>
          </a:xfrm>
          <a:prstGeom prst="rect">
            <a:avLst/>
          </a:prstGeom>
        </p:spPr>
        <p:txBody>
          <a:bodyPr wrap="square">
            <a:spAutoFit/>
          </a:bodyPr>
          <a:lstStyle/>
          <a:p>
            <a:pPr algn="just"/>
            <a:r>
              <a:rPr lang="en-US" sz="2700" dirty="0" smtClean="0">
                <a:latin typeface="Times New Roman" panose="02020603050405020304" pitchFamily="18" charset="0"/>
                <a:ea typeface="Times New Roman" panose="02020603050405020304" pitchFamily="18" charset="0"/>
              </a:rPr>
              <a:t>But </a:t>
            </a:r>
            <a:r>
              <a:rPr lang="en-US" sz="2700" dirty="0">
                <a:latin typeface="Times New Roman" panose="02020603050405020304" pitchFamily="18" charset="0"/>
                <a:ea typeface="Times New Roman" panose="02020603050405020304" pitchFamily="18" charset="0"/>
              </a:rPr>
              <a:t>this is not what we want. What we want is the change in flow on all lines given a change in injection at one </a:t>
            </a:r>
            <a:r>
              <a:rPr lang="en-US" sz="2700" dirty="0" smtClean="0">
                <a:latin typeface="Times New Roman" panose="02020603050405020304" pitchFamily="18" charset="0"/>
                <a:ea typeface="Times New Roman" panose="02020603050405020304" pitchFamily="18" charset="0"/>
              </a:rPr>
              <a:t>bus, bus k…</a:t>
            </a:r>
            <a:endParaRPr lang="en-US" sz="2700" dirty="0">
              <a:effectLst/>
              <a:latin typeface="Times New Roman" panose="02020603050405020304" pitchFamily="18" charset="0"/>
              <a:ea typeface="Times New Roman" panose="02020603050405020304" pitchFamily="18" charset="0"/>
            </a:endParaRPr>
          </a:p>
        </p:txBody>
      </p:sp>
      <p:graphicFrame>
        <p:nvGraphicFramePr>
          <p:cNvPr id="19" name="Object 18"/>
          <p:cNvGraphicFramePr>
            <a:graphicFrameLocks noChangeAspect="1"/>
          </p:cNvGraphicFramePr>
          <p:nvPr>
            <p:extLst>
              <p:ext uri="{D42A27DB-BD31-4B8C-83A1-F6EECF244321}">
                <p14:modId xmlns:p14="http://schemas.microsoft.com/office/powerpoint/2010/main" val="3265551995"/>
              </p:ext>
            </p:extLst>
          </p:nvPr>
        </p:nvGraphicFramePr>
        <p:xfrm>
          <a:off x="1786706" y="4961718"/>
          <a:ext cx="2749550" cy="527050"/>
        </p:xfrm>
        <a:graphic>
          <a:graphicData uri="http://schemas.openxmlformats.org/presentationml/2006/ole">
            <mc:AlternateContent xmlns:mc="http://schemas.openxmlformats.org/markup-compatibility/2006">
              <mc:Choice xmlns:v="urn:schemas-microsoft-com:vml" Requires="v">
                <p:oleObj spid="_x0000_s8201" name="Equation" r:id="rId3" imgW="1244600" imgH="241300" progId="Equation.DSMT4">
                  <p:embed/>
                </p:oleObj>
              </mc:Choice>
              <mc:Fallback>
                <p:oleObj name="Equation" r:id="rId3" imgW="1244600" imgH="241300" progId="Equation.DSMT4">
                  <p:embed/>
                  <p:pic>
                    <p:nvPicPr>
                      <p:cNvPr id="22" name="Object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6706" y="4961718"/>
                        <a:ext cx="2749550" cy="52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Rectangle 20"/>
          <p:cNvSpPr/>
          <p:nvPr/>
        </p:nvSpPr>
        <p:spPr>
          <a:xfrm>
            <a:off x="5786683" y="5039380"/>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(4)</a:t>
            </a:r>
            <a:endParaRPr lang="en-US" sz="2800" dirty="0"/>
          </a:p>
        </p:txBody>
      </p:sp>
    </p:spTree>
    <p:extLst>
      <p:ext uri="{BB962C8B-B14F-4D97-AF65-F5344CB8AC3E}">
        <p14:creationId xmlns:p14="http://schemas.microsoft.com/office/powerpoint/2010/main" val="939518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Calculation of SFs</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6</a:t>
            </a:fld>
            <a:endParaRPr lang="en-US"/>
          </a:p>
        </p:txBody>
      </p:sp>
      <p:sp>
        <p:nvSpPr>
          <p:cNvPr id="2" name="Rectangle 1"/>
          <p:cNvSpPr/>
          <p:nvPr/>
        </p:nvSpPr>
        <p:spPr>
          <a:xfrm>
            <a:off x="4948" y="584775"/>
            <a:ext cx="9139052" cy="523220"/>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So, to be general, let’s assume a </a:t>
            </a:r>
            <a:r>
              <a:rPr lang="en-US" sz="2800" dirty="0">
                <a:latin typeface="Times New Roman" panose="02020603050405020304" pitchFamily="18" charset="0"/>
                <a:ea typeface="Times New Roman" panose="02020603050405020304" pitchFamily="18" charset="0"/>
              </a:rPr>
              <a:t>change in injection vector ∆</a:t>
            </a:r>
            <a:r>
              <a:rPr lang="en-US" sz="2800" u="sng" dirty="0">
                <a:latin typeface="Times New Roman" panose="02020603050405020304" pitchFamily="18" charset="0"/>
                <a:ea typeface="Times New Roman" panose="02020603050405020304" pitchFamily="18" charset="0"/>
              </a:rPr>
              <a:t>P</a:t>
            </a:r>
            <a:r>
              <a:rPr lang="en-US" sz="2800"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864790334"/>
              </p:ext>
            </p:extLst>
          </p:nvPr>
        </p:nvGraphicFramePr>
        <p:xfrm>
          <a:off x="2667000" y="1168320"/>
          <a:ext cx="3117850" cy="1955800"/>
        </p:xfrm>
        <a:graphic>
          <a:graphicData uri="http://schemas.openxmlformats.org/presentationml/2006/ole">
            <mc:AlternateContent xmlns:mc="http://schemas.openxmlformats.org/markup-compatibility/2006">
              <mc:Choice xmlns:v="urn:schemas-microsoft-com:vml" Requires="v">
                <p:oleObj spid="_x0000_s7205" name="Equation" r:id="rId3" imgW="2235200" imgH="1397000" progId="Equation.DSMT4">
                  <p:embed/>
                </p:oleObj>
              </mc:Choice>
              <mc:Fallback>
                <p:oleObj name="Equation" r:id="rId3" imgW="2235200" imgH="1397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168320"/>
                        <a:ext cx="3117850"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6988629" y="1883747"/>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(5)</a:t>
            </a:r>
            <a:endParaRPr lang="en-US" sz="2800" dirty="0"/>
          </a:p>
        </p:txBody>
      </p:sp>
      <p:sp>
        <p:nvSpPr>
          <p:cNvPr id="9" name="Rectangle 8"/>
          <p:cNvSpPr/>
          <p:nvPr/>
        </p:nvSpPr>
        <p:spPr>
          <a:xfrm>
            <a:off x="0" y="3086239"/>
            <a:ext cx="9118202" cy="523220"/>
          </a:xfrm>
          <a:prstGeom prst="rect">
            <a:avLst/>
          </a:prstGeom>
        </p:spPr>
        <p:txBody>
          <a:bodyPr wrap="none">
            <a:spAutoFit/>
          </a:bodyPr>
          <a:lstStyle/>
          <a:p>
            <a:pPr algn="just"/>
            <a:r>
              <a:rPr lang="en-US" sz="2800" dirty="0" smtClean="0">
                <a:latin typeface="Times New Roman" panose="02020603050405020304" pitchFamily="18" charset="0"/>
                <a:ea typeface="Times New Roman" panose="02020603050405020304" pitchFamily="18" charset="0"/>
              </a:rPr>
              <a:t>Then, we may compute the change in line flows according to  </a:t>
            </a:r>
            <a:endParaRPr lang="en-US" sz="2800" dirty="0">
              <a:effectLst/>
              <a:latin typeface="Times New Roman" panose="02020603050405020304" pitchFamily="18" charset="0"/>
              <a:ea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896740883"/>
              </p:ext>
            </p:extLst>
          </p:nvPr>
        </p:nvGraphicFramePr>
        <p:xfrm>
          <a:off x="1219200" y="3523102"/>
          <a:ext cx="4921250" cy="2076450"/>
        </p:xfrm>
        <a:graphic>
          <a:graphicData uri="http://schemas.openxmlformats.org/presentationml/2006/ole">
            <mc:AlternateContent xmlns:mc="http://schemas.openxmlformats.org/markup-compatibility/2006">
              <mc:Choice xmlns:v="urn:schemas-microsoft-com:vml" Requires="v">
                <p:oleObj spid="_x0000_s7206" name="Equation" r:id="rId5" imgW="2387600" imgH="1016000" progId="Equation.DSMT4">
                  <p:embed/>
                </p:oleObj>
              </mc:Choice>
              <mc:Fallback>
                <p:oleObj name="Equation" r:id="rId5" imgW="2387600" imgH="10160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523102"/>
                        <a:ext cx="4921250" cy="207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3"/>
          <p:cNvSpPr/>
          <p:nvPr/>
        </p:nvSpPr>
        <p:spPr>
          <a:xfrm>
            <a:off x="6978733" y="4302941"/>
            <a:ext cx="604653" cy="523220"/>
          </a:xfrm>
          <a:prstGeom prst="rect">
            <a:avLst/>
          </a:prstGeom>
        </p:spPr>
        <p:txBody>
          <a:bodyPr wrap="none">
            <a:spAutoFit/>
          </a:bodyPr>
          <a:lstStyle/>
          <a:p>
            <a:r>
              <a:rPr lang="en-US" sz="2800" smtClean="0">
                <a:latin typeface="Times New Roman" panose="02020603050405020304" pitchFamily="18" charset="0"/>
                <a:ea typeface="Times New Roman" panose="02020603050405020304" pitchFamily="18" charset="0"/>
              </a:rPr>
              <a:t>(6)</a:t>
            </a:r>
            <a:endParaRPr lang="en-US" sz="2800" dirty="0"/>
          </a:p>
        </p:txBody>
      </p:sp>
      <p:sp>
        <p:nvSpPr>
          <p:cNvPr id="13" name="Rectangle 12"/>
          <p:cNvSpPr/>
          <p:nvPr/>
        </p:nvSpPr>
        <p:spPr>
          <a:xfrm>
            <a:off x="7916" y="5527378"/>
            <a:ext cx="9110285" cy="1384995"/>
          </a:xfrm>
          <a:prstGeom prst="rect">
            <a:avLst/>
          </a:prstGeom>
        </p:spPr>
        <p:txBody>
          <a:bodyPr wrap="square">
            <a:spAutoFit/>
          </a:bodyPr>
          <a:lstStyle/>
          <a:p>
            <a:pPr algn="just"/>
            <a:r>
              <a:rPr lang="en-US" sz="2800" dirty="0">
                <a:latin typeface="Times New Roman" panose="02020603050405020304" pitchFamily="18" charset="0"/>
                <a:ea typeface="Times New Roman" panose="02020603050405020304" pitchFamily="18" charset="0"/>
              </a:rPr>
              <a:t>Now let the ∆</a:t>
            </a:r>
            <a:r>
              <a:rPr lang="en-US" sz="2800" u="sng" dirty="0">
                <a:latin typeface="Times New Roman" panose="02020603050405020304" pitchFamily="18" charset="0"/>
                <a:ea typeface="Times New Roman" panose="02020603050405020304" pitchFamily="18" charset="0"/>
              </a:rPr>
              <a:t>P</a:t>
            </a:r>
            <a:r>
              <a:rPr lang="en-US" sz="2800" dirty="0">
                <a:latin typeface="Times New Roman" panose="02020603050405020304" pitchFamily="18" charset="0"/>
                <a:ea typeface="Times New Roman" panose="02020603050405020304" pitchFamily="18" charset="0"/>
              </a:rPr>
              <a:t> vector </a:t>
            </a:r>
            <a:r>
              <a:rPr lang="en-US" sz="2800" dirty="0" smtClean="0">
                <a:latin typeface="Times New Roman" panose="02020603050405020304" pitchFamily="18" charset="0"/>
                <a:ea typeface="Times New Roman" panose="02020603050405020304" pitchFamily="18" charset="0"/>
              </a:rPr>
              <a:t>in (5) be </a:t>
            </a:r>
            <a:r>
              <a:rPr lang="en-US" sz="2800" dirty="0">
                <a:latin typeface="Times New Roman" panose="02020603050405020304" pitchFamily="18" charset="0"/>
                <a:ea typeface="Times New Roman" panose="02020603050405020304" pitchFamily="18" charset="0"/>
              </a:rPr>
              <a:t>all zeros except for the element corresponding to the k</a:t>
            </a:r>
            <a:r>
              <a:rPr lang="en-US" sz="2800" baseline="30000" dirty="0">
                <a:latin typeface="Times New Roman" panose="02020603050405020304" pitchFamily="18" charset="0"/>
                <a:ea typeface="Times New Roman" panose="02020603050405020304" pitchFamily="18" charset="0"/>
              </a:rPr>
              <a:t>th</a:t>
            </a:r>
            <a:r>
              <a:rPr lang="en-US" sz="2800" dirty="0">
                <a:latin typeface="Times New Roman" panose="02020603050405020304" pitchFamily="18" charset="0"/>
                <a:ea typeface="Times New Roman" panose="02020603050405020304" pitchFamily="18" charset="0"/>
              </a:rPr>
              <a:t> bus, and assign this bus an injection change of 1.</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186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Calculation of SFs</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7</a:t>
            </a:fld>
            <a:endParaRPr lang="en-US"/>
          </a:p>
        </p:txBody>
      </p:sp>
      <p:sp>
        <p:nvSpPr>
          <p:cNvPr id="2" name="Rectangle 1"/>
          <p:cNvSpPr/>
          <p:nvPr/>
        </p:nvSpPr>
        <p:spPr>
          <a:xfrm>
            <a:off x="4948" y="584775"/>
            <a:ext cx="9139052" cy="523220"/>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Our change </a:t>
            </a:r>
            <a:r>
              <a:rPr lang="en-US" sz="2800" dirty="0">
                <a:latin typeface="Times New Roman" panose="02020603050405020304" pitchFamily="18" charset="0"/>
                <a:ea typeface="Times New Roman" panose="02020603050405020304" pitchFamily="18" charset="0"/>
              </a:rPr>
              <a:t>in injection vector ∆</a:t>
            </a:r>
            <a:r>
              <a:rPr lang="en-US" sz="2800" u="sng" dirty="0" smtClean="0">
                <a:latin typeface="Times New Roman" panose="02020603050405020304" pitchFamily="18" charset="0"/>
                <a:ea typeface="Times New Roman" panose="02020603050405020304" pitchFamily="18" charset="0"/>
              </a:rPr>
              <a:t>P</a:t>
            </a:r>
            <a:r>
              <a:rPr lang="en-US" sz="2800" dirty="0" smtClean="0">
                <a:latin typeface="Times New Roman" panose="02020603050405020304" pitchFamily="18" charset="0"/>
                <a:ea typeface="Times New Roman" panose="02020603050405020304" pitchFamily="18" charset="0"/>
              </a:rPr>
              <a:t> becomes:</a:t>
            </a:r>
            <a:endParaRPr lang="en-US" sz="2800" dirty="0">
              <a:effectLst/>
              <a:latin typeface="Times New Roman" panose="02020603050405020304" pitchFamily="18" charset="0"/>
              <a:ea typeface="Times New Roman" panose="02020603050405020304" pitchFamily="18" charset="0"/>
            </a:endParaRPr>
          </a:p>
        </p:txBody>
      </p:sp>
      <p:sp>
        <p:nvSpPr>
          <p:cNvPr id="10" name="Rectangle 9"/>
          <p:cNvSpPr/>
          <p:nvPr/>
        </p:nvSpPr>
        <p:spPr>
          <a:xfrm>
            <a:off x="6988629" y="1883747"/>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(7)</a:t>
            </a:r>
            <a:endParaRPr lang="en-US" sz="2800" dirty="0"/>
          </a:p>
        </p:txBody>
      </p:sp>
      <p:sp>
        <p:nvSpPr>
          <p:cNvPr id="9" name="Rectangle 8"/>
          <p:cNvSpPr/>
          <p:nvPr/>
        </p:nvSpPr>
        <p:spPr>
          <a:xfrm>
            <a:off x="76200" y="3023766"/>
            <a:ext cx="5731056" cy="523220"/>
          </a:xfrm>
          <a:prstGeom prst="rect">
            <a:avLst/>
          </a:prstGeom>
        </p:spPr>
        <p:txBody>
          <a:bodyPr wrap="none">
            <a:spAutoFit/>
          </a:bodyPr>
          <a:lstStyle/>
          <a:p>
            <a:pPr algn="just"/>
            <a:r>
              <a:rPr lang="en-US" sz="2800" dirty="0" smtClean="0">
                <a:latin typeface="Times New Roman" panose="02020603050405020304" pitchFamily="18" charset="0"/>
                <a:ea typeface="Times New Roman" panose="02020603050405020304" pitchFamily="18" charset="0"/>
              </a:rPr>
              <a:t>Then, the change in line flows become</a:t>
            </a:r>
            <a:endParaRPr lang="en-US" sz="2800" dirty="0">
              <a:effectLst/>
              <a:latin typeface="Times New Roman" panose="02020603050405020304" pitchFamily="18" charset="0"/>
              <a:ea typeface="Times New Roman" panose="02020603050405020304" pitchFamily="18" charset="0"/>
            </a:endParaRPr>
          </a:p>
        </p:txBody>
      </p:sp>
      <p:sp>
        <p:nvSpPr>
          <p:cNvPr id="14" name="Rectangle 13"/>
          <p:cNvSpPr/>
          <p:nvPr/>
        </p:nvSpPr>
        <p:spPr>
          <a:xfrm>
            <a:off x="6978733" y="4302941"/>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(8)</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1213344391"/>
              </p:ext>
            </p:extLst>
          </p:nvPr>
        </p:nvGraphicFramePr>
        <p:xfrm>
          <a:off x="3124200" y="1139663"/>
          <a:ext cx="2381250" cy="1873250"/>
        </p:xfrm>
        <a:graphic>
          <a:graphicData uri="http://schemas.openxmlformats.org/presentationml/2006/ole">
            <mc:AlternateContent xmlns:mc="http://schemas.openxmlformats.org/markup-compatibility/2006">
              <mc:Choice xmlns:v="urn:schemas-microsoft-com:vml" Requires="v">
                <p:oleObj spid="_x0000_s9253" name="Equation" r:id="rId3" imgW="1778000" imgH="1397000" progId="Equation.DSMT4">
                  <p:embed/>
                </p:oleObj>
              </mc:Choice>
              <mc:Fallback>
                <p:oleObj name="Equation" r:id="rId3" imgW="1778000" imgH="1397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139663"/>
                        <a:ext cx="2381250" cy="187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73563360"/>
              </p:ext>
            </p:extLst>
          </p:nvPr>
        </p:nvGraphicFramePr>
        <p:xfrm>
          <a:off x="1967607" y="3514832"/>
          <a:ext cx="4978400" cy="2044700"/>
        </p:xfrm>
        <a:graphic>
          <a:graphicData uri="http://schemas.openxmlformats.org/presentationml/2006/ole">
            <mc:AlternateContent xmlns:mc="http://schemas.openxmlformats.org/markup-compatibility/2006">
              <mc:Choice xmlns:v="urn:schemas-microsoft-com:vml" Requires="v">
                <p:oleObj spid="_x0000_s9254" name="Equation" r:id="rId5" imgW="3149600" imgH="1397000" progId="Equation.DSMT4">
                  <p:embed/>
                </p:oleObj>
              </mc:Choice>
              <mc:Fallback>
                <p:oleObj name="Equation" r:id="rId5" imgW="3149600" imgH="13970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7607" y="3514832"/>
                        <a:ext cx="4978400" cy="204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76200" y="5462757"/>
            <a:ext cx="9039630" cy="954107"/>
          </a:xfrm>
          <a:prstGeom prst="rect">
            <a:avLst/>
          </a:prstGeom>
        </p:spPr>
        <p:txBody>
          <a:bodyPr wrap="square">
            <a:spAutoFit/>
          </a:bodyPr>
          <a:lstStyle/>
          <a:p>
            <a:r>
              <a:rPr lang="en-US" sz="2800" u="sng" dirty="0">
                <a:latin typeface="Times New Roman" panose="02020603050405020304" pitchFamily="18" charset="0"/>
                <a:ea typeface="Times New Roman" panose="02020603050405020304" pitchFamily="18" charset="0"/>
              </a:rPr>
              <a:t>Question</a:t>
            </a:r>
            <a:r>
              <a:rPr lang="en-US" sz="2800" dirty="0">
                <a:latin typeface="Times New Roman" panose="02020603050405020304" pitchFamily="18" charset="0"/>
                <a:ea typeface="Times New Roman" panose="02020603050405020304" pitchFamily="18" charset="0"/>
              </a:rPr>
              <a:t>: Does the above equation imply that the injection is changed at only one bus? Explain.</a:t>
            </a:r>
            <a:endParaRPr lang="en-US"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6552099" y="919118"/>
            <a:ext cx="2058501" cy="646331"/>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Let’s call this the</a:t>
            </a:r>
          </a:p>
          <a:p>
            <a:r>
              <a:rPr lang="en-US" dirty="0" smtClean="0">
                <a:latin typeface="Times New Roman" panose="02020603050405020304" pitchFamily="18" charset="0"/>
                <a:ea typeface="Times New Roman" panose="02020603050405020304" pitchFamily="18" charset="0"/>
              </a:rPr>
              <a:t>“∆</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a:t>
            </a:r>
            <a:endParaRPr lang="en-US" dirty="0"/>
          </a:p>
        </p:txBody>
      </p:sp>
      <p:sp>
        <p:nvSpPr>
          <p:cNvPr id="6" name="Freeform 5"/>
          <p:cNvSpPr/>
          <p:nvPr/>
        </p:nvSpPr>
        <p:spPr>
          <a:xfrm>
            <a:off x="5541818" y="1246909"/>
            <a:ext cx="1071418" cy="314036"/>
          </a:xfrm>
          <a:custGeom>
            <a:avLst/>
            <a:gdLst>
              <a:gd name="connsiteX0" fmla="*/ 1071418 w 1071418"/>
              <a:gd name="connsiteY0" fmla="*/ 0 h 314036"/>
              <a:gd name="connsiteX1" fmla="*/ 0 w 1071418"/>
              <a:gd name="connsiteY1" fmla="*/ 314036 h 314036"/>
            </a:gdLst>
            <a:ahLst/>
            <a:cxnLst>
              <a:cxn ang="0">
                <a:pos x="connsiteX0" y="connsiteY0"/>
              </a:cxn>
              <a:cxn ang="0">
                <a:pos x="connsiteX1" y="connsiteY1"/>
              </a:cxn>
            </a:cxnLst>
            <a:rect l="l" t="t" r="r" b="b"/>
            <a:pathLst>
              <a:path w="1071418" h="314036">
                <a:moveTo>
                  <a:pt x="1071418" y="0"/>
                </a:moveTo>
                <a:lnTo>
                  <a:pt x="0" y="314036"/>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075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Calculation of SFs</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8</a:t>
            </a:fld>
            <a:endParaRPr lang="en-US"/>
          </a:p>
        </p:txBody>
      </p:sp>
      <p:sp>
        <p:nvSpPr>
          <p:cNvPr id="2" name="Rectangle 1"/>
          <p:cNvSpPr/>
          <p:nvPr/>
        </p:nvSpPr>
        <p:spPr>
          <a:xfrm>
            <a:off x="4948" y="584775"/>
            <a:ext cx="9139052" cy="523220"/>
          </a:xfrm>
          <a:prstGeom prst="rect">
            <a:avLst/>
          </a:prstGeom>
        </p:spPr>
        <p:txBody>
          <a:bodyPr wrap="square">
            <a:spAutoFit/>
          </a:bodyPr>
          <a:lstStyle/>
          <a:p>
            <a:pPr algn="just"/>
            <a:r>
              <a:rPr lang="en-US" sz="2800" dirty="0" smtClean="0">
                <a:latin typeface="Times New Roman" panose="02020603050405020304" pitchFamily="18" charset="0"/>
                <a:ea typeface="Times New Roman" panose="02020603050405020304" pitchFamily="18" charset="0"/>
              </a:rPr>
              <a:t>So, to be general, let’s assume a </a:t>
            </a:r>
            <a:r>
              <a:rPr lang="en-US" sz="2800" dirty="0" smtClean="0">
                <a:latin typeface="Times New Roman" panose="02020603050405020304" pitchFamily="18" charset="0"/>
                <a:ea typeface="Times New Roman" panose="02020603050405020304" pitchFamily="18" charset="0"/>
              </a:rPr>
              <a:t>∆</a:t>
            </a:r>
            <a:r>
              <a:rPr lang="en-US" sz="2800" u="sng" dirty="0" smtClean="0">
                <a:latin typeface="Times New Roman" panose="02020603050405020304" pitchFamily="18" charset="0"/>
                <a:ea typeface="Times New Roman" panose="02020603050405020304" pitchFamily="18" charset="0"/>
              </a:rPr>
              <a:t>P</a:t>
            </a:r>
            <a:r>
              <a:rPr lang="en-US" sz="2800" dirty="0" smtClean="0">
                <a:latin typeface="Times New Roman" panose="02020603050405020304" pitchFamily="18" charset="0"/>
                <a:ea typeface="Times New Roman" panose="02020603050405020304" pitchFamily="18" charset="0"/>
              </a:rPr>
              <a:t> shift vector of:</a:t>
            </a:r>
            <a:endParaRPr lang="en-US" sz="2800" dirty="0">
              <a:effectLst/>
              <a:latin typeface="Times New Roman" panose="02020603050405020304" pitchFamily="18" charset="0"/>
              <a:ea typeface="Times New Roman" panose="02020603050405020304" pitchFamily="18" charset="0"/>
            </a:endParaRPr>
          </a:p>
        </p:txBody>
      </p:sp>
      <p:sp>
        <p:nvSpPr>
          <p:cNvPr id="10" name="Rectangle 9"/>
          <p:cNvSpPr/>
          <p:nvPr/>
        </p:nvSpPr>
        <p:spPr>
          <a:xfrm>
            <a:off x="6988629" y="1883747"/>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(7)</a:t>
            </a:r>
            <a:endParaRPr lang="en-US" sz="2800" dirty="0"/>
          </a:p>
        </p:txBody>
      </p:sp>
      <p:sp>
        <p:nvSpPr>
          <p:cNvPr id="9" name="Rectangle 8"/>
          <p:cNvSpPr/>
          <p:nvPr/>
        </p:nvSpPr>
        <p:spPr>
          <a:xfrm>
            <a:off x="76200" y="3023766"/>
            <a:ext cx="5731056" cy="523220"/>
          </a:xfrm>
          <a:prstGeom prst="rect">
            <a:avLst/>
          </a:prstGeom>
        </p:spPr>
        <p:txBody>
          <a:bodyPr wrap="none">
            <a:spAutoFit/>
          </a:bodyPr>
          <a:lstStyle/>
          <a:p>
            <a:pPr algn="just"/>
            <a:r>
              <a:rPr lang="en-US" sz="2800" dirty="0" smtClean="0">
                <a:latin typeface="Times New Roman" panose="02020603050405020304" pitchFamily="18" charset="0"/>
                <a:ea typeface="Times New Roman" panose="02020603050405020304" pitchFamily="18" charset="0"/>
              </a:rPr>
              <a:t>Then, the change in line flows become</a:t>
            </a:r>
            <a:endParaRPr lang="en-US" sz="2800" dirty="0">
              <a:effectLst/>
              <a:latin typeface="Times New Roman" panose="02020603050405020304" pitchFamily="18" charset="0"/>
              <a:ea typeface="Times New Roman" panose="02020603050405020304" pitchFamily="18" charset="0"/>
            </a:endParaRPr>
          </a:p>
        </p:txBody>
      </p:sp>
      <p:sp>
        <p:nvSpPr>
          <p:cNvPr id="14" name="Rectangle 13"/>
          <p:cNvSpPr/>
          <p:nvPr/>
        </p:nvSpPr>
        <p:spPr>
          <a:xfrm>
            <a:off x="6978733" y="4302941"/>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(8)</a:t>
            </a:r>
            <a:endParaRPr lang="en-US" sz="2800" dirty="0"/>
          </a:p>
        </p:txBody>
      </p:sp>
      <p:graphicFrame>
        <p:nvGraphicFramePr>
          <p:cNvPr id="4" name="Object 3"/>
          <p:cNvGraphicFramePr>
            <a:graphicFrameLocks noChangeAspect="1"/>
          </p:cNvGraphicFramePr>
          <p:nvPr>
            <p:extLst>
              <p:ext uri="{D42A27DB-BD31-4B8C-83A1-F6EECF244321}">
                <p14:modId xmlns:p14="http://schemas.microsoft.com/office/powerpoint/2010/main" val="1213344391"/>
              </p:ext>
            </p:extLst>
          </p:nvPr>
        </p:nvGraphicFramePr>
        <p:xfrm>
          <a:off x="3124200" y="1139663"/>
          <a:ext cx="2381250" cy="1873250"/>
        </p:xfrm>
        <a:graphic>
          <a:graphicData uri="http://schemas.openxmlformats.org/presentationml/2006/ole">
            <mc:AlternateContent xmlns:mc="http://schemas.openxmlformats.org/markup-compatibility/2006">
              <mc:Choice xmlns:v="urn:schemas-microsoft-com:vml" Requires="v">
                <p:oleObj spid="_x0000_s11295" name="Equation" r:id="rId3" imgW="1778000" imgH="1397000" progId="Equation.DSMT4">
                  <p:embed/>
                </p:oleObj>
              </mc:Choice>
              <mc:Fallback>
                <p:oleObj name="Equation" r:id="rId3" imgW="1778000" imgH="1397000" progId="Equation.DSMT4">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139663"/>
                        <a:ext cx="2381250" cy="187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73563360"/>
              </p:ext>
            </p:extLst>
          </p:nvPr>
        </p:nvGraphicFramePr>
        <p:xfrm>
          <a:off x="1967607" y="3514832"/>
          <a:ext cx="4978400" cy="2044700"/>
        </p:xfrm>
        <a:graphic>
          <a:graphicData uri="http://schemas.openxmlformats.org/presentationml/2006/ole">
            <mc:AlternateContent xmlns:mc="http://schemas.openxmlformats.org/markup-compatibility/2006">
              <mc:Choice xmlns:v="urn:schemas-microsoft-com:vml" Requires="v">
                <p:oleObj spid="_x0000_s11296" name="Equation" r:id="rId5" imgW="3149600" imgH="1397000" progId="Equation.DSMT4">
                  <p:embed/>
                </p:oleObj>
              </mc:Choice>
              <mc:Fallback>
                <p:oleObj name="Equation" r:id="rId5" imgW="3149600" imgH="1397000" progId="Equation.DSMT4">
                  <p:embed/>
                  <p:pic>
                    <p:nvPicPr>
                      <p:cNvPr id="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7607" y="3514832"/>
                        <a:ext cx="4978400" cy="204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Rectangle 10"/>
          <p:cNvSpPr/>
          <p:nvPr/>
        </p:nvSpPr>
        <p:spPr>
          <a:xfrm>
            <a:off x="76200" y="5462757"/>
            <a:ext cx="9039630" cy="1384995"/>
          </a:xfrm>
          <a:prstGeom prst="rect">
            <a:avLst/>
          </a:prstGeom>
        </p:spPr>
        <p:txBody>
          <a:bodyPr wrap="square">
            <a:spAutoFit/>
          </a:bodyPr>
          <a:lstStyle/>
          <a:p>
            <a:r>
              <a:rPr lang="en-US" sz="2800" u="sng" dirty="0" smtClean="0">
                <a:latin typeface="Times New Roman" panose="02020603050405020304" pitchFamily="18" charset="0"/>
                <a:ea typeface="Times New Roman" panose="02020603050405020304" pitchFamily="18" charset="0"/>
              </a:rPr>
              <a:t>Answer</a:t>
            </a:r>
            <a:r>
              <a:rPr lang="en-US" sz="2800" dirty="0" smtClean="0">
                <a:latin typeface="Times New Roman" panose="02020603050405020304" pitchFamily="18" charset="0"/>
                <a:ea typeface="Times New Roman" panose="02020603050405020304" pitchFamily="18" charset="0"/>
              </a:rPr>
              <a:t>: Observe that the </a:t>
            </a:r>
            <a:r>
              <a:rPr lang="en-US" sz="2800" dirty="0">
                <a:latin typeface="Times New Roman" panose="02020603050405020304" pitchFamily="18" charset="0"/>
                <a:ea typeface="Times New Roman" panose="02020603050405020304" pitchFamily="18" charset="0"/>
              </a:rPr>
              <a:t>∆</a:t>
            </a:r>
            <a:r>
              <a:rPr lang="en-US" sz="2800" u="sng" dirty="0">
                <a:latin typeface="Times New Roman" panose="02020603050405020304" pitchFamily="18" charset="0"/>
                <a:ea typeface="Times New Roman" panose="02020603050405020304" pitchFamily="18" charset="0"/>
              </a:rPr>
              <a:t>P</a:t>
            </a:r>
            <a:r>
              <a:rPr lang="en-US" sz="2800" dirty="0" smtClean="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shift vector </a:t>
            </a:r>
            <a:r>
              <a:rPr lang="en-US" sz="2800" dirty="0" smtClean="0">
                <a:latin typeface="Times New Roman" panose="02020603050405020304" pitchFamily="18" charset="0"/>
                <a:ea typeface="Times New Roman" panose="02020603050405020304" pitchFamily="18" charset="0"/>
              </a:rPr>
              <a:t>does not include </a:t>
            </a:r>
            <a:r>
              <a:rPr lang="en-US" sz="2800" dirty="0">
                <a:latin typeface="Times New Roman" panose="02020603050405020304" pitchFamily="18" charset="0"/>
                <a:ea typeface="Times New Roman" panose="02020603050405020304" pitchFamily="18" charset="0"/>
              </a:rPr>
              <a:t>∆</a:t>
            </a:r>
            <a:r>
              <a:rPr lang="en-US" sz="2800" dirty="0" smtClean="0">
                <a:latin typeface="Times New Roman" panose="02020603050405020304" pitchFamily="18" charset="0"/>
                <a:ea typeface="Times New Roman" panose="02020603050405020304" pitchFamily="18" charset="0"/>
              </a:rPr>
              <a:t>P</a:t>
            </a:r>
            <a:r>
              <a:rPr lang="en-US" sz="2800" baseline="-25000" dirty="0" smtClean="0">
                <a:latin typeface="Times New Roman" panose="02020603050405020304" pitchFamily="18" charset="0"/>
                <a:ea typeface="Times New Roman" panose="02020603050405020304" pitchFamily="18" charset="0"/>
              </a:rPr>
              <a:t>1</a:t>
            </a:r>
            <a:r>
              <a:rPr lang="en-US" sz="2800" dirty="0" smtClean="0">
                <a:latin typeface="Times New Roman" panose="02020603050405020304" pitchFamily="18" charset="0"/>
                <a:ea typeface="Times New Roman" panose="02020603050405020304" pitchFamily="18" charset="0"/>
              </a:rPr>
              <a:t>. This is our “slack bus,” and will compensate for the change made at bus k.</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8751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84775"/>
          </a:xfrm>
          <a:prstGeom prst="rect">
            <a:avLst/>
          </a:prstGeom>
          <a:noFill/>
        </p:spPr>
        <p:txBody>
          <a:bodyPr wrap="square" rtlCol="0">
            <a:spAutoFit/>
          </a:bodyPr>
          <a:lstStyle/>
          <a:p>
            <a:pPr algn="ctr"/>
            <a:r>
              <a:rPr lang="en-US" sz="3200" b="1" dirty="0" smtClean="0"/>
              <a:t>Calculation of SFs</a:t>
            </a:r>
            <a:endParaRPr lang="en-US" sz="3200" b="1" dirty="0"/>
          </a:p>
        </p:txBody>
      </p:sp>
      <p:sp>
        <p:nvSpPr>
          <p:cNvPr id="29" name="Slide Number Placeholder 28"/>
          <p:cNvSpPr>
            <a:spLocks noGrp="1"/>
          </p:cNvSpPr>
          <p:nvPr>
            <p:ph type="sldNum" sz="quarter" idx="12"/>
          </p:nvPr>
        </p:nvSpPr>
        <p:spPr>
          <a:xfrm>
            <a:off x="8610600" y="6498789"/>
            <a:ext cx="533400" cy="359211"/>
          </a:xfrm>
        </p:spPr>
        <p:txBody>
          <a:bodyPr/>
          <a:lstStyle/>
          <a:p>
            <a:fld id="{04431FFA-ACA1-47E6-9861-74EF4DEB1CAF}" type="slidenum">
              <a:rPr lang="en-US" smtClean="0"/>
              <a:t>9</a:t>
            </a:fld>
            <a:endParaRPr lang="en-US"/>
          </a:p>
        </p:txBody>
      </p:sp>
      <p:sp>
        <p:nvSpPr>
          <p:cNvPr id="3" name="Rectangle 2"/>
          <p:cNvSpPr/>
          <p:nvPr/>
        </p:nvSpPr>
        <p:spPr>
          <a:xfrm>
            <a:off x="381000" y="762000"/>
            <a:ext cx="8229600" cy="523220"/>
          </a:xfrm>
          <a:prstGeom prst="rect">
            <a:avLst/>
          </a:prstGeom>
        </p:spPr>
        <p:txBody>
          <a:bodyPr wrap="square">
            <a:spAutoFit/>
          </a:bodyPr>
          <a:lstStyle/>
          <a:p>
            <a:r>
              <a:rPr lang="en-US" sz="2800" u="sng" dirty="0">
                <a:latin typeface="Times New Roman" panose="02020603050405020304" pitchFamily="18" charset="0"/>
                <a:ea typeface="Times New Roman" panose="02020603050405020304" pitchFamily="18" charset="0"/>
              </a:rPr>
              <a:t>Definition</a:t>
            </a:r>
            <a:r>
              <a:rPr lang="en-US" sz="2800" dirty="0">
                <a:latin typeface="Times New Roman" panose="02020603050405020304" pitchFamily="18" charset="0"/>
                <a:ea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rPr>
              <a:t>Recall that the shift </a:t>
            </a:r>
            <a:r>
              <a:rPr lang="en-US" sz="2800" dirty="0">
                <a:latin typeface="Times New Roman" panose="02020603050405020304" pitchFamily="18" charset="0"/>
                <a:ea typeface="Times New Roman" panose="02020603050405020304" pitchFamily="18" charset="0"/>
              </a:rPr>
              <a:t>factor </a:t>
            </a:r>
            <a:r>
              <a:rPr lang="en-US" sz="2800" dirty="0" err="1">
                <a:latin typeface="Times New Roman" panose="02020603050405020304" pitchFamily="18" charset="0"/>
                <a:ea typeface="Times New Roman" panose="02020603050405020304" pitchFamily="18" charset="0"/>
              </a:rPr>
              <a:t>t</a:t>
            </a:r>
            <a:r>
              <a:rPr lang="en-US" sz="2800" baseline="-25000" dirty="0" err="1">
                <a:latin typeface="Times New Roman" panose="02020603050405020304" pitchFamily="18" charset="0"/>
                <a:ea typeface="Times New Roman" panose="02020603050405020304" pitchFamily="18" charset="0"/>
              </a:rPr>
              <a:t>b,k</a:t>
            </a:r>
            <a:r>
              <a:rPr lang="en-US" sz="2800" dirty="0">
                <a:latin typeface="Times New Roman" panose="02020603050405020304" pitchFamily="18" charset="0"/>
                <a:ea typeface="Times New Roman" panose="02020603050405020304" pitchFamily="18" charset="0"/>
              </a:rPr>
              <a:t> is defined as</a:t>
            </a:r>
            <a:endParaRPr lang="en-US" sz="2800" dirty="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090999879"/>
              </p:ext>
            </p:extLst>
          </p:nvPr>
        </p:nvGraphicFramePr>
        <p:xfrm>
          <a:off x="3581400" y="1462445"/>
          <a:ext cx="2165350" cy="895350"/>
        </p:xfrm>
        <a:graphic>
          <a:graphicData uri="http://schemas.openxmlformats.org/presentationml/2006/ole">
            <mc:AlternateContent xmlns:mc="http://schemas.openxmlformats.org/markup-compatibility/2006">
              <mc:Choice xmlns:v="urn:schemas-microsoft-com:vml" Requires="v">
                <p:oleObj spid="_x0000_s10279" name="Equation" r:id="rId3" imgW="1371600" imgH="571500" progId="Equation.DSMT4">
                  <p:embed/>
                </p:oleObj>
              </mc:Choice>
              <mc:Fallback>
                <p:oleObj name="Equation" r:id="rId3" imgW="1371600" imgH="5715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1462445"/>
                        <a:ext cx="2165350" cy="895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381000" y="2406729"/>
            <a:ext cx="8229600" cy="523220"/>
          </a:xfrm>
          <a:prstGeom prst="rect">
            <a:avLst/>
          </a:prstGeom>
        </p:spPr>
        <p:txBody>
          <a:bodyPr wrap="square">
            <a:spAutoFit/>
          </a:bodyPr>
          <a:lstStyle/>
          <a:p>
            <a:r>
              <a:rPr lang="en-US" sz="2800" dirty="0" smtClean="0">
                <a:latin typeface="Times New Roman" panose="02020603050405020304" pitchFamily="18" charset="0"/>
                <a:ea typeface="Times New Roman" panose="02020603050405020304" pitchFamily="18" charset="0"/>
              </a:rPr>
              <a:t>Then, equation (8) tells us how to compute SFs. </a:t>
            </a:r>
            <a:endParaRPr lang="en-US" sz="2800" dirty="0">
              <a:effectLst/>
              <a:latin typeface="Times New Roman" panose="02020603050405020304" pitchFamily="18" charset="0"/>
              <a:ea typeface="Times New Roman" panose="02020603050405020304" pitchFamily="18" charset="0"/>
            </a:endParaRPr>
          </a:p>
        </p:txBody>
      </p:sp>
      <p:sp>
        <p:nvSpPr>
          <p:cNvPr id="16" name="Rectangle 15"/>
          <p:cNvSpPr/>
          <p:nvPr/>
        </p:nvSpPr>
        <p:spPr>
          <a:xfrm>
            <a:off x="6916126" y="3898078"/>
            <a:ext cx="604653" cy="523220"/>
          </a:xfrm>
          <a:prstGeom prst="rect">
            <a:avLst/>
          </a:prstGeom>
        </p:spPr>
        <p:txBody>
          <a:bodyPr wrap="none">
            <a:spAutoFit/>
          </a:bodyPr>
          <a:lstStyle/>
          <a:p>
            <a:r>
              <a:rPr lang="en-US" sz="2800" dirty="0" smtClean="0">
                <a:latin typeface="Times New Roman" panose="02020603050405020304" pitchFamily="18" charset="0"/>
                <a:ea typeface="Times New Roman" panose="02020603050405020304" pitchFamily="18" charset="0"/>
              </a:rPr>
              <a:t>(8)</a:t>
            </a:r>
            <a:endParaRPr lang="en-US" sz="2800" dirty="0"/>
          </a:p>
        </p:txBody>
      </p:sp>
      <p:graphicFrame>
        <p:nvGraphicFramePr>
          <p:cNvPr id="17" name="Object 16"/>
          <p:cNvGraphicFramePr>
            <a:graphicFrameLocks noChangeAspect="1"/>
          </p:cNvGraphicFramePr>
          <p:nvPr>
            <p:extLst>
              <p:ext uri="{D42A27DB-BD31-4B8C-83A1-F6EECF244321}">
                <p14:modId xmlns:p14="http://schemas.microsoft.com/office/powerpoint/2010/main" val="2620695827"/>
              </p:ext>
            </p:extLst>
          </p:nvPr>
        </p:nvGraphicFramePr>
        <p:xfrm>
          <a:off x="1905000" y="3109969"/>
          <a:ext cx="4978400" cy="2044700"/>
        </p:xfrm>
        <a:graphic>
          <a:graphicData uri="http://schemas.openxmlformats.org/presentationml/2006/ole">
            <mc:AlternateContent xmlns:mc="http://schemas.openxmlformats.org/markup-compatibility/2006">
              <mc:Choice xmlns:v="urn:schemas-microsoft-com:vml" Requires="v">
                <p:oleObj spid="_x0000_s10280" name="Equation" r:id="rId5" imgW="3149600" imgH="1397000" progId="Equation.DSMT4">
                  <p:embed/>
                </p:oleObj>
              </mc:Choice>
              <mc:Fallback>
                <p:oleObj name="Equation" r:id="rId5" imgW="3149600" imgH="1397000" progId="Equation.DSMT4">
                  <p:embed/>
                  <p:pic>
                    <p:nvPicPr>
                      <p:cNvPr id="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109969"/>
                        <a:ext cx="4978400" cy="204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6818799" y="3109969"/>
            <a:ext cx="2249001" cy="369332"/>
          </a:xfrm>
          <a:prstGeom prst="rect">
            <a:avLst/>
          </a:prstGeom>
        </p:spPr>
        <p:txBody>
          <a:bodyPr wrap="square">
            <a:spAutoFit/>
          </a:bodyPr>
          <a:lstStyle/>
          <a:p>
            <a:r>
              <a:rPr lang="en-US" dirty="0" smtClean="0">
                <a:latin typeface="Times New Roman" panose="02020603050405020304" pitchFamily="18" charset="0"/>
                <a:ea typeface="Times New Roman" panose="02020603050405020304" pitchFamily="18" charset="0"/>
              </a:rPr>
              <a:t>The “∆</a:t>
            </a:r>
            <a:r>
              <a:rPr lang="en-US" u="sng" dirty="0">
                <a:latin typeface="Times New Roman" panose="02020603050405020304" pitchFamily="18" charset="0"/>
                <a:ea typeface="Times New Roman" panose="02020603050405020304" pitchFamily="18" charset="0"/>
              </a:rPr>
              <a:t>P</a:t>
            </a:r>
            <a:r>
              <a:rPr lang="en-US" dirty="0">
                <a:latin typeface="Times New Roman" panose="02020603050405020304" pitchFamily="18" charset="0"/>
                <a:ea typeface="Times New Roman" panose="02020603050405020304" pitchFamily="18" charset="0"/>
              </a:rPr>
              <a:t> </a:t>
            </a:r>
            <a:r>
              <a:rPr lang="en-US" dirty="0" smtClean="0">
                <a:latin typeface="Times New Roman" panose="02020603050405020304" pitchFamily="18" charset="0"/>
                <a:ea typeface="Times New Roman" panose="02020603050405020304" pitchFamily="18" charset="0"/>
              </a:rPr>
              <a:t>shift vector.”</a:t>
            </a:r>
            <a:endParaRPr lang="en-US" dirty="0"/>
          </a:p>
        </p:txBody>
      </p:sp>
      <p:sp>
        <p:nvSpPr>
          <p:cNvPr id="2" name="Freeform 1"/>
          <p:cNvSpPr/>
          <p:nvPr/>
        </p:nvSpPr>
        <p:spPr>
          <a:xfrm>
            <a:off x="6160655" y="3297382"/>
            <a:ext cx="729672" cy="175491"/>
          </a:xfrm>
          <a:custGeom>
            <a:avLst/>
            <a:gdLst>
              <a:gd name="connsiteX0" fmla="*/ 729672 w 729672"/>
              <a:gd name="connsiteY0" fmla="*/ 0 h 175491"/>
              <a:gd name="connsiteX1" fmla="*/ 0 w 729672"/>
              <a:gd name="connsiteY1" fmla="*/ 175491 h 175491"/>
            </a:gdLst>
            <a:ahLst/>
            <a:cxnLst>
              <a:cxn ang="0">
                <a:pos x="connsiteX0" y="connsiteY0"/>
              </a:cxn>
              <a:cxn ang="0">
                <a:pos x="connsiteX1" y="connsiteY1"/>
              </a:cxn>
            </a:cxnLst>
            <a:rect l="l" t="t" r="r" b="b"/>
            <a:pathLst>
              <a:path w="729672" h="175491">
                <a:moveTo>
                  <a:pt x="729672" y="0"/>
                </a:moveTo>
                <a:lnTo>
                  <a:pt x="0" y="175491"/>
                </a:lnTo>
              </a:path>
            </a:pathLst>
          </a:custGeom>
          <a:noFill/>
          <a:ln>
            <a:solidFill>
              <a:schemeClr val="tx1"/>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072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9" grpId="0"/>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headEnd type="none" w="med" len="med"/>
          <a:tailEnd type="triangle" w="med" len="me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11870</TotalTime>
  <Words>2943</Words>
  <Application>Microsoft Office PowerPoint</Application>
  <PresentationFormat>On-screen Show (4:3)</PresentationFormat>
  <Paragraphs>220</Paragraphs>
  <Slides>28</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3</vt:i4>
      </vt:variant>
      <vt:variant>
        <vt:lpstr>Slide Titles</vt:lpstr>
      </vt:variant>
      <vt:variant>
        <vt:i4>28</vt:i4>
      </vt:variant>
    </vt:vector>
  </HeadingPairs>
  <TitlesOfParts>
    <vt:vector size="39" baseType="lpstr">
      <vt:lpstr>Arial</vt:lpstr>
      <vt:lpstr>Calibri</vt:lpstr>
      <vt:lpstr>Cambria Math</vt:lpstr>
      <vt:lpstr>Times New Roman</vt:lpstr>
      <vt:lpstr>Univers LT 45 Light</vt:lpstr>
      <vt:lpstr>Wingdings</vt:lpstr>
      <vt:lpstr>Office Theme</vt:lpstr>
      <vt:lpstr>Custom Design</vt:lpstr>
      <vt:lpstr>Equation</vt:lpstr>
      <vt:lpstr>Picture</vt:lpstr>
      <vt:lpstr>MathType 6.0 Equation</vt:lpstr>
      <vt:lpstr> Economic systems for  electric power planning  Sensitivities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1 Economic systems for electric power planning</dc:title>
  <dc:creator>James D. McCalley</dc:creator>
  <cp:lastModifiedBy>McCalley, James D [E CPE]</cp:lastModifiedBy>
  <cp:revision>97</cp:revision>
  <dcterms:created xsi:type="dcterms:W3CDTF">2010-01-12T17:27:24Z</dcterms:created>
  <dcterms:modified xsi:type="dcterms:W3CDTF">2019-11-05T15:10:13Z</dcterms:modified>
</cp:coreProperties>
</file>