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74" r:id="rId4"/>
    <p:sldId id="275" r:id="rId5"/>
    <p:sldId id="276" r:id="rId6"/>
    <p:sldId id="277" r:id="rId7"/>
    <p:sldId id="278" r:id="rId8"/>
    <p:sldId id="281" r:id="rId9"/>
    <p:sldId id="279" r:id="rId10"/>
    <p:sldId id="280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32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1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02309-E361-475F-AE97-7918C6F7F983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6587B-4BE8-4220-9A83-9374B3CF5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7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69-63AB-4FE0-925A-8AB5833BEB9C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EE9B-7621-470E-B54D-2B886DEE2117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F202-9AA0-4A14-A4CE-231FB15C9166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18F6-A80E-4ACF-A6F7-5B8F4CA3BC5F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AD32-1CA1-444F-88E7-C09D9AD487CD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288-8FE8-4B79-851A-910F36859D11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C973-0A8C-470E-A552-42F221A18677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ADF-7614-4852-804B-13E02E81056D}" type="datetime1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0867-BA98-4273-85BE-224575D02FCB}" type="datetime1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D7FF-6830-4473-BAA5-8201B4E32DCE}" type="datetime1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5D27-9C2B-4586-AB71-DFFA721481C4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F122-003F-4251-935B-AFFC42D9A469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5933-539C-429B-8D69-E348274194DD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9842-CD9A-4349-8FD2-3EAFF5A7DC90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94F1-7FFB-40A3-AA45-713AC66C89CA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8B48-039A-4668-B0F4-3C59D09A80B0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41A-CF20-4511-829F-BAA7CE85FB41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47AF-6113-48E0-B384-FA6BDB984AE4}" type="datetime1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B6E8-F078-459F-ACBB-68C49DE3A5D0}" type="datetime1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6021-D052-4E9B-B58F-D5140DAAE59E}" type="datetime1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6CC7-BE2C-4BEA-96F2-38AF3F9C4495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DE32-286B-47BF-A76A-96016D26E373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8292C-DC90-4AE3-A5E8-13784DA5469C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31FFA-ACA1-47E6-9861-74EF4DEB1C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B36E9-6D99-4D39-8AE9-B8860C971001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9ED6-05B2-40B8-B72E-8E533348BE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7.em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6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Economic systems for </a:t>
            </a:r>
            <a:br>
              <a:rPr lang="en-US" dirty="0" smtClean="0"/>
            </a:br>
            <a:r>
              <a:rPr lang="en-US" dirty="0" smtClean="0"/>
              <a:t>electric power planning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Locational Marginal Prices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5905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Professor James McCalley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52164" y="6478732"/>
            <a:ext cx="457200" cy="349250"/>
          </a:xfrm>
        </p:spPr>
        <p:txBody>
          <a:bodyPr/>
          <a:lstStyle/>
          <a:p>
            <a:fld id="{04431FFA-ACA1-47E6-9861-74EF4DEB1CAF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Locational Marginal Price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467813"/>
              </p:ext>
            </p:extLst>
          </p:nvPr>
        </p:nvGraphicFramePr>
        <p:xfrm>
          <a:off x="914400" y="1522413"/>
          <a:ext cx="6908800" cy="22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3" imgW="3492360" imgH="1130040" progId="Equation.DSMT4">
                  <p:embed/>
                </p:oleObj>
              </mc:Choice>
              <mc:Fallback>
                <p:oleObj name="Equation" r:id="rId3" imgW="3492360" imgH="1130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2413"/>
                        <a:ext cx="6908800" cy="2230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84775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(25) show us a very useful way to think about LMPs. They consist of three components: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962400"/>
            <a:ext cx="8763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You may gain additional insight into each of the above terms by reading my notes “Understanding LMPs,” which can be downloaded from the website.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331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Overview of LMPs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4775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the LPOPF without demand bidding, we saw that locational marginal price (LMP) at bus </a:t>
            </a:r>
            <a:r>
              <a:rPr lang="en-US" sz="2800" i="1" dirty="0" smtClean="0"/>
              <a:t>k</a:t>
            </a:r>
            <a:r>
              <a:rPr lang="en-US" sz="2800" dirty="0" smtClean="0"/>
              <a:t> gives the cost to the system of supplying one more MW of demand at bus </a:t>
            </a:r>
            <a:r>
              <a:rPr lang="en-US" sz="2800" i="1" dirty="0" smtClean="0"/>
              <a:t>k</a:t>
            </a:r>
            <a:r>
              <a:rPr lang="en-US" sz="2800" dirty="0" smtClean="0"/>
              <a:t>. </a:t>
            </a:r>
          </a:p>
          <a:p>
            <a:endParaRPr lang="en-US" sz="2800" dirty="0"/>
          </a:p>
          <a:p>
            <a:r>
              <a:rPr lang="en-US" sz="2800" dirty="0" smtClean="0"/>
              <a:t>Here, we provide a formulation of the LPOPF, but this time we include losses in the power balance equation. </a:t>
            </a:r>
          </a:p>
          <a:p>
            <a:endParaRPr lang="en-US" sz="2800" dirty="0"/>
          </a:p>
          <a:p>
            <a:r>
              <a:rPr lang="en-US" sz="2800" dirty="0" smtClean="0"/>
              <a:t>Our goal is to see if we can break down the LMP into a set of individual components, to “see what its made of,” so-to-speak.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62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Overview of LMPs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4775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Objective:</a:t>
            </a: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406722"/>
              </p:ext>
            </p:extLst>
          </p:nvPr>
        </p:nvGraphicFramePr>
        <p:xfrm>
          <a:off x="2723828" y="393910"/>
          <a:ext cx="2919936" cy="1428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Equation" r:id="rId3" imgW="1333440" imgH="660240" progId="Equation.DSMT4">
                  <p:embed/>
                </p:oleObj>
              </mc:Choice>
              <mc:Fallback>
                <p:oleObj name="Equation" r:id="rId3" imgW="1333440" imgH="660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3828" y="393910"/>
                        <a:ext cx="2919936" cy="1428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209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Power balance:</a:t>
            </a:r>
            <a:endParaRPr lang="en-US" sz="28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9045"/>
              </p:ext>
            </p:extLst>
          </p:nvPr>
        </p:nvGraphicFramePr>
        <p:xfrm>
          <a:off x="3306763" y="2128838"/>
          <a:ext cx="191452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9" name="Equation" r:id="rId5" imgW="1091880" imgH="431640" progId="Equation.DSMT4">
                  <p:embed/>
                </p:oleObj>
              </mc:Choice>
              <mc:Fallback>
                <p:oleObj name="Equation" r:id="rId5" imgW="10918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2128838"/>
                        <a:ext cx="1914525" cy="766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3038013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Line flow constraints: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319642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CPLEX, we should enter these constraints as :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95801" y="4355316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however, we want simplicity. Doing so does not prevent bidirectional flows; it merely enables us to be concerned with reaching the upper bound in only one direction.</a:t>
            </a:r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917713"/>
              </p:ext>
            </p:extLst>
          </p:nvPr>
        </p:nvGraphicFramePr>
        <p:xfrm>
          <a:off x="1997034" y="3033840"/>
          <a:ext cx="327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name="Equation" r:id="rId7" imgW="2222500" imgH="457200" progId="Equation.DSMT4">
                  <p:embed/>
                </p:oleObj>
              </mc:Choice>
              <mc:Fallback>
                <p:oleObj name="Equation" r:id="rId7" imgW="222250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34" y="3033840"/>
                        <a:ext cx="3276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783469"/>
              </p:ext>
            </p:extLst>
          </p:nvPr>
        </p:nvGraphicFramePr>
        <p:xfrm>
          <a:off x="5116384" y="3770787"/>
          <a:ext cx="4006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1" name="Equation" r:id="rId9" imgW="2717640" imgH="431640" progId="Equation.DSMT4">
                  <p:embed/>
                </p:oleObj>
              </mc:Choice>
              <mc:Fallback>
                <p:oleObj name="Equation" r:id="rId9" imgW="2717640" imgH="4316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384" y="3770787"/>
                        <a:ext cx="40068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713422"/>
              </p:ext>
            </p:extLst>
          </p:nvPr>
        </p:nvGraphicFramePr>
        <p:xfrm>
          <a:off x="187666" y="5919045"/>
          <a:ext cx="8616269" cy="82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2" name="Equation" r:id="rId11" imgW="5181600" imgH="495300" progId="Equation.DSMT4">
                  <p:embed/>
                </p:oleObj>
              </mc:Choice>
              <mc:Fallback>
                <p:oleObj name="Equation" r:id="rId11" imgW="5181600" imgH="4953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66" y="5919045"/>
                        <a:ext cx="8616269" cy="824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0570" y="5485631"/>
            <a:ext cx="2013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Lagrangian</a:t>
            </a:r>
            <a:r>
              <a:rPr lang="en-US" sz="2800" dirty="0" smtClean="0"/>
              <a:t>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Overview of LMPs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428083"/>
              </p:ext>
            </p:extLst>
          </p:nvPr>
        </p:nvGraphicFramePr>
        <p:xfrm>
          <a:off x="542925" y="846138"/>
          <a:ext cx="8026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7" name="Equation" r:id="rId3" imgW="4825800" imgH="457200" progId="Equation.DSMT4">
                  <p:embed/>
                </p:oleObj>
              </mc:Choice>
              <mc:Fallback>
                <p:oleObj name="Equation" r:id="rId3" imgW="4825800" imgH="4572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846138"/>
                        <a:ext cx="8026400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0" y="457200"/>
            <a:ext cx="2013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Lagrangian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2656" y="1542367"/>
            <a:ext cx="339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First-order conditions: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742485"/>
              </p:ext>
            </p:extLst>
          </p:nvPr>
        </p:nvGraphicFramePr>
        <p:xfrm>
          <a:off x="376238" y="1930400"/>
          <a:ext cx="755173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Equation" r:id="rId5" imgW="3606480" imgH="469800" progId="Equation.DSMT4">
                  <p:embed/>
                </p:oleObj>
              </mc:Choice>
              <mc:Fallback>
                <p:oleObj name="Equation" r:id="rId5" imgW="3606480" imgH="469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1930400"/>
                        <a:ext cx="7551737" cy="977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9050" y="2712942"/>
            <a:ext cx="7498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But we are more interested in the load buses:</a:t>
            </a:r>
            <a:endParaRPr lang="en-US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111000"/>
              </p:ext>
            </p:extLst>
          </p:nvPr>
        </p:nvGraphicFramePr>
        <p:xfrm>
          <a:off x="365125" y="3092450"/>
          <a:ext cx="66008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Equation" r:id="rId7" imgW="3162240" imgH="457200" progId="Equation.DSMT4">
                  <p:embed/>
                </p:oleObj>
              </mc:Choice>
              <mc:Fallback>
                <p:oleObj name="Equation" r:id="rId7" imgW="316224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3092450"/>
                        <a:ext cx="6600825" cy="946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542" y="5163519"/>
            <a:ext cx="9087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Note </a:t>
            </a:r>
            <a:r>
              <a:rPr lang="en-US" sz="2800" dirty="0" smtClean="0"/>
              <a:t>that</a:t>
            </a:r>
            <a:r>
              <a:rPr lang="en-US" sz="2800" i="1" dirty="0" smtClean="0"/>
              <a:t>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dk</a:t>
            </a:r>
            <a:r>
              <a:rPr lang="en-US" sz="2800" dirty="0"/>
              <a:t> is not a decision variable, and therefore we do not set </a:t>
            </a:r>
            <a:r>
              <a:rPr lang="en-US" sz="2800" dirty="0" smtClean="0"/>
              <a:t>the </a:t>
            </a:r>
            <a:r>
              <a:rPr lang="en-US" sz="2800" dirty="0" err="1" smtClean="0"/>
              <a:t>Lagrangian</a:t>
            </a:r>
            <a:r>
              <a:rPr lang="en-US" sz="2800" dirty="0" smtClean="0"/>
              <a:t> derivative </a:t>
            </a:r>
            <a:r>
              <a:rPr lang="en-US" sz="2800" dirty="0" err="1" smtClean="0"/>
              <a:t>wrspt</a:t>
            </a:r>
            <a:r>
              <a:rPr lang="en-US" sz="2800" dirty="0" smtClean="0"/>
              <a:t> it equal </a:t>
            </a:r>
            <a:r>
              <a:rPr lang="en-US" sz="2800" dirty="0"/>
              <a:t>to 0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120571" y="6117626"/>
            <a:ext cx="8566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 what is </a:t>
            </a:r>
            <a:r>
              <a:rPr lang="en-US" sz="2800" dirty="0" smtClean="0"/>
              <a:t>this thing          , i.e., the derivative </a:t>
            </a:r>
            <a:r>
              <a:rPr lang="en-US" sz="2800" dirty="0" err="1" smtClean="0"/>
              <a:t>wrspt</a:t>
            </a:r>
            <a:r>
              <a:rPr lang="en-US" sz="2800" dirty="0" smtClean="0"/>
              <a:t>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dk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3542" y="3882296"/>
            <a:ext cx="91004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And we are interested in </a:t>
            </a:r>
            <a:r>
              <a:rPr lang="en-US" sz="2600" dirty="0" smtClean="0"/>
              <a:t>making this evaluation a</a:t>
            </a:r>
            <a:r>
              <a:rPr lang="en-US" sz="2600" dirty="0" smtClean="0"/>
              <a:t>t the optimum:</a:t>
            </a:r>
            <a:endParaRPr lang="en-US" sz="26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37246"/>
              </p:ext>
            </p:extLst>
          </p:nvPr>
        </p:nvGraphicFramePr>
        <p:xfrm>
          <a:off x="304800" y="4262057"/>
          <a:ext cx="7115175" cy="1071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Equation" r:id="rId9" imgW="3593880" imgH="545760" progId="Equation.DSMT4">
                  <p:embed/>
                </p:oleObj>
              </mc:Choice>
              <mc:Fallback>
                <p:oleObj name="Equation" r:id="rId9" imgW="3593880" imgH="54576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2057"/>
                        <a:ext cx="7115175" cy="10719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903768"/>
              </p:ext>
            </p:extLst>
          </p:nvPr>
        </p:nvGraphicFramePr>
        <p:xfrm>
          <a:off x="3200400" y="6019209"/>
          <a:ext cx="679450" cy="78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Equation" r:id="rId11" imgW="444240" imgH="520560" progId="Equation.DSMT4">
                  <p:embed/>
                </p:oleObj>
              </mc:Choice>
              <mc:Fallback>
                <p:oleObj name="Equation" r:id="rId11" imgW="444240" imgH="5205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6019209"/>
                        <a:ext cx="679450" cy="7899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7280996" y="3351464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17a)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280995" y="455276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17b)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Envelope Theorem 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241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Consider the following optimization problem.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444874"/>
              </p:ext>
            </p:extLst>
          </p:nvPr>
        </p:nvGraphicFramePr>
        <p:xfrm>
          <a:off x="2667000" y="1094372"/>
          <a:ext cx="31924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3" imgW="1790640" imgH="507960" progId="Equation.DSMT4">
                  <p:embed/>
                </p:oleObj>
              </mc:Choice>
              <mc:Fallback>
                <p:oleObj name="Equation" r:id="rId3" imgW="179064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094372"/>
                        <a:ext cx="3192462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-15915" y="19812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where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the decision 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variable; 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some parameter that is influential in the problem, but it is not a decision variable, i.e., we may not select its value. We desire to find how the optimal value of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changes with respect to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" y="3735526"/>
            <a:ext cx="912808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Let’s give a name to the optimal value of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Let’s call it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it is a function of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θ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That is,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05408" y="129540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(18)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454426"/>
              </p:ext>
            </p:extLst>
          </p:nvPr>
        </p:nvGraphicFramePr>
        <p:xfrm>
          <a:off x="3124200" y="4598662"/>
          <a:ext cx="21907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5" imgW="1231366" imgH="203112" progId="Equation.DSMT4">
                  <p:embed/>
                </p:oleObj>
              </mc:Choice>
              <mc:Fallback>
                <p:oleObj name="Equation" r:id="rId5" imgW="1231366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598662"/>
                        <a:ext cx="21907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7209080" y="457200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(19)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-17751" y="4876800"/>
            <a:ext cx="47933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what we are trying to find is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676636"/>
              </p:ext>
            </p:extLst>
          </p:nvPr>
        </p:nvGraphicFramePr>
        <p:xfrm>
          <a:off x="3856831" y="5304020"/>
          <a:ext cx="812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7" imgW="457002" imgH="393529" progId="Equation.DSMT4">
                  <p:embed/>
                </p:oleObj>
              </mc:Choice>
              <mc:Fallback>
                <p:oleObj name="Equation" r:id="rId7" imgW="457002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6831" y="5304020"/>
                        <a:ext cx="8128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7205408" y="545642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(20)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5889248"/>
            <a:ext cx="914399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Note (from (19))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will change both because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affects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because it also affects the optimal choice of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(denoted as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*). 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40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Envelope Theorem 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70" y="510630"/>
            <a:ext cx="4008069" cy="561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279" y="1545386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 </a:t>
            </a:r>
            <a:r>
              <a:rPr lang="en-US" sz="2800" dirty="0" smtClean="0"/>
              <a:t>recall (from (19)):</a:t>
            </a: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250038"/>
              </p:ext>
            </p:extLst>
          </p:nvPr>
        </p:nvGraphicFramePr>
        <p:xfrm>
          <a:off x="609600" y="1039048"/>
          <a:ext cx="72755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4" imgW="2679480" imgH="203040" progId="Equation.DSMT4">
                  <p:embed/>
                </p:oleObj>
              </mc:Choice>
              <mc:Fallback>
                <p:oleObj name="Equation" r:id="rId4" imgW="267948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39048"/>
                        <a:ext cx="7275513" cy="550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416872"/>
            <a:ext cx="89405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How does optimal value of </a:t>
            </a:r>
            <a:r>
              <a:rPr lang="en-US" sz="2600" i="1" dirty="0" smtClean="0"/>
              <a:t>f</a:t>
            </a:r>
            <a:r>
              <a:rPr lang="en-US" sz="2600" dirty="0" smtClean="0"/>
              <a:t>, denoted </a:t>
            </a:r>
            <a:r>
              <a:rPr lang="en-US" sz="2600" i="1" dirty="0" smtClean="0"/>
              <a:t>V</a:t>
            </a:r>
            <a:r>
              <a:rPr lang="en-US" sz="2600" dirty="0" smtClean="0"/>
              <a:t>, change with </a:t>
            </a:r>
            <a:r>
              <a:rPr lang="el-GR" sz="2600" dirty="0" smtClean="0"/>
              <a:t>θ</a:t>
            </a:r>
            <a:r>
              <a:rPr lang="en-US" sz="2600" dirty="0" smtClean="0"/>
              <a:t>? That is,  </a:t>
            </a:r>
            <a:endParaRPr lang="en-US" sz="26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763353"/>
              </p:ext>
            </p:extLst>
          </p:nvPr>
        </p:nvGraphicFramePr>
        <p:xfrm>
          <a:off x="1526116" y="2914340"/>
          <a:ext cx="11969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6" imgW="672840" imgH="393480" progId="Equation.DSMT4">
                  <p:embed/>
                </p:oleObj>
              </mc:Choice>
              <mc:Fallback>
                <p:oleObj name="Equation" r:id="rId6" imgW="6728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116" y="2914340"/>
                        <a:ext cx="119697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493230"/>
              </p:ext>
            </p:extLst>
          </p:nvPr>
        </p:nvGraphicFramePr>
        <p:xfrm>
          <a:off x="1644048" y="2145389"/>
          <a:ext cx="21907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Equation" r:id="rId8" imgW="1231366" imgH="203112" progId="Equation.DSMT4">
                  <p:embed/>
                </p:oleObj>
              </mc:Choice>
              <mc:Fallback>
                <p:oleObj name="Equation" r:id="rId8" imgW="1231366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048" y="2145389"/>
                        <a:ext cx="21907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67279" y="3011359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OR…</a:t>
            </a:r>
            <a:endParaRPr lang="en-US" sz="2600" b="1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307432"/>
              </p:ext>
            </p:extLst>
          </p:nvPr>
        </p:nvGraphicFramePr>
        <p:xfrm>
          <a:off x="4247356" y="2967086"/>
          <a:ext cx="19192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10" imgW="1079280" imgH="393480" progId="Equation.DSMT4">
                  <p:embed/>
                </p:oleObj>
              </mc:Choice>
              <mc:Fallback>
                <p:oleObj name="Equation" r:id="rId10" imgW="1079280" imgH="3934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7356" y="2967086"/>
                        <a:ext cx="1919288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0" y="3571702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It is important to understand what V is, and what it is not.  </a:t>
            </a:r>
            <a:endParaRPr 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279" y="4064774"/>
            <a:ext cx="9144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It is not</a:t>
            </a:r>
            <a:r>
              <a:rPr lang="en-US" sz="2500" dirty="0"/>
              <a:t> </a:t>
            </a:r>
            <a:r>
              <a:rPr lang="en-US" sz="2500" i="1" dirty="0" smtClean="0"/>
              <a:t>f</a:t>
            </a:r>
            <a:r>
              <a:rPr lang="en-US" sz="2500" dirty="0" smtClean="0"/>
              <a:t>, i.e., it is not our objective function.</a:t>
            </a:r>
          </a:p>
          <a:p>
            <a:r>
              <a:rPr lang="en-US" sz="2500" dirty="0" smtClean="0"/>
              <a:t>It is the optimal value of our objective function.</a:t>
            </a:r>
          </a:p>
          <a:p>
            <a:r>
              <a:rPr lang="en-US" sz="2500" dirty="0" smtClean="0"/>
              <a:t>It is the value of our objective function when x is chosen to be x*.</a:t>
            </a:r>
          </a:p>
          <a:p>
            <a:r>
              <a:rPr lang="en-US" sz="2500" dirty="0" smtClean="0"/>
              <a:t>The process of choosing x to be x* is the process of solving the optimization problem. So V is a “function” that includes this process.  </a:t>
            </a:r>
            <a:endParaRPr lang="en-US" sz="2500" dirty="0"/>
          </a:p>
        </p:txBody>
      </p:sp>
      <p:sp>
        <p:nvSpPr>
          <p:cNvPr id="23" name="TextBox 22"/>
          <p:cNvSpPr txBox="1"/>
          <p:nvPr/>
        </p:nvSpPr>
        <p:spPr>
          <a:xfrm>
            <a:off x="38558" y="608071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This means that ∂V/∂</a:t>
            </a:r>
            <a:r>
              <a:rPr lang="el-GR" sz="2500" dirty="0" smtClean="0"/>
              <a:t>θ</a:t>
            </a:r>
            <a:r>
              <a:rPr lang="en-US" sz="2500" dirty="0" smtClean="0"/>
              <a:t> finds how a change in </a:t>
            </a:r>
            <a:r>
              <a:rPr lang="el-GR" sz="2500" dirty="0" smtClean="0"/>
              <a:t>θ</a:t>
            </a:r>
            <a:r>
              <a:rPr lang="en-US" sz="2500" dirty="0" smtClean="0"/>
              <a:t> affects f(x*) (and not just f(x); in other words, </a:t>
            </a:r>
            <a:r>
              <a:rPr lang="en-US" sz="2500" dirty="0"/>
              <a:t>∂V/∂</a:t>
            </a:r>
            <a:r>
              <a:rPr lang="el-GR" sz="2500" dirty="0"/>
              <a:t>θ</a:t>
            </a:r>
            <a:r>
              <a:rPr lang="en-US" sz="2500" dirty="0"/>
              <a:t> </a:t>
            </a:r>
            <a:r>
              <a:rPr lang="en-US" sz="2500" dirty="0" smtClean="0"/>
              <a:t>differentiates “thru this process”.  </a:t>
            </a:r>
            <a:endParaRPr lang="en-US" sz="2500" dirty="0"/>
          </a:p>
        </p:txBody>
      </p:sp>
      <p:sp>
        <p:nvSpPr>
          <p:cNvPr id="24" name="Rectangle 23"/>
          <p:cNvSpPr/>
          <p:nvPr/>
        </p:nvSpPr>
        <p:spPr>
          <a:xfrm>
            <a:off x="8190740" y="108540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9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Envelope Theorem 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0296" y="584775"/>
            <a:ext cx="914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Envelope theorem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The total rate of change in the optimal value of the objective function due to a small change in the parameter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the rate of change in the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Lagrangian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evaluated at the optimal value of 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That is,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008029"/>
              </p:ext>
            </p:extLst>
          </p:nvPr>
        </p:nvGraphicFramePr>
        <p:xfrm>
          <a:off x="2895600" y="2310013"/>
          <a:ext cx="30543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3" imgW="1714500" imgH="444500" progId="Equation.DSMT4">
                  <p:embed/>
                </p:oleObj>
              </mc:Choice>
              <mc:Fallback>
                <p:oleObj name="Equation" r:id="rId3" imgW="17145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10013"/>
                        <a:ext cx="305435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7620000" y="247582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22)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3105834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proof requires several lines of calculus that we omit here.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6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Locational Marginal Price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075657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envelope theorem enables us to interpret the meaning of (17b).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1113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Armed with the envelope theorem, we may now identify the meaning to (17), which is repeated here for convenience: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01801" y="160704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(17b)</a:t>
            </a:r>
            <a:endParaRPr lang="en-US" b="1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681237"/>
              </p:ext>
            </p:extLst>
          </p:nvPr>
        </p:nvGraphicFramePr>
        <p:xfrm>
          <a:off x="1676400" y="3027515"/>
          <a:ext cx="30543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4" name="Equation" r:id="rId3" imgW="1714500" imgH="444500" progId="Equation.DSMT4">
                  <p:embed/>
                </p:oleObj>
              </mc:Choice>
              <mc:Fallback>
                <p:oleObj name="Equation" r:id="rId3" imgW="1714500" imgH="444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27515"/>
                        <a:ext cx="305435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Up-Down Arrow 16"/>
          <p:cNvSpPr/>
          <p:nvPr/>
        </p:nvSpPr>
        <p:spPr>
          <a:xfrm>
            <a:off x="3352800" y="3854231"/>
            <a:ext cx="225425" cy="43721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022657"/>
              </p:ext>
            </p:extLst>
          </p:nvPr>
        </p:nvGraphicFramePr>
        <p:xfrm>
          <a:off x="914400" y="1346946"/>
          <a:ext cx="6096000" cy="918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Equation" r:id="rId5" imgW="3593880" imgH="545760" progId="Equation.DSMT4">
                  <p:embed/>
                </p:oleObj>
              </mc:Choice>
              <mc:Fallback>
                <p:oleObj name="Equation" r:id="rId5" imgW="3593880" imgH="5457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46946"/>
                        <a:ext cx="6096000" cy="918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166511"/>
              </p:ext>
            </p:extLst>
          </p:nvPr>
        </p:nvGraphicFramePr>
        <p:xfrm>
          <a:off x="1295400" y="4347926"/>
          <a:ext cx="6096000" cy="918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quation" r:id="rId7" imgW="3593880" imgH="545760" progId="Equation.DSMT4">
                  <p:embed/>
                </p:oleObj>
              </mc:Choice>
              <mc:Fallback>
                <p:oleObj name="Equation" r:id="rId7" imgW="3593880" imgH="54576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7926"/>
                        <a:ext cx="6096000" cy="918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362200" y="378356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These are the same!</a:t>
            </a:r>
            <a:endParaRPr lang="en-US" sz="1600" b="1" dirty="0"/>
          </a:p>
        </p:txBody>
      </p:sp>
      <p:sp>
        <p:nvSpPr>
          <p:cNvPr id="21" name="Freeform 20"/>
          <p:cNvSpPr/>
          <p:nvPr/>
        </p:nvSpPr>
        <p:spPr>
          <a:xfrm>
            <a:off x="2071171" y="2688116"/>
            <a:ext cx="3624549" cy="1718631"/>
          </a:xfrm>
          <a:custGeom>
            <a:avLst/>
            <a:gdLst>
              <a:gd name="connsiteX0" fmla="*/ 3624549 w 3624549"/>
              <a:gd name="connsiteY0" fmla="*/ 1718631 h 1718631"/>
              <a:gd name="connsiteX1" fmla="*/ 3591499 w 3624549"/>
              <a:gd name="connsiteY1" fmla="*/ 0 h 1718631"/>
              <a:gd name="connsiteX2" fmla="*/ 0 w 3624549"/>
              <a:gd name="connsiteY2" fmla="*/ 11017 h 1718631"/>
              <a:gd name="connsiteX3" fmla="*/ 11017 w 3624549"/>
              <a:gd name="connsiteY3" fmla="*/ 308472 h 171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4549" h="1718631">
                <a:moveTo>
                  <a:pt x="3624549" y="1718631"/>
                </a:moveTo>
                <a:lnTo>
                  <a:pt x="3591499" y="0"/>
                </a:lnTo>
                <a:lnTo>
                  <a:pt x="0" y="11017"/>
                </a:lnTo>
                <a:lnTo>
                  <a:pt x="11017" y="308472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674604" y="3178475"/>
            <a:ext cx="1411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Then these are the same!</a:t>
            </a:r>
            <a:endParaRPr lang="en-US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38013" y="5124380"/>
            <a:ext cx="902343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Implication is that the RHS of (17b) expresses the rate of change in the optimal value of our objective function for a unit change in </a:t>
            </a:r>
            <a:r>
              <a:rPr lang="en-US" sz="2600" dirty="0" err="1" smtClean="0"/>
              <a:t>P</a:t>
            </a:r>
            <a:r>
              <a:rPr lang="en-US" sz="2600" baseline="-25000" dirty="0" err="1" smtClean="0"/>
              <a:t>dk</a:t>
            </a:r>
            <a:r>
              <a:rPr lang="en-US" sz="2600" dirty="0" smtClean="0"/>
              <a:t>. Thus, the envelope theorem provides a clear understanding, and a theoretic basis, for locational marginal prices (LMPs).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126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1" grpId="0" animBg="1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570" y="0"/>
            <a:ext cx="88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Locational Marginal Price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489563"/>
            <a:ext cx="457200" cy="343037"/>
          </a:xfrm>
        </p:spPr>
        <p:txBody>
          <a:bodyPr/>
          <a:lstStyle/>
          <a:p>
            <a:fld id="{04431FFA-ACA1-47E6-9861-74EF4DEB1CAF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766" y="597913"/>
            <a:ext cx="91282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other words, if we solve the optimization problem with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dk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</a:t>
            </a:r>
            <a:r>
              <a:rPr lang="en-US" sz="2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dk0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obtaining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f*(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dk0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and then resolve the optimization problem with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dk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</a:t>
            </a:r>
            <a:r>
              <a:rPr lang="en-US" sz="2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dk0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+1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obtaining 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f*(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dk0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+1)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then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201700"/>
              </p:ext>
            </p:extLst>
          </p:nvPr>
        </p:nvGraphicFramePr>
        <p:xfrm>
          <a:off x="1981200" y="1885352"/>
          <a:ext cx="4382813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Equation" r:id="rId3" imgW="2552400" imgH="520560" progId="Equation.DSMT4">
                  <p:embed/>
                </p:oleObj>
              </mc:Choice>
              <mc:Fallback>
                <p:oleObj name="Equation" r:id="rId3" imgW="2552400" imgH="520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885352"/>
                        <a:ext cx="4382813" cy="890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20570" y="3159664"/>
            <a:ext cx="136486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 call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945884" y="3178014"/>
            <a:ext cx="405950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the LMP for bus </a:t>
            </a:r>
            <a:r>
              <a:rPr kumimoji="0" lang="en-US" altLang="en-US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that is,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291879"/>
              </p:ext>
            </p:extLst>
          </p:nvPr>
        </p:nvGraphicFramePr>
        <p:xfrm>
          <a:off x="1371600" y="3020038"/>
          <a:ext cx="16351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5" imgW="952200" imgH="520560" progId="Equation.DSMT4">
                  <p:embed/>
                </p:oleObj>
              </mc:Choice>
              <mc:Fallback>
                <p:oleObj name="Equation" r:id="rId5" imgW="952200" imgH="520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20038"/>
                        <a:ext cx="1635125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7620000" y="208597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23)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413889"/>
              </p:ext>
            </p:extLst>
          </p:nvPr>
        </p:nvGraphicFramePr>
        <p:xfrm>
          <a:off x="1752600" y="3988967"/>
          <a:ext cx="4330832" cy="72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7" imgW="2857500" imgH="482600" progId="Equation.DSMT4">
                  <p:embed/>
                </p:oleObj>
              </mc:Choice>
              <mc:Fallback>
                <p:oleObj name="Equation" r:id="rId7" imgW="28575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988967"/>
                        <a:ext cx="4330832" cy="725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7620000" y="416726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24)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6745" y="4557361"/>
            <a:ext cx="41567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Written slightly different, it is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872660"/>
              </p:ext>
            </p:extLst>
          </p:nvPr>
        </p:nvGraphicFramePr>
        <p:xfrm>
          <a:off x="1996035" y="5069538"/>
          <a:ext cx="4367978" cy="746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Equation" r:id="rId9" imgW="2806700" imgH="482600" progId="Equation.DSMT4">
                  <p:embed/>
                </p:oleObj>
              </mc:Choice>
              <mc:Fallback>
                <p:oleObj name="Equation" r:id="rId9" imgW="2806700" imgH="482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6035" y="5069538"/>
                        <a:ext cx="4367978" cy="7463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7620000" y="5258058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11079</TotalTime>
  <Words>799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Custom Design</vt:lpstr>
      <vt:lpstr>MathType 6.0 Equation</vt:lpstr>
      <vt:lpstr>Equation</vt:lpstr>
      <vt:lpstr> Economic systems for  electric power planning  Locational Marginal Prices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1 Economic systems for electric power planning</dc:title>
  <dc:creator>James D. McCalley</dc:creator>
  <cp:lastModifiedBy>McCalley, James D [E CPE]</cp:lastModifiedBy>
  <cp:revision>100</cp:revision>
  <dcterms:created xsi:type="dcterms:W3CDTF">2010-01-12T17:27:24Z</dcterms:created>
  <dcterms:modified xsi:type="dcterms:W3CDTF">2019-11-07T14:46:54Z</dcterms:modified>
</cp:coreProperties>
</file>