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5" r:id="rId2"/>
    <p:sldMasterId id="2147483697" r:id="rId3"/>
    <p:sldMasterId id="2147483709" r:id="rId4"/>
    <p:sldMasterId id="2147483721" r:id="rId5"/>
    <p:sldMasterId id="2147483733" r:id="rId6"/>
    <p:sldMasterId id="2147483745" r:id="rId7"/>
    <p:sldMasterId id="2147483757" r:id="rId8"/>
    <p:sldMasterId id="2147483769" r:id="rId9"/>
  </p:sldMasterIdLst>
  <p:notesMasterIdLst>
    <p:notesMasterId r:id="rId28"/>
  </p:notesMasterIdLst>
  <p:handoutMasterIdLst>
    <p:handoutMasterId r:id="rId29"/>
  </p:handoutMasterIdLst>
  <p:sldIdLst>
    <p:sldId id="487" r:id="rId10"/>
    <p:sldId id="511" r:id="rId11"/>
    <p:sldId id="524" r:id="rId12"/>
    <p:sldId id="525" r:id="rId13"/>
    <p:sldId id="530" r:id="rId14"/>
    <p:sldId id="535" r:id="rId15"/>
    <p:sldId id="532" r:id="rId16"/>
    <p:sldId id="537" r:id="rId17"/>
    <p:sldId id="533" r:id="rId18"/>
    <p:sldId id="536" r:id="rId19"/>
    <p:sldId id="538" r:id="rId20"/>
    <p:sldId id="539" r:id="rId21"/>
    <p:sldId id="540" r:id="rId22"/>
    <p:sldId id="541" r:id="rId23"/>
    <p:sldId id="542" r:id="rId24"/>
    <p:sldId id="543" r:id="rId25"/>
    <p:sldId id="544" r:id="rId26"/>
    <p:sldId id="545" r:id="rId27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0099"/>
    <a:srgbClr val="FF9900"/>
    <a:srgbClr val="008000"/>
    <a:srgbClr val="CC3300"/>
    <a:srgbClr val="A60000"/>
    <a:srgbClr val="99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25F45A-12DF-4741-BFD0-233C0AC812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80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9600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31B5B8-93F9-40B0-8F7F-DDAACC8AA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22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D1243AF-2F44-4978-AFC0-815120CD7869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22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3C0AC-6100-4349-8FFE-22AEEF96F3FA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9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3C0AC-6100-4349-8FFE-22AEEF96F3F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26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146A7-4695-B948-8874-5F35B1F71FB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89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3C0AC-6100-4349-8FFE-22AEEF96F3FA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88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3C0AC-6100-4349-8FFE-22AEEF96F3FA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71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3C0AC-6100-4349-8FFE-22AEEF96F3FA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88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3C0AC-6100-4349-8FFE-22AEEF96F3F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70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3C0AC-6100-4349-8FFE-22AEEF96F3FA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886A082-34F9-4973-86B1-965627622C65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15415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886A082-34F9-4973-86B1-965627622C65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5288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886A082-34F9-4973-86B1-965627622C65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104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886A082-34F9-4973-86B1-965627622C65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3675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886A082-34F9-4973-86B1-965627622C65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769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886A082-34F9-4973-86B1-965627622C65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8227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886A082-34F9-4973-86B1-965627622C65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1322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886A082-34F9-4973-86B1-965627622C65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7204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CE1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>
              <a:latin typeface="Times" charset="0"/>
            </a:endParaRPr>
          </a:p>
        </p:txBody>
      </p:sp>
      <p:pic>
        <p:nvPicPr>
          <p:cNvPr id="6" name="Picture 10" descr="CoEnameplate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47244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2BF49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733800"/>
            <a:ext cx="6248400" cy="1752600"/>
          </a:xfrm>
        </p:spPr>
        <p:txBody>
          <a:bodyPr/>
          <a:lstStyle>
            <a:lvl1pPr marL="0" indent="0">
              <a:buFont typeface="Times" charset="0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3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77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pic>
        <p:nvPicPr>
          <p:cNvPr id="5" name="Picture 2" descr="C:\Documents and Settings\a.user\Desktop\iastate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.user\Desktop\dtra_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74AEEF7-38C0-4A1D-9BB0-FFCEFF210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58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51CCE09-093E-4F0F-B7CB-A88AB9E69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755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1409EFA-CFA6-4D47-BA55-BFEFF49F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106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066800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066800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B3143D2-5269-4C8A-A657-14CCD8DD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048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6450381-ED0F-4DF1-9A58-FF6ACF698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788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B6E3A8A-85F0-43C5-89EE-11EAA484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466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A2ABB64-7F8E-4E90-968C-A71451206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4572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4466DA7-9EAD-4C79-A1D7-6823F6B3A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626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52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1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67A2436-0632-4A4A-868C-77F9AE929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638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6A6423B-3948-4FAD-9511-49942967D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5648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A5A89BB-60A7-4D26-943F-533A0BC3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808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pic>
        <p:nvPicPr>
          <p:cNvPr id="5" name="Picture 2" descr="C:\Documents and Settings\a.user\Desktop\iastate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.user\Desktop\dtra_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74AEEF7-38C0-4A1D-9BB0-FFCEFF210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2582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51CCE09-093E-4F0F-B7CB-A88AB9E69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952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1409EFA-CFA6-4D47-BA55-BFEFF49F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8117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066800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066800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B3143D2-5269-4C8A-A657-14CCD8DD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0958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6450381-ED0F-4DF1-9A58-FF6ACF698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543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B6E3A8A-85F0-43C5-89EE-11EAA484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116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A2ABB64-7F8E-4E90-968C-A71451206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489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589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4466DA7-9EAD-4C79-A1D7-6823F6B3A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0093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1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67A2436-0632-4A4A-868C-77F9AE929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142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6A6423B-3948-4FAD-9511-49942967D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7548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A5A89BB-60A7-4D26-943F-533A0BC3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1351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001-4FDE-594E-8398-8BD97759BD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F36F-4485-B244-896E-6AD37DDC7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47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001-4FDE-594E-8398-8BD97759BD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F36F-4485-B244-896E-6AD37DDC7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29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001-4FDE-594E-8398-8BD97759BD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F36F-4485-B244-896E-6AD37DDC7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37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001-4FDE-594E-8398-8BD97759BD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F36F-4485-B244-896E-6AD37DDC7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63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001-4FDE-594E-8398-8BD97759BD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F36F-4485-B244-896E-6AD37DDC7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6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001-4FDE-594E-8398-8BD97759BD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F36F-4485-B244-896E-6AD37DDC7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414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001-4FDE-594E-8398-8BD97759BD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F36F-4485-B244-896E-6AD37DDC7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56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001-4FDE-594E-8398-8BD97759BD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F36F-4485-B244-896E-6AD37DDC7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10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001-4FDE-594E-8398-8BD97759BD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F36F-4485-B244-896E-6AD37DDC7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44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001-4FDE-594E-8398-8BD97759BD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F36F-4485-B244-896E-6AD37DDC7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30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001-4FDE-594E-8398-8BD97759BD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F36F-4485-B244-896E-6AD37DDC7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52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pic>
        <p:nvPicPr>
          <p:cNvPr id="5" name="Picture 2" descr="C:\Documents and Settings\a.user\Desktop\iastate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.user\Desktop\dtra_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74AEEF7-38C0-4A1D-9BB0-FFCEFF210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9835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51CCE09-093E-4F0F-B7CB-A88AB9E69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1071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1409EFA-CFA6-4D47-BA55-BFEFF49F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4367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066800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066800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B3143D2-5269-4C8A-A657-14CCD8DD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6410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6450381-ED0F-4DF1-9A58-FF6ACF698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078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966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B6E3A8A-85F0-43C5-89EE-11EAA484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9260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A2ABB64-7F8E-4E90-968C-A71451206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3943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4466DA7-9EAD-4C79-A1D7-6823F6B3A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88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1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67A2436-0632-4A4A-868C-77F9AE929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3370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6A6423B-3948-4FAD-9511-49942967D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8680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A5A89BB-60A7-4D26-943F-533A0BC3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147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pic>
        <p:nvPicPr>
          <p:cNvPr id="5" name="Picture 2" descr="C:\Documents and Settings\a.user\Desktop\iastate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.user\Desktop\dtra_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74AEEF7-38C0-4A1D-9BB0-FFCEFF210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4644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51CCE09-093E-4F0F-B7CB-A88AB9E69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7525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1409EFA-CFA6-4D47-BA55-BFEFF49F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1957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066800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066800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B3143D2-5269-4C8A-A657-14CCD8DD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681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61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6450381-ED0F-4DF1-9A58-FF6ACF698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6155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B6E3A8A-85F0-43C5-89EE-11EAA484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1895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A2ABB64-7F8E-4E90-968C-A71451206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2029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4466DA7-9EAD-4C79-A1D7-6823F6B3A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6823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1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67A2436-0632-4A4A-868C-77F9AE929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992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6A6423B-3948-4FAD-9511-49942967D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5353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A5A89BB-60A7-4D26-943F-533A0BC3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032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pic>
        <p:nvPicPr>
          <p:cNvPr id="5" name="Picture 2" descr="C:\Documents and Settings\a.user\Desktop\iastate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.user\Desktop\dtra_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74AEEF7-38C0-4A1D-9BB0-FFCEFF210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672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51CCE09-093E-4F0F-B7CB-A88AB9E69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8841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1409EFA-CFA6-4D47-BA55-BFEFF49F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751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4759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066800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066800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B3143D2-5269-4C8A-A657-14CCD8DD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307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6450381-ED0F-4DF1-9A58-FF6ACF698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0754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B6E3A8A-85F0-43C5-89EE-11EAA484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0503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A2ABB64-7F8E-4E90-968C-A71451206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1299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4466DA7-9EAD-4C79-A1D7-6823F6B3A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3010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1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67A2436-0632-4A4A-868C-77F9AE929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0254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6A6423B-3948-4FAD-9511-49942967D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2855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A5A89BB-60A7-4D26-943F-533A0BC3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867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pic>
        <p:nvPicPr>
          <p:cNvPr id="5" name="Picture 2" descr="C:\Documents and Settings\a.user\Desktop\iastate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.user\Desktop\dtra_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74AEEF7-38C0-4A1D-9BB0-FFCEFF210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547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51CCE09-093E-4F0F-B7CB-A88AB9E69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538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6936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1409EFA-CFA6-4D47-BA55-BFEFF49F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0527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066800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066800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B3143D2-5269-4C8A-A657-14CCD8DD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6157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6450381-ED0F-4DF1-9A58-FF6ACF698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2334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B6E3A8A-85F0-43C5-89EE-11EAA484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827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A2ABB64-7F8E-4E90-968C-A71451206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0291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4466DA7-9EAD-4C79-A1D7-6823F6B3A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6897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1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67A2436-0632-4A4A-868C-77F9AE929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8529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6A6423B-3948-4FAD-9511-49942967D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0890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A5A89BB-60A7-4D26-943F-533A0BC3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489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pic>
        <p:nvPicPr>
          <p:cNvPr id="5" name="Picture 2" descr="C:\Documents and Settings\a.user\Desktop\iastate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.user\Desktop\dtra_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74AEEF7-38C0-4A1D-9BB0-FFCEFF210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3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1266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51CCE09-093E-4F0F-B7CB-A88AB9E69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2451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1409EFA-CFA6-4D47-BA55-BFEFF49F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2582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066800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066800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B3143D2-5269-4C8A-A657-14CCD8DD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52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6450381-ED0F-4DF1-9A58-FF6ACF698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045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B6E3A8A-85F0-43C5-89EE-11EAA484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9385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A2ABB64-7F8E-4E90-968C-A71451206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2619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4466DA7-9EAD-4C79-A1D7-6823F6B3A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36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1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67A2436-0632-4A4A-868C-77F9AE929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9438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6A6423B-3948-4FAD-9511-49942967D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0077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A5A89BB-60A7-4D26-943F-533A0BC3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366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>
              <a:latin typeface="Times" charset="0"/>
            </a:endParaRPr>
          </a:p>
        </p:txBody>
      </p:sp>
      <p:pic>
        <p:nvPicPr>
          <p:cNvPr id="1030" name="Picture 7" descr="ISUnameplatewhite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3352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 descr="COE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83338"/>
            <a:ext cx="2895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E1126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E1126"/>
          </a:solidFill>
          <a:latin typeface="Arial Narrow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E1126"/>
          </a:solidFill>
          <a:latin typeface="Arial Narrow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E1126"/>
          </a:solidFill>
          <a:latin typeface="Arial Narrow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E1126"/>
          </a:solidFill>
          <a:latin typeface="Arial Narrow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E1126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E1126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E1126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E1126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8382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33400" y="68580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4770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81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83191C2C-6388-40C4-8F2F-F8417FA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2" descr="C:\Documents and Settings\a.user\Desktop\iastate_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54563" y="6492875"/>
            <a:ext cx="731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" descr="C:\Documents and Settings\a.user\Desktop\dtra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3400" y="6492875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51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8382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33400" y="68580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4770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81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83191C2C-6388-40C4-8F2F-F8417FA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2" descr="C:\Documents and Settings\a.user\Desktop\iastate_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54563" y="6492875"/>
            <a:ext cx="731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" descr="C:\Documents and Settings\a.user\Desktop\dtra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3400" y="6492875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33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52C9001-4FDE-594E-8398-8BD97759BD8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926F36F-4485-B244-896E-6AD37DDC78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364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8382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33400" y="68580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4770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81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83191C2C-6388-40C4-8F2F-F8417FA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2" descr="C:\Documents and Settings\a.user\Desktop\iastate_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54563" y="6492875"/>
            <a:ext cx="731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" descr="C:\Documents and Settings\a.user\Desktop\dtra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3400" y="6492875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313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8382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33400" y="68580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4770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81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83191C2C-6388-40C4-8F2F-F8417FA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2" descr="C:\Documents and Settings\a.user\Desktop\iastate_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54563" y="6492875"/>
            <a:ext cx="731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" descr="C:\Documents and Settings\a.user\Desktop\dtra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3400" y="6492875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9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8382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33400" y="68580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4770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81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83191C2C-6388-40C4-8F2F-F8417FA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2" descr="C:\Documents and Settings\a.user\Desktop\iastate_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54563" y="6492875"/>
            <a:ext cx="731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" descr="C:\Documents and Settings\a.user\Desktop\dtra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3400" y="6492875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887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8382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33400" y="68580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4770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81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83191C2C-6388-40C4-8F2F-F8417FA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2" descr="C:\Documents and Settings\a.user\Desktop\iastate_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54563" y="6492875"/>
            <a:ext cx="731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" descr="C:\Documents and Settings\a.user\Desktop\dtra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3400" y="6492875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417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8382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33400" y="68580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4770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81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83191C2C-6388-40C4-8F2F-F8417FA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2" descr="C:\Documents and Settings\a.user\Desktop\iastate_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54563" y="6492875"/>
            <a:ext cx="731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" descr="C:\Documents and Settings\a.user\Desktop\dtra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3400" y="6492875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921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mprint MT Shadow" pitchFamily="82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eiying@iastate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tiff"/><Relationship Id="rId10" Type="http://schemas.openxmlformats.org/officeDocument/2006/relationships/image" Target="../media/image17.jpe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mailto:ldong@iastate.edu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tiff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mryan@iastate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jwhite@iastate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267200"/>
            <a:ext cx="8153400" cy="2209800"/>
          </a:xfrm>
        </p:spPr>
        <p:txBody>
          <a:bodyPr/>
          <a:lstStyle/>
          <a:p>
            <a:r>
              <a:rPr lang="en-US" sz="2800" dirty="0" smtClean="0"/>
              <a:t>Arun </a:t>
            </a:r>
            <a:r>
              <a:rPr lang="en-US" sz="2800" dirty="0" err="1" smtClean="0"/>
              <a:t>Somani</a:t>
            </a:r>
            <a:endParaRPr lang="en-US" sz="2800" dirty="0" smtClean="0"/>
          </a:p>
          <a:p>
            <a:r>
              <a:rPr lang="en-US" sz="2800" dirty="0" smtClean="0"/>
              <a:t>Associate Dean for Research</a:t>
            </a:r>
            <a:endParaRPr lang="en-US" sz="2800" dirty="0"/>
          </a:p>
          <a:p>
            <a:r>
              <a:rPr lang="en-US" sz="2800" dirty="0"/>
              <a:t>College of Engineering</a:t>
            </a:r>
          </a:p>
          <a:p>
            <a:pPr eaLnBrk="1" hangingPunct="1"/>
            <a:endParaRPr lang="en-US" sz="2600" dirty="0" smtClean="0"/>
          </a:p>
        </p:txBody>
      </p:sp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33400" y="2971800"/>
            <a:ext cx="66294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COE Research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Graduate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sz="2400" dirty="0" smtClean="0"/>
              <a:t>Lowest PhD/faculty ratio in </a:t>
            </a:r>
            <a:r>
              <a:rPr lang="en-US" sz="2400" dirty="0" err="1" smtClean="0"/>
              <a:t>USNews</a:t>
            </a:r>
            <a:r>
              <a:rPr lang="en-US" sz="2400" dirty="0" smtClean="0"/>
              <a:t> ranked schools</a:t>
            </a:r>
          </a:p>
          <a:p>
            <a:r>
              <a:rPr lang="en-US" sz="2400" dirty="0" smtClean="0"/>
              <a:t>We reviewed our capacity.</a:t>
            </a:r>
          </a:p>
          <a:p>
            <a:r>
              <a:rPr lang="en-US" sz="2400" dirty="0" smtClean="0"/>
              <a:t>4 PhD/tenured and 2 PhD/untenured faculty, suggest that COE should have 750 students (~3.5/faculty)</a:t>
            </a:r>
          </a:p>
          <a:p>
            <a:r>
              <a:rPr lang="en-US" sz="2400" dirty="0" smtClean="0"/>
              <a:t>That is our goal for PhD </a:t>
            </a:r>
            <a:r>
              <a:rPr lang="en-US" sz="2400" dirty="0"/>
              <a:t>program size (currently ~600) </a:t>
            </a:r>
          </a:p>
          <a:p>
            <a:pPr lvl="0"/>
            <a:r>
              <a:rPr lang="en-US" sz="2400" dirty="0"/>
              <a:t>Recruiting URM students and women is </a:t>
            </a:r>
            <a:r>
              <a:rPr lang="en-US" sz="2400" dirty="0" smtClean="0"/>
              <a:t>priority</a:t>
            </a:r>
          </a:p>
          <a:p>
            <a:pPr lvl="0"/>
            <a:r>
              <a:rPr lang="en-US" sz="2400" dirty="0" smtClean="0"/>
              <a:t>We are aggressively pursuing the goal</a:t>
            </a:r>
          </a:p>
          <a:p>
            <a:pPr lvl="0"/>
            <a:r>
              <a:rPr lang="en-US" sz="2400" dirty="0" smtClean="0"/>
              <a:t>Bridge funding and insurance program to manage risk</a:t>
            </a:r>
          </a:p>
          <a:p>
            <a:pPr lvl="0"/>
            <a:r>
              <a:rPr lang="en-US" sz="2400" dirty="0" smtClean="0"/>
              <a:t>Recruiting is progressing well</a:t>
            </a:r>
          </a:p>
          <a:p>
            <a:pPr lvl="0"/>
            <a:r>
              <a:rPr lang="en-US" sz="2400" dirty="0" smtClean="0"/>
              <a:t>We expect another 375 MS and 125 Meng student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61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458200" cy="990600"/>
          </a:xfrm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Univers 67 CondensedBold"/>
                <a:cs typeface="Arial"/>
              </a:rPr>
              <a:t> Sourabh Bhattacharya</a:t>
            </a:r>
            <a:r>
              <a:rPr lang="en-US" sz="1800" dirty="0">
                <a:solidFill>
                  <a:schemeClr val="accent2"/>
                </a:solidFill>
                <a:latin typeface="Arial"/>
                <a:cs typeface="Arial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Assistant Professor</a:t>
            </a:r>
            <a:r>
              <a:rPr lang="en-US" altLang="zh-CN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, Iowa State University (Email: sbhattac</a:t>
            </a:r>
            <a:r>
              <a:rPr lang="en-US" altLang="zh-CN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  <a:hlinkClick r:id="rId3"/>
              </a:rPr>
              <a:t>@iastate.edu</a:t>
            </a:r>
            <a:r>
              <a:rPr lang="en-US" altLang="zh-CN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)</a:t>
            </a:r>
            <a:endParaRPr lang="en-US" altLang="zh-CN" sz="1400" dirty="0" smtClean="0">
              <a:solidFill>
                <a:srgbClr val="CC0000"/>
              </a:solidFill>
              <a:latin typeface="Arial Narrow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483" y="1056169"/>
            <a:ext cx="4191000" cy="2895600"/>
          </a:xfrm>
        </p:spPr>
        <p:txBody>
          <a:bodyPr/>
          <a:lstStyle/>
          <a:p>
            <a:r>
              <a:rPr lang="en-US" altLang="zh-CN" sz="2000" dirty="0" smtClean="0">
                <a:solidFill>
                  <a:schemeClr val="accent2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Research Focus</a:t>
            </a:r>
            <a:r>
              <a:rPr lang="en-US" altLang="zh-CN" sz="2000" dirty="0">
                <a:solidFill>
                  <a:srgbClr val="CC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</a:p>
          <a:p>
            <a:endParaRPr lang="en-US" altLang="zh-CN" sz="400" dirty="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en-US" altLang="zh-CN" sz="1600" kern="1200" dirty="0" smtClean="0">
                <a:latin typeface="Arial"/>
                <a:ea typeface="Arial Unicode MS" pitchFamily="34" charset="-122"/>
                <a:cs typeface="Arial"/>
              </a:rPr>
              <a:t>Security </a:t>
            </a:r>
            <a:r>
              <a:rPr lang="en-US" altLang="zh-CN" sz="1600" kern="1200" dirty="0">
                <a:latin typeface="Arial"/>
                <a:ea typeface="Arial Unicode MS" pitchFamily="34" charset="-122"/>
                <a:cs typeface="Arial"/>
              </a:rPr>
              <a:t>in networked control systems against adversarial attacks</a:t>
            </a:r>
            <a:r>
              <a:rPr lang="en-US" altLang="zh-CN" sz="1600" kern="1200" dirty="0" smtClean="0">
                <a:latin typeface="Arial"/>
                <a:ea typeface="Arial Unicode MS" pitchFamily="34" charset="-122"/>
                <a:cs typeface="Arial"/>
              </a:rPr>
              <a:t>.</a:t>
            </a:r>
            <a:endParaRPr lang="en-US" altLang="zh-CN" sz="1600" kern="1200" dirty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en-US" altLang="zh-CN" sz="1600" kern="1200" dirty="0">
                <a:latin typeface="Arial"/>
                <a:ea typeface="Arial Unicode MS" pitchFamily="34" charset="-122"/>
                <a:cs typeface="Arial"/>
              </a:rPr>
              <a:t>Vision-based persistent surveillance and monitoring using autonomous vehicular networks. 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en-US" altLang="zh-CN" sz="1600" kern="1200" dirty="0">
                <a:latin typeface="Arial"/>
                <a:ea typeface="Arial Unicode MS" pitchFamily="34" charset="-122"/>
                <a:cs typeface="Arial"/>
              </a:rPr>
              <a:t>Data deluge in sensor-actuator networks</a:t>
            </a:r>
            <a:r>
              <a:rPr lang="en-US" altLang="zh-CN" sz="1600" kern="1200" dirty="0" smtClean="0">
                <a:latin typeface="Arial"/>
                <a:ea typeface="Arial Unicode MS" pitchFamily="34" charset="-122"/>
                <a:cs typeface="Arial"/>
              </a:rPr>
              <a:t>.</a:t>
            </a:r>
            <a:endParaRPr lang="en-US" altLang="zh-CN" sz="1600" kern="1200" dirty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en-US" altLang="zh-CN" sz="1600" kern="1200" dirty="0">
                <a:latin typeface="Arial"/>
                <a:ea typeface="Arial Unicode MS" pitchFamily="34" charset="-122"/>
                <a:cs typeface="Arial"/>
              </a:rPr>
              <a:t>Cyber penetration and autonomy in precision agriculture. </a:t>
            </a: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 smtClean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 smtClean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 smtClean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>
              <a:latin typeface="Arial"/>
              <a:ea typeface="Arial Unicode MS" pitchFamily="34" charset="-122"/>
              <a:cs typeface="Arial"/>
            </a:endParaRP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4343400" y="1066800"/>
            <a:ext cx="0" cy="579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152400" y="1066800"/>
            <a:ext cx="8839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15368" name="Rectangle 3"/>
          <p:cNvSpPr txBox="1">
            <a:spLocks noChangeArrowheads="1"/>
          </p:cNvSpPr>
          <p:nvPr/>
        </p:nvSpPr>
        <p:spPr bwMode="auto">
          <a:xfrm>
            <a:off x="-38100" y="4253024"/>
            <a:ext cx="4419600" cy="25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zh-CN" sz="2000" dirty="0" smtClean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Significant </a:t>
            </a:r>
            <a:r>
              <a:rPr lang="en-US" altLang="zh-CN" sz="20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Results </a:t>
            </a:r>
          </a:p>
          <a:p>
            <a:pPr eaLnBrk="0" hangingPunct="0">
              <a:spcBef>
                <a:spcPct val="20000"/>
              </a:spcBef>
            </a:pPr>
            <a:endParaRPr lang="en-US" altLang="zh-CN" sz="4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Design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and development of computationally efficient algorithms for autonomy with performance guarantees in mobile surveillance applications.</a:t>
            </a:r>
          </a:p>
          <a:p>
            <a:pPr marL="285750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Design and development of joint control, estimation and acquisition techniques for sparse signal acquisition without recovery.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altLang="zh-CN" sz="1600" dirty="0">
              <a:solidFill>
                <a:srgbClr val="CC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en-US" sz="8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q"/>
              <a:defRPr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defRPr/>
            </a:pPr>
            <a:endParaRPr lang="en-US" altLang="zh-CN" sz="14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4267200"/>
            <a:ext cx="434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43400" y="4267200"/>
            <a:ext cx="449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Rectangle 3"/>
          <p:cNvSpPr txBox="1">
            <a:spLocks noChangeArrowheads="1"/>
          </p:cNvSpPr>
          <p:nvPr/>
        </p:nvSpPr>
        <p:spPr bwMode="auto">
          <a:xfrm>
            <a:off x="4361848" y="1077431"/>
            <a:ext cx="4648200" cy="28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zh-CN" sz="20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Capabilities </a:t>
            </a:r>
            <a:endParaRPr lang="en-US" altLang="zh-CN" sz="2000" dirty="0" smtClean="0">
              <a:solidFill>
                <a:srgbClr val="CC0000"/>
              </a:solidFill>
              <a:ea typeface="Arial Unicode MS" pitchFamily="34" charset="-122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en-US" altLang="zh-CN" sz="400" dirty="0" smtClean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Resilient motion planning and control techniques for autonomous vehicular networks.</a:t>
            </a:r>
          </a:p>
          <a:p>
            <a:pPr marL="285750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Efficient resource-allocation techniques for </a:t>
            </a:r>
            <a:r>
              <a:rPr lang="en-US" altLang="zh-CN" sz="1600" dirty="0" err="1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mutirobot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 teams engaged in surveillance applications.</a:t>
            </a:r>
          </a:p>
          <a:p>
            <a:pPr marL="285750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Vision based control of mobile robots at low data rates in information rich environments.</a:t>
            </a:r>
          </a:p>
          <a:p>
            <a:pPr marL="285750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Path planning and control of autonomous vehicles in semi-structured </a:t>
            </a: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environments.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83033" y="6473555"/>
            <a:ext cx="1056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ISU Proprietary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09771" y="4253024"/>
            <a:ext cx="4648200" cy="25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zh-CN" sz="20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Current </a:t>
            </a:r>
            <a:r>
              <a:rPr lang="en-US" altLang="zh-CN" sz="2000" dirty="0" smtClean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Projects</a:t>
            </a:r>
            <a:r>
              <a:rPr lang="en-US" altLang="zh-CN" sz="20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 </a:t>
            </a:r>
          </a:p>
          <a:p>
            <a:pPr eaLnBrk="0" hangingPunct="0">
              <a:spcBef>
                <a:spcPct val="20000"/>
              </a:spcBef>
            </a:pPr>
            <a:endParaRPr lang="en-US" altLang="zh-CN" sz="4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Federal Funding: Iowa State Research Initiation Funds, NSF, AFOSR, DTRA (pending)</a:t>
            </a:r>
          </a:p>
          <a:p>
            <a:pPr marL="285750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Industry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collaborations: John Deere (</a:t>
            </a: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technical expertise exchange) </a:t>
            </a:r>
            <a:endParaRPr lang="en-US" altLang="zh-CN" sz="1600" dirty="0">
              <a:solidFill>
                <a:srgbClr val="000000"/>
              </a:solidFill>
              <a:latin typeface="Arial"/>
              <a:ea typeface="Arial Unicode MS" pitchFamily="34" charset="-122"/>
              <a:cs typeface="Arial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0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1 at 3.32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07" y="1143000"/>
            <a:ext cx="1879393" cy="266700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 r="3296"/>
          <a:stretch/>
        </p:blipFill>
        <p:spPr>
          <a:xfrm>
            <a:off x="2743200" y="4084529"/>
            <a:ext cx="1802418" cy="1706671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76200"/>
            <a:ext cx="8458200" cy="990600"/>
          </a:xfrm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latin typeface="Univers 67 CondensedBold"/>
                <a:cs typeface="Arial"/>
              </a:rPr>
              <a:t>Value-based System Engineering - A new approach for achieving rigorous system consistency: Christina L. Bloebaum</a:t>
            </a:r>
            <a:r>
              <a:rPr lang="en-US" sz="2000" dirty="0">
                <a:solidFill>
                  <a:schemeClr val="accent2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Dennis and Rebecca </a:t>
            </a:r>
            <a:r>
              <a:rPr lang="en-US" sz="1300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Muilenburg</a:t>
            </a:r>
            <a:r>
              <a:rPr lang="en-US" sz="13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 Professor of Aerospace Engineering</a:t>
            </a:r>
            <a:r>
              <a:rPr lang="en-US" altLang="zh-CN" sz="13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, Iowa State University (Email: </a:t>
            </a:r>
            <a:r>
              <a:rPr lang="en-US" altLang="zh-CN" sz="1300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bloebaum@iastate.edu</a:t>
            </a:r>
            <a:r>
              <a:rPr lang="en-US" altLang="zh-CN" sz="13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)</a:t>
            </a:r>
            <a:endParaRPr lang="en-US" altLang="zh-CN" sz="1300" dirty="0" smtClean="0">
              <a:solidFill>
                <a:srgbClr val="CC0000"/>
              </a:solidFill>
              <a:latin typeface="Arial Narrow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066800"/>
            <a:ext cx="2667000" cy="2819400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solidFill>
                  <a:schemeClr val="accent2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Research Focus</a:t>
            </a:r>
            <a:endParaRPr lang="en-US" altLang="zh-CN" sz="16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225425" indent="-225425" eaLnBrk="1" hangingPunct="1">
              <a:buFont typeface="Lucida Grande"/>
              <a:buChar char="-"/>
            </a:pPr>
            <a:r>
              <a:rPr lang="en-US" altLang="zh-CN" sz="1300" dirty="0">
                <a:latin typeface="Arial"/>
                <a:ea typeface="Arial Unicode MS" pitchFamily="34" charset="-122"/>
                <a:cs typeface="Arial"/>
              </a:rPr>
              <a:t>I</a:t>
            </a:r>
            <a:r>
              <a:rPr lang="en-US" altLang="zh-CN" sz="1300" dirty="0" smtClean="0">
                <a:latin typeface="Arial"/>
                <a:ea typeface="Arial Unicode MS" pitchFamily="34" charset="-122"/>
                <a:cs typeface="Arial"/>
              </a:rPr>
              <a:t>nstill a rigorous basis for decision-making in design of complex engineered systems</a:t>
            </a:r>
          </a:p>
          <a:p>
            <a:pPr marL="225425" indent="-225425" eaLnBrk="1" hangingPunct="1">
              <a:buFont typeface="Lucida Grande"/>
              <a:buChar char="-"/>
            </a:pPr>
            <a:r>
              <a:rPr lang="en-US" altLang="zh-CN" sz="1300" dirty="0" smtClean="0">
                <a:latin typeface="Arial"/>
                <a:ea typeface="Arial Unicode MS" pitchFamily="34" charset="-122"/>
                <a:cs typeface="Arial"/>
              </a:rPr>
              <a:t>Apply to both industrial and military applications</a:t>
            </a:r>
          </a:p>
          <a:p>
            <a:pPr marL="225425" indent="-225425" eaLnBrk="1" hangingPunct="1">
              <a:buFont typeface="Lucida Grande"/>
              <a:buChar char="-"/>
            </a:pPr>
            <a:r>
              <a:rPr lang="en-US" altLang="zh-CN" sz="1300" dirty="0" smtClean="0">
                <a:latin typeface="Arial"/>
                <a:ea typeface="Arial Unicode MS" pitchFamily="34" charset="-122"/>
                <a:cs typeface="Arial"/>
              </a:rPr>
              <a:t>Draw upon foundations from: Multidisciplinary Design Optimization (MDO), Probability Theory, Decision Analysis (DA), Value-Driven Design (VDD), Organization Design (OD)</a:t>
            </a: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 smtClean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>
              <a:latin typeface="Arial"/>
              <a:ea typeface="Arial Unicode MS" pitchFamily="34" charset="-122"/>
              <a:cs typeface="Arial"/>
            </a:endParaRP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4572000" y="1066800"/>
            <a:ext cx="0" cy="579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152400" y="1066800"/>
            <a:ext cx="8839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15368" name="Rectangle 3"/>
          <p:cNvSpPr txBox="1">
            <a:spLocks noChangeArrowheads="1"/>
          </p:cNvSpPr>
          <p:nvPr/>
        </p:nvSpPr>
        <p:spPr bwMode="auto">
          <a:xfrm>
            <a:off x="76200" y="39624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zh-CN" sz="2000" dirty="0" smtClean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Significant Results </a:t>
            </a:r>
            <a:endParaRPr lang="en-US" altLang="zh-CN" sz="2000" dirty="0">
              <a:solidFill>
                <a:srgbClr val="CC0000"/>
              </a:solidFill>
              <a:ea typeface="Arial Unicode MS" pitchFamily="34" charset="-122"/>
              <a:cs typeface="Arial" pitchFamily="34" charset="0"/>
            </a:endParaRPr>
          </a:p>
          <a:p>
            <a:pPr marL="225425" indent="-225425" eaLnBrk="0" hangingPunct="0">
              <a:spcBef>
                <a:spcPct val="20000"/>
              </a:spcBef>
              <a:buClr>
                <a:srgbClr val="CC0000"/>
              </a:buClr>
              <a:buFont typeface="Lucida Grande"/>
              <a:buChar char="-"/>
            </a:pP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Requirements unnecessarily limit design space and lead to  suboptimal system designs</a:t>
            </a:r>
          </a:p>
          <a:p>
            <a:pPr marL="225425" indent="-225425" eaLnBrk="0" hangingPunct="0">
              <a:spcBef>
                <a:spcPct val="20000"/>
              </a:spcBef>
              <a:buClr>
                <a:srgbClr val="CC0000"/>
              </a:buClr>
              <a:buFont typeface="Lucida Grande"/>
              <a:buChar char="-"/>
            </a:pPr>
            <a:r>
              <a:rPr lang="en-US" altLang="zh-CN" sz="13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V</a:t>
            </a: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alue-based SE enables informed trade explorations and reduces cost and time overruns</a:t>
            </a:r>
          </a:p>
          <a:p>
            <a:pPr marL="225425" indent="-225425" eaLnBrk="0" hangingPunct="0">
              <a:spcBef>
                <a:spcPct val="20000"/>
              </a:spcBef>
              <a:buClr>
                <a:srgbClr val="CC0000"/>
              </a:buClr>
              <a:buFont typeface="Lucida Grande"/>
              <a:buChar char="-"/>
            </a:pPr>
            <a:r>
              <a:rPr lang="en-US" altLang="zh-CN" sz="13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Aligning organization </a:t>
            </a: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and product </a:t>
            </a:r>
            <a:r>
              <a:rPr lang="en-US" altLang="zh-CN" sz="13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structure results in greater system value (i.e. NPP)</a:t>
            </a:r>
          </a:p>
          <a:p>
            <a:pPr marL="225425" indent="-225425" eaLnBrk="0" hangingPunct="0">
              <a:spcBef>
                <a:spcPct val="20000"/>
              </a:spcBef>
              <a:buClr>
                <a:srgbClr val="CC0000"/>
              </a:buClr>
              <a:buFont typeface="Lucida Grande"/>
              <a:buChar char="-"/>
            </a:pPr>
            <a:endParaRPr lang="en-US" altLang="zh-CN" sz="1150" dirty="0" smtClean="0">
              <a:solidFill>
                <a:srgbClr val="000000"/>
              </a:solidFill>
              <a:latin typeface="Arial"/>
              <a:ea typeface="Arial Unicode MS" pitchFamily="34" charset="-122"/>
              <a:cs typeface="Arial"/>
            </a:endParaRPr>
          </a:p>
          <a:p>
            <a:pPr marL="225425" indent="-225425" eaLnBrk="0" hangingPunct="0">
              <a:spcBef>
                <a:spcPct val="20000"/>
              </a:spcBef>
              <a:buClr>
                <a:srgbClr val="CC0000"/>
              </a:buClr>
              <a:buFont typeface="Lucida Grande"/>
              <a:buChar char="-"/>
            </a:pPr>
            <a:endParaRPr lang="en-US" altLang="zh-CN" sz="1150" dirty="0" smtClean="0">
              <a:solidFill>
                <a:srgbClr val="000000"/>
              </a:solidFill>
              <a:latin typeface="Arial"/>
              <a:ea typeface="Arial Unicode MS" pitchFamily="34" charset="-122"/>
              <a:cs typeface="Arial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defRPr/>
            </a:pPr>
            <a:endParaRPr lang="en-US" altLang="zh-CN" sz="14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3962400"/>
            <a:ext cx="434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43400" y="3962400"/>
            <a:ext cx="449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Rectangle 3"/>
          <p:cNvSpPr txBox="1">
            <a:spLocks noChangeArrowheads="1"/>
          </p:cNvSpPr>
          <p:nvPr/>
        </p:nvSpPr>
        <p:spPr bwMode="auto">
          <a:xfrm>
            <a:off x="4572000" y="1066800"/>
            <a:ext cx="4495800" cy="280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zh-CN" sz="20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Capabilities </a:t>
            </a:r>
          </a:p>
          <a:p>
            <a:pPr marL="285750" indent="-285750" eaLnBrk="0" hangingPunct="0">
              <a:spcBef>
                <a:spcPct val="20000"/>
              </a:spcBef>
              <a:buFont typeface="Lucida Grande"/>
              <a:buChar char="-"/>
            </a:pPr>
            <a:r>
              <a:rPr lang="en-US" altLang="zh-CN" sz="14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Ensure system consistency in: </a:t>
            </a:r>
            <a:endParaRPr lang="en-US" altLang="zh-CN" sz="1300" dirty="0" smtClean="0">
              <a:solidFill>
                <a:srgbClr val="000000"/>
              </a:solidFill>
              <a:latin typeface="Arial"/>
              <a:ea typeface="Arial Unicode MS" pitchFamily="34" charset="-122"/>
              <a:cs typeface="Arial"/>
            </a:endParaRPr>
          </a:p>
          <a:p>
            <a:pPr marL="574675" lvl="1" indent="-231775" eaLnBrk="0" hangingPunct="0">
              <a:spcBef>
                <a:spcPct val="20000"/>
              </a:spcBef>
              <a:buClr>
                <a:srgbClr val="CC0000"/>
              </a:buClr>
              <a:buFont typeface="Arial"/>
              <a:buChar char="•"/>
            </a:pP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system </a:t>
            </a:r>
            <a:r>
              <a:rPr lang="en-US" altLang="zh-CN" sz="13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preference </a:t>
            </a: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(represent what is </a:t>
            </a:r>
            <a:r>
              <a:rPr lang="en-US" altLang="zh-CN" sz="13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really </a:t>
            </a: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wanted and resolve/align different preferences between organizations)</a:t>
            </a:r>
            <a:endParaRPr lang="en-US" altLang="zh-CN" sz="1300" dirty="0">
              <a:solidFill>
                <a:srgbClr val="000000"/>
              </a:solidFill>
              <a:latin typeface="Arial"/>
              <a:ea typeface="Arial Unicode MS" pitchFamily="34" charset="-122"/>
              <a:cs typeface="Arial"/>
            </a:endParaRPr>
          </a:p>
          <a:p>
            <a:pPr marL="574675" lvl="1" indent="-231775" eaLnBrk="0" hangingPunct="0">
              <a:spcBef>
                <a:spcPct val="20000"/>
              </a:spcBef>
              <a:buClr>
                <a:srgbClr val="CC0000"/>
              </a:buClr>
              <a:buFont typeface="Arial"/>
              <a:buChar char="•"/>
            </a:pP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system </a:t>
            </a:r>
            <a:r>
              <a:rPr lang="en-US" altLang="zh-CN" sz="13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physics (</a:t>
            </a: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ensure </a:t>
            </a:r>
            <a:r>
              <a:rPr lang="en-US" altLang="zh-CN" sz="13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all necessary couplings </a:t>
            </a: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at </a:t>
            </a:r>
            <a:r>
              <a:rPr lang="en-US" altLang="zh-CN" sz="13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appropriate </a:t>
            </a: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fidelities in all design stages)</a:t>
            </a:r>
            <a:endParaRPr lang="en-US" altLang="zh-CN" sz="1300" dirty="0">
              <a:solidFill>
                <a:srgbClr val="000000"/>
              </a:solidFill>
              <a:latin typeface="Arial"/>
              <a:ea typeface="Arial Unicode MS" pitchFamily="34" charset="-122"/>
              <a:cs typeface="Arial"/>
            </a:endParaRPr>
          </a:p>
          <a:p>
            <a:pPr marL="574675" lvl="1" indent="-231775" eaLnBrk="0" hangingPunct="0">
              <a:spcBef>
                <a:spcPct val="20000"/>
              </a:spcBef>
              <a:buClr>
                <a:srgbClr val="CC0000"/>
              </a:buClr>
              <a:buFont typeface="Arial"/>
              <a:buChar char="•"/>
            </a:pP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risk </a:t>
            </a:r>
            <a:r>
              <a:rPr lang="en-US" altLang="zh-CN" sz="13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preference (</a:t>
            </a: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propagate stakeholder risk attitude </a:t>
            </a:r>
            <a:r>
              <a:rPr lang="en-US" altLang="zh-CN" sz="13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throughout organization to reduce risk bias</a:t>
            </a: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)</a:t>
            </a:r>
          </a:p>
          <a:p>
            <a:pPr marL="574675" lvl="1" indent="-231775" eaLnBrk="0" hangingPunct="0">
              <a:spcBef>
                <a:spcPct val="20000"/>
              </a:spcBef>
              <a:buClr>
                <a:srgbClr val="CC0000"/>
              </a:buClr>
              <a:buFont typeface="Arial"/>
              <a:buChar char="•"/>
            </a:pPr>
            <a:r>
              <a:rPr lang="en-US" altLang="zh-CN" sz="13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o</a:t>
            </a: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rganization structure (align process and product structure to support information flow/coupling capture)</a:t>
            </a:r>
            <a:endParaRPr lang="en-US" altLang="zh-CN" sz="1300" dirty="0">
              <a:solidFill>
                <a:srgbClr val="000000"/>
              </a:solidFill>
              <a:latin typeface="Arial"/>
              <a:ea typeface="Arial Unicode MS" pitchFamily="34" charset="-122"/>
              <a:cs typeface="Arial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CC0000"/>
              </a:buClr>
              <a:buFont typeface="Arial"/>
              <a:buChar char="•"/>
            </a:pPr>
            <a:endParaRPr lang="en-US" altLang="zh-CN" sz="1200" dirty="0">
              <a:solidFill>
                <a:srgbClr val="000000"/>
              </a:solidFill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Font typeface="Lucida Grande"/>
              <a:buChar char="-"/>
            </a:pPr>
            <a:endParaRPr lang="en-US" sz="12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en-US" altLang="zh-CN" sz="14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sz="1400" dirty="0" smtClean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sz="140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sz="1400" dirty="0" smtClean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sz="140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sz="140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  <a:p>
            <a:endParaRPr lang="en-US" altLang="zh-CN" sz="1400" dirty="0">
              <a:solidFill>
                <a:srgbClr val="CC0000"/>
              </a:solidFill>
              <a:ea typeface="Arial Unicode MS" pitchFamily="34" charset="-122"/>
              <a:cs typeface="Arial" pitchFamily="34" charset="0"/>
            </a:endParaRPr>
          </a:p>
          <a:p>
            <a:endParaRPr lang="en-US" altLang="zh-CN" sz="1400" dirty="0">
              <a:solidFill>
                <a:srgbClr val="CC0000"/>
              </a:solidFill>
              <a:ea typeface="Arial Unicode MS" pitchFamily="34" charset="-122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600" dirty="0">
              <a:solidFill>
                <a:srgbClr val="C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600" dirty="0">
              <a:solidFill>
                <a:srgbClr val="C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600" dirty="0">
              <a:solidFill>
                <a:srgbClr val="C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1633" y="6611779"/>
            <a:ext cx="1056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ISU Proprietary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572000" y="3962400"/>
            <a:ext cx="438297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r>
              <a:rPr lang="en-US" altLang="zh-CN" sz="2000" dirty="0">
                <a:solidFill>
                  <a:srgbClr val="C00000"/>
                </a:solidFill>
                <a:ea typeface="ＭＳ Ｐゴシック" charset="-128"/>
                <a:cs typeface="Arial" pitchFamily="34" charset="0"/>
              </a:rPr>
              <a:t>Current Projects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Lucida Grande"/>
              <a:buChar char="-"/>
              <a:defRPr/>
            </a:pPr>
            <a:r>
              <a:rPr lang="en-US" sz="1300" dirty="0" smtClean="0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A Value Driven System Engineering Acquisition Approach Using Cooperative and Bargaining Models (NSF, pending)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Lucida Grande"/>
              <a:buChar char="-"/>
              <a:defRPr/>
            </a:pPr>
            <a:r>
              <a:rPr lang="en-US" sz="1300" dirty="0" smtClean="0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Visual Analytics for Creation of Value Functions in Complex Systems Design Under Uncertainty (NSF, awarded)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Lucida Grande"/>
              <a:buChar char="-"/>
              <a:defRPr/>
            </a:pPr>
            <a:r>
              <a:rPr lang="en-US" sz="1300" dirty="0" smtClean="0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Organizational and Uncertainty impacts of Couplings in a System Design Framework (NSF, awarded)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Lucida Grande"/>
              <a:buChar char="-"/>
              <a:defRPr/>
            </a:pPr>
            <a:r>
              <a:rPr lang="en-US" sz="1300" dirty="0" smtClean="0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Exploration of Multidisciplinary Couplings and Coupling Strengths to Mitigate Unintended Behaviors: Ares I Thrust Oscillation (NASA Marshall, awarded)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Lucida Grande"/>
              <a:buChar char="-"/>
              <a:defRPr/>
            </a:pPr>
            <a:endParaRPr lang="en-US" sz="1200" dirty="0" smtClean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Lucida Grande"/>
              <a:buChar char="-"/>
              <a:defRPr/>
            </a:pPr>
            <a:endParaRPr lang="en-US" sz="12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defRPr/>
            </a:pPr>
            <a:endParaRPr lang="en-US" altLang="zh-CN" sz="14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6200" y="6248400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 eaLnBrk="0" hangingPunct="0">
              <a:spcBef>
                <a:spcPct val="20000"/>
              </a:spcBef>
              <a:buClr>
                <a:srgbClr val="CC0000"/>
              </a:buClr>
              <a:buFont typeface="Lucida Grande"/>
              <a:buChar char="-"/>
            </a:pP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DA better </a:t>
            </a:r>
            <a:r>
              <a:rPr lang="en-US" altLang="zh-CN" sz="13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aligns </a:t>
            </a: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preferences for </a:t>
            </a:r>
            <a:r>
              <a:rPr lang="en-US" altLang="zh-CN" sz="13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improved system </a:t>
            </a: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design</a:t>
            </a:r>
          </a:p>
          <a:p>
            <a:pPr marL="225425" indent="-225425" eaLnBrk="0" hangingPunct="0">
              <a:spcBef>
                <a:spcPct val="20000"/>
              </a:spcBef>
              <a:buClr>
                <a:srgbClr val="CC0000"/>
              </a:buClr>
              <a:buFont typeface="Lucida Grande"/>
              <a:buChar char="-"/>
            </a:pPr>
            <a:r>
              <a:rPr lang="en-US" altLang="zh-CN" sz="13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MDO in VDD improves system value and </a:t>
            </a:r>
            <a:r>
              <a:rPr lang="en-US" altLang="zh-CN" sz="1300" dirty="0" smtClean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system </a:t>
            </a:r>
            <a:r>
              <a:rPr lang="en-US" altLang="zh-CN" sz="1300" dirty="0">
                <a:solidFill>
                  <a:srgbClr val="000000"/>
                </a:solidFill>
                <a:latin typeface="Arial"/>
                <a:ea typeface="Arial Unicode MS" pitchFamily="34" charset="-122"/>
                <a:cs typeface="Arial"/>
              </a:rPr>
              <a:t>design</a:t>
            </a:r>
            <a:endParaRPr lang="en-US" sz="13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marL="225425" indent="-225425" eaLnBrk="0" hangingPunct="0">
              <a:spcBef>
                <a:spcPct val="20000"/>
              </a:spcBef>
              <a:buClr>
                <a:srgbClr val="CC0000"/>
              </a:buClr>
              <a:buFont typeface="Lucida Grande"/>
              <a:buChar char="-"/>
            </a:pPr>
            <a:endParaRPr lang="en-US" sz="12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defRPr/>
            </a:pPr>
            <a:endParaRPr lang="en-US" sz="12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defRPr/>
            </a:pPr>
            <a:endParaRPr lang="en-US" altLang="zh-CN" sz="12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1717" y="5773579"/>
            <a:ext cx="1367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CC0000"/>
                </a:solidFill>
                <a:latin typeface="Arial"/>
                <a:ea typeface="+mn-ea"/>
                <a:cs typeface="Arial"/>
              </a:rPr>
              <a:t>VDD with Bargaining</a:t>
            </a:r>
            <a:endParaRPr lang="en-US" sz="1000" dirty="0">
              <a:solidFill>
                <a:srgbClr val="CC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400" y="3733800"/>
            <a:ext cx="1679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CC0000"/>
                </a:solidFill>
                <a:latin typeface="Arial"/>
                <a:ea typeface="+mn-ea"/>
                <a:cs typeface="Arial"/>
              </a:rPr>
              <a:t>Value-based SE Approach</a:t>
            </a:r>
            <a:endParaRPr lang="en-US" sz="1000" dirty="0">
              <a:solidFill>
                <a:srgbClr val="CC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3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31775"/>
            <a:ext cx="7604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3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212145"/>
            <a:ext cx="914400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50974" y="228600"/>
            <a:ext cx="63976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C50000"/>
                </a:solidFill>
                <a:latin typeface="Arial"/>
                <a:ea typeface="+mn-ea"/>
                <a:cs typeface="Arial"/>
              </a:rPr>
              <a:t>Instructive Substrates for Fibroblast and Macrophage Responses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Katie Bratlie, Materials Science &amp; Engineering, Chemical &amp; Biological Engineering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16979" y="1240796"/>
            <a:ext cx="28863" cy="5617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3824029"/>
            <a:ext cx="9144000" cy="2886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397" y="1295800"/>
            <a:ext cx="4422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u="sng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Research Focus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Develop novel materials that alter macrophage and fibroblast responses for tissue engineering and drug delivery applications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200" u="sng" dirty="0" smtClean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u="sng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Approach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We work at the interface between materials chemistry and immunology to design platforms that modulate the immune system for disease treatment and prevention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u="sng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Materials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Chemically modified synthetic and naturally-derived hydrogels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863356"/>
            <a:ext cx="234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u="sng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Altering Collagen Orientation </a:t>
            </a:r>
            <a:endParaRPr lang="en-US" sz="1200" dirty="0" smtClean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355" y="3893316"/>
            <a:ext cx="45169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u="sng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Selected publications</a:t>
            </a:r>
            <a:endParaRPr lang="en-US" sz="1200" dirty="0" smtClean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err="1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Bygd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et al. </a:t>
            </a:r>
            <a:r>
              <a:rPr lang="en-US" sz="1200" i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Clinical and Translational Medicine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accepted.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err="1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Akilbekova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et al. </a:t>
            </a:r>
            <a:r>
              <a:rPr lang="en-US" sz="1200" i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Journal of Biomedical Materials Research Part A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103A, 262 (2015)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Wang et al. </a:t>
            </a:r>
            <a:r>
              <a:rPr lang="en-US" sz="1200" i="1" dirty="0" err="1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Biomacromolecules</a:t>
            </a:r>
            <a:r>
              <a:rPr lang="en-US" sz="1200" i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15, 4102 (2014)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Ma et al. </a:t>
            </a:r>
            <a:r>
              <a:rPr lang="en-US" sz="1200" i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Advanced Healthcare Materials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DOI: 10.1002/adhm.201200341 (2013)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Bratlie et al. </a:t>
            </a:r>
            <a:r>
              <a:rPr lang="en-US" sz="1200" i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Advanced Healthcare Materials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1, 267 (2012)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Ma et al. </a:t>
            </a:r>
            <a:r>
              <a:rPr lang="en-US" sz="1200" i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Advanced Materials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23, H189 (2011)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Dang et al. </a:t>
            </a:r>
            <a:r>
              <a:rPr lang="en-US" sz="1200" i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Biomaterials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32, 4464 (2011)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Liu et al. </a:t>
            </a:r>
            <a:r>
              <a:rPr lang="en-US" sz="1200" i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Biomaterials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32, 1796 (2011)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Bratlie et al. </a:t>
            </a:r>
            <a:r>
              <a:rPr lang="en-US" sz="1200" i="1" dirty="0" err="1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PLoS</a:t>
            </a:r>
            <a:r>
              <a:rPr lang="en-US" sz="1200" i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ONE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5, e10032 (2010)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Dang et al. </a:t>
            </a:r>
            <a:r>
              <a:rPr lang="en-US" sz="1200" i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Biomaterials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30, 6896 (2009)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1621" y="6393365"/>
            <a:ext cx="451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Current Funding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: NSF, Roy J. Carver Charitable Trust</a:t>
            </a:r>
            <a:endParaRPr lang="en-US" sz="1200" u="sng" dirty="0" smtClean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u="sng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Contact Info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: (515) 294-7304, </a:t>
            </a:r>
            <a:r>
              <a:rPr lang="en-US" sz="1200" dirty="0" err="1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kbratlie@iastate.edu</a:t>
            </a:r>
            <a:endParaRPr lang="en-US" sz="1200" dirty="0" smtClean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876" y="1323193"/>
            <a:ext cx="2385143" cy="25296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01622" y="1295800"/>
            <a:ext cx="2157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u="sng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Altering Macrophage Polarization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572" y="2239138"/>
            <a:ext cx="2462224" cy="154965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68630" y="4246809"/>
            <a:ext cx="3761740" cy="2608221"/>
            <a:chOff x="76193" y="0"/>
            <a:chExt cx="3761745" cy="2607526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76193" y="0"/>
              <a:ext cx="3761745" cy="1468413"/>
              <a:chOff x="76198" y="0"/>
              <a:chExt cx="4922960" cy="1921896"/>
            </a:xfrm>
          </p:grpSpPr>
          <p:pic>
            <p:nvPicPr>
              <p:cNvPr id="27" name="Picture 26" descr="C:\Users\msegrad\Desktop\PLR paper\anisotropy\updated with arrows\all - Copy.tif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110" t="81978" b="2658"/>
              <a:stretch/>
            </p:blipFill>
            <p:spPr bwMode="auto">
              <a:xfrm>
                <a:off x="3045300" y="269377"/>
                <a:ext cx="1953858" cy="1649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2930023" y="196358"/>
                <a:ext cx="108351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FFFFFF"/>
                    </a:solidFill>
                    <a:ea typeface="Times New Roman"/>
                    <a:cs typeface="Times New Roman"/>
                  </a:rPr>
                  <a:t> </a:t>
                </a:r>
                <a:endParaRPr lang="en-US" sz="1000">
                  <a:solidFill>
                    <a:prstClr val="white"/>
                  </a:solidFill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30" name="Text Box 14"/>
              <p:cNvSpPr txBox="1"/>
              <p:nvPr/>
            </p:nvSpPr>
            <p:spPr>
              <a:xfrm>
                <a:off x="3384729" y="0"/>
                <a:ext cx="1519933" cy="32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latin typeface="Arial"/>
                    <a:ea typeface="ＭＳ 明朝"/>
                    <a:cs typeface="Times New Roman"/>
                  </a:rPr>
                  <a:t>Glass Coverslip</a:t>
                </a:r>
                <a:endParaRPr lang="en-US" sz="1000">
                  <a:solidFill>
                    <a:prstClr val="black"/>
                  </a:solidFill>
                  <a:latin typeface="Times"/>
                  <a:ea typeface="ＭＳ 明朝"/>
                  <a:cs typeface="Times New Roman"/>
                </a:endParaRPr>
              </a:p>
            </p:txBody>
          </p:sp>
          <p:pic>
            <p:nvPicPr>
              <p:cNvPr id="31" name="Picture 30" descr="C:\Users\msegrad\Desktop\PLR paper\anisotropy\updated with arrows\all - Copy.tif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53" t="17389" b="67247"/>
              <a:stretch/>
            </p:blipFill>
            <p:spPr bwMode="auto">
              <a:xfrm>
                <a:off x="1694113" y="272558"/>
                <a:ext cx="1693863" cy="1649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 descr="C:\Users\msegrad\Desktop\PLR paper\anisotropy\updated with arrows\all - Copy.tif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19" t="17186" r="33234" b="67450"/>
              <a:stretch/>
            </p:blipFill>
            <p:spPr bwMode="auto">
              <a:xfrm>
                <a:off x="76198" y="247490"/>
                <a:ext cx="1693863" cy="1649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 Box 17"/>
              <p:cNvSpPr txBox="1"/>
              <p:nvPr/>
            </p:nvSpPr>
            <p:spPr>
              <a:xfrm>
                <a:off x="1762328" y="0"/>
                <a:ext cx="1469241" cy="32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latin typeface="Arial"/>
                    <a:ea typeface="ＭＳ 明朝"/>
                    <a:cs typeface="Times New Roman"/>
                  </a:rPr>
                  <a:t>Modification 15</a:t>
                </a:r>
                <a:endParaRPr lang="en-US" sz="1000">
                  <a:solidFill>
                    <a:prstClr val="black"/>
                  </a:solidFill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34" name="Text Box 18"/>
              <p:cNvSpPr txBox="1"/>
              <p:nvPr/>
            </p:nvSpPr>
            <p:spPr>
              <a:xfrm>
                <a:off x="174952" y="4449"/>
                <a:ext cx="1367857" cy="32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latin typeface="Arial"/>
                    <a:ea typeface="ＭＳ 明朝"/>
                    <a:cs typeface="Times New Roman"/>
                  </a:rPr>
                  <a:t>Modification 5 </a:t>
                </a:r>
                <a:endParaRPr lang="en-US" sz="1000">
                  <a:solidFill>
                    <a:prstClr val="black"/>
                  </a:solidFill>
                  <a:latin typeface="Times"/>
                  <a:ea typeface="ＭＳ 明朝"/>
                  <a:cs typeface="Times New Roman"/>
                </a:endParaRPr>
              </a:p>
            </p:txBody>
          </p:sp>
        </p:grpSp>
        <p:pic>
          <p:nvPicPr>
            <p:cNvPr id="24" name="Picture 23" descr="15Ta.psd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98" t="7101" r="38775" b="60006"/>
            <a:stretch/>
          </p:blipFill>
          <p:spPr>
            <a:xfrm>
              <a:off x="1364605" y="1468414"/>
              <a:ext cx="1116771" cy="1127963"/>
            </a:xfrm>
            <a:prstGeom prst="rect">
              <a:avLst/>
            </a:prstGeom>
          </p:spPr>
        </p:pic>
        <p:pic>
          <p:nvPicPr>
            <p:cNvPr id="25" name="Picture 24" descr="Untitled.png"/>
            <p:cNvPicPr>
              <a:picLocks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8" t="54367" r="16713"/>
            <a:stretch/>
          </p:blipFill>
          <p:spPr>
            <a:xfrm>
              <a:off x="118229" y="1473670"/>
              <a:ext cx="1133856" cy="1133856"/>
            </a:xfrm>
            <a:prstGeom prst="rect">
              <a:avLst/>
            </a:prstGeom>
          </p:spPr>
        </p:pic>
        <p:pic>
          <p:nvPicPr>
            <p:cNvPr id="26" name="Picture 25" descr="Untitled.png"/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4" t="21602" r="28973" b="19472"/>
            <a:stretch/>
          </p:blipFill>
          <p:spPr>
            <a:xfrm>
              <a:off x="2633734" y="1468583"/>
              <a:ext cx="1131999" cy="1133856"/>
            </a:xfrm>
            <a:prstGeom prst="rect">
              <a:avLst/>
            </a:prstGeom>
          </p:spPr>
        </p:pic>
      </p:grpSp>
      <p:pic>
        <p:nvPicPr>
          <p:cNvPr id="35" name="Picture 56" descr="isu10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223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7" descr="Stationer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43000" cy="655638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9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458200" cy="990600"/>
          </a:xfrm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Univers 67 CondensedBold"/>
                <a:cs typeface="Arial"/>
              </a:rPr>
              <a:t>Professor Liang Dong</a:t>
            </a:r>
            <a:r>
              <a:rPr lang="en-US" sz="1800" dirty="0">
                <a:solidFill>
                  <a:schemeClr val="accent2"/>
                </a:solidFill>
                <a:latin typeface="Arial"/>
                <a:cs typeface="Arial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Associate Professor</a:t>
            </a:r>
            <a:r>
              <a:rPr lang="en-US" altLang="zh-CN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, Iowa State University (Email: </a:t>
            </a:r>
            <a:r>
              <a:rPr lang="en-US" altLang="zh-CN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  <a:hlinkClick r:id="rId3"/>
              </a:rPr>
              <a:t>ldong@iastate.edu</a:t>
            </a:r>
            <a:r>
              <a:rPr lang="en-US" altLang="zh-CN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)</a:t>
            </a:r>
            <a:endParaRPr lang="en-US" altLang="zh-CN" sz="1400" dirty="0" smtClean="0">
              <a:solidFill>
                <a:srgbClr val="CC0000"/>
              </a:solidFill>
              <a:latin typeface="Arial Narrow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066800"/>
            <a:ext cx="4191000" cy="2895600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solidFill>
                  <a:schemeClr val="accent2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Research Focus</a:t>
            </a:r>
          </a:p>
          <a:p>
            <a:pPr eaLnBrk="1" hangingPunct="1"/>
            <a:endParaRPr lang="en-US" altLang="zh-CN" sz="10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285750" indent="-285750" eaLnBrk="1" hangingPunct="1">
              <a:buSzPct val="80000"/>
              <a:buFont typeface="Wingdings" panose="05000000000000000000" pitchFamily="2" charset="2"/>
              <a:buChar char="q"/>
            </a:pPr>
            <a:r>
              <a:rPr lang="en-US" altLang="zh-CN" sz="18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Biochips for high-throughput drug </a:t>
            </a:r>
            <a:r>
              <a:rPr lang="en-US" altLang="zh-CN" sz="1800" kern="12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screening </a:t>
            </a:r>
            <a:r>
              <a:rPr lang="en-US" altLang="zh-CN" sz="18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(HTS) </a:t>
            </a:r>
            <a:endParaRPr lang="en-US" altLang="zh-CN" sz="1800" kern="1200" dirty="0" smtClean="0">
              <a:solidFill>
                <a:srgbClr val="000000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285750" indent="-285750" eaLnBrk="1" hangingPunct="1">
              <a:buSzPct val="80000"/>
              <a:buFont typeface="Wingdings" panose="05000000000000000000" pitchFamily="2" charset="2"/>
              <a:buChar char="q"/>
            </a:pPr>
            <a:r>
              <a:rPr lang="en-US" altLang="zh-CN" sz="1800" kern="12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Bioinstrumentation </a:t>
            </a:r>
            <a:r>
              <a:rPr lang="en-US" altLang="zh-CN" sz="18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for HTS </a:t>
            </a:r>
            <a:r>
              <a:rPr lang="en-US" altLang="zh-CN" sz="1800" kern="12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plant phenotyping</a:t>
            </a:r>
          </a:p>
          <a:p>
            <a:pPr marL="285750" indent="-285750" eaLnBrk="1" hangingPunct="1">
              <a:buSzPct val="80000"/>
              <a:buFont typeface="Wingdings" panose="05000000000000000000" pitchFamily="2" charset="2"/>
              <a:buChar char="q"/>
            </a:pPr>
            <a:r>
              <a:rPr lang="en-US" altLang="zh-CN" sz="1800" kern="12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Miniature </a:t>
            </a:r>
            <a:r>
              <a:rPr lang="en-US" altLang="zh-CN" sz="18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sensors for </a:t>
            </a:r>
            <a:r>
              <a:rPr lang="en-US" altLang="zh-CN" sz="1800" kern="12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detection of plant </a:t>
            </a:r>
            <a:r>
              <a:rPr lang="en-US" altLang="zh-CN" sz="18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and soil </a:t>
            </a:r>
            <a:r>
              <a:rPr lang="en-US" altLang="zh-CN" sz="1800" kern="12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nutrients</a:t>
            </a:r>
          </a:p>
          <a:p>
            <a:pPr marL="285750" indent="-285750" eaLnBrk="1" hangingPunct="1">
              <a:buSzPct val="80000"/>
              <a:buFont typeface="Wingdings" panose="05000000000000000000" pitchFamily="2" charset="2"/>
              <a:buChar char="q"/>
            </a:pPr>
            <a:r>
              <a:rPr lang="en-US" altLang="zh-CN" sz="1800" kern="12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Miniature sensors for structural health monitoring</a:t>
            </a:r>
            <a:endParaRPr lang="en-US" altLang="zh-CN" sz="1800" kern="1200" dirty="0">
              <a:solidFill>
                <a:srgbClr val="000000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 smtClean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 smtClean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>
              <a:latin typeface="Arial"/>
              <a:ea typeface="Arial Unicode MS" pitchFamily="34" charset="-122"/>
              <a:cs typeface="Arial"/>
            </a:endParaRP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4343400" y="1066800"/>
            <a:ext cx="0" cy="579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152400" y="1066800"/>
            <a:ext cx="8839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15368" name="Rectangle 3"/>
          <p:cNvSpPr txBox="1">
            <a:spLocks noChangeArrowheads="1"/>
          </p:cNvSpPr>
          <p:nvPr/>
        </p:nvSpPr>
        <p:spPr bwMode="auto">
          <a:xfrm>
            <a:off x="45188" y="4191000"/>
            <a:ext cx="4419600" cy="25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CN" sz="2000" dirty="0" smtClean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Significant </a:t>
            </a:r>
            <a:r>
              <a:rPr lang="en-US" altLang="zh-CN" sz="20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Results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  <a:defRPr/>
            </a:pPr>
            <a:endParaRPr lang="en-US" sz="1400" dirty="0" smtClean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  <a:defRPr/>
            </a:pPr>
            <a:endParaRPr lang="en-US" sz="1400" dirty="0" smtClean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  <a:defRPr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q"/>
              <a:defRPr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defRPr/>
            </a:pPr>
            <a:endParaRPr lang="en-US" altLang="zh-CN" sz="14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4114800"/>
            <a:ext cx="434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43400" y="4114800"/>
            <a:ext cx="449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Rectangle 3"/>
          <p:cNvSpPr txBox="1">
            <a:spLocks noChangeArrowheads="1"/>
          </p:cNvSpPr>
          <p:nvPr/>
        </p:nvSpPr>
        <p:spPr bwMode="auto">
          <a:xfrm>
            <a:off x="4364665" y="1077432"/>
            <a:ext cx="4648200" cy="28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zh-CN" sz="20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Capabilities </a:t>
            </a:r>
          </a:p>
          <a:p>
            <a:pPr eaLnBrk="0" hangingPunct="0">
              <a:spcBef>
                <a:spcPct val="20000"/>
              </a:spcBef>
            </a:pPr>
            <a:endParaRPr lang="en-US" sz="1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B90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Integrated microsystems approach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Controllable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microenvironment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High throughput, high spatial and temporal resolution, and high sensitivity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Real-time monitoring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Batch fabrication and potentially low cost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sz="140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sz="140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  <a:p>
            <a:endParaRPr lang="en-US" altLang="zh-CN" sz="1400" dirty="0">
              <a:solidFill>
                <a:srgbClr val="CC0000"/>
              </a:solidFill>
              <a:ea typeface="Arial Unicode MS" pitchFamily="34" charset="-122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r>
              <a:rPr lang="en-US" altLang="zh-CN" sz="2000" dirty="0" smtClean="0">
                <a:solidFill>
                  <a:srgbClr val="C00000"/>
                </a:solidFill>
                <a:ea typeface="ＭＳ Ｐゴシック" charset="-128"/>
                <a:cs typeface="Arial" pitchFamily="34" charset="0"/>
              </a:rPr>
              <a:t>Current </a:t>
            </a:r>
            <a:r>
              <a:rPr lang="en-US" altLang="zh-CN" sz="2000" dirty="0">
                <a:solidFill>
                  <a:srgbClr val="C00000"/>
                </a:solidFill>
                <a:ea typeface="ＭＳ Ｐゴシック" charset="-128"/>
                <a:cs typeface="Arial" pitchFamily="34" charset="0"/>
              </a:rPr>
              <a:t>Projects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altLang="zh-CN" sz="1000" dirty="0" smtClean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8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Federal Funding: NSF, USDA, NIH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8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State Funding: Iowa DOT </a:t>
            </a:r>
            <a:endParaRPr lang="en-US" altLang="zh-CN" sz="18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800" dirty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Internal </a:t>
            </a:r>
            <a:r>
              <a:rPr lang="en-US" altLang="zh-CN" sz="18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Funding: Plant Sciences Institute</a:t>
            </a:r>
            <a:endParaRPr lang="en-US" altLang="zh-CN" sz="18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8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Industry collaborations: Iowa Corn Promotion Board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3033" y="6473555"/>
            <a:ext cx="1056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ISU Proprietary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101"/>
          <a:stretch/>
        </p:blipFill>
        <p:spPr bwMode="auto">
          <a:xfrm>
            <a:off x="228601" y="4665231"/>
            <a:ext cx="1371599" cy="205740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91"/>
          <a:stretch/>
        </p:blipFill>
        <p:spPr bwMode="auto">
          <a:xfrm>
            <a:off x="1759146" y="4665231"/>
            <a:ext cx="1288854" cy="668769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52600" y="5393266"/>
            <a:ext cx="1371599" cy="1281321"/>
            <a:chOff x="1651000" y="4643363"/>
            <a:chExt cx="1809466" cy="2093346"/>
          </a:xfrm>
        </p:grpSpPr>
        <p:pic>
          <p:nvPicPr>
            <p:cNvPr id="15" name="Picture 14" descr="I:\Qiao Xuan concentration changes\final lev 80%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0" y="4710785"/>
              <a:ext cx="1741461" cy="2025924"/>
            </a:xfrm>
            <a:prstGeom prst="rect">
              <a:avLst/>
            </a:prstGeom>
            <a:noFill/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787" y="4643363"/>
              <a:ext cx="950679" cy="103646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913607" y="5679825"/>
              <a:ext cx="107255" cy="107940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00" b="1">
                <a:solidFill>
                  <a:srgbClr val="FFFFFF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1913608" y="4710784"/>
              <a:ext cx="596180" cy="969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020862" y="5679824"/>
              <a:ext cx="488926" cy="1079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Content Placeholder 4"/>
          <p:cNvPicPr>
            <a:picLocks noGrp="1"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33" y="4628141"/>
            <a:ext cx="990599" cy="62966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Content Placeholder 3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80910" y="5283656"/>
            <a:ext cx="659211" cy="960968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10"/>
          <a:srcRect l="4103" r="9745"/>
          <a:stretch/>
        </p:blipFill>
        <p:spPr bwMode="auto">
          <a:xfrm rot="16200000">
            <a:off x="3455206" y="5962776"/>
            <a:ext cx="502153" cy="95250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458200" cy="990600"/>
          </a:xfrm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Univers 67 CondensedBold"/>
                <a:cs typeface="Arial"/>
              </a:rPr>
              <a:t>Professor Sarah Ryan</a:t>
            </a:r>
            <a:r>
              <a:rPr lang="en-US" sz="1800" dirty="0">
                <a:solidFill>
                  <a:schemeClr val="accent2"/>
                </a:solidFill>
                <a:latin typeface="Arial"/>
                <a:cs typeface="Arial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Industrial and Manufacturing Systems Engineering</a:t>
            </a:r>
            <a:r>
              <a:rPr lang="en-US" altLang="zh-CN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, Iowa State University (</a:t>
            </a:r>
            <a:r>
              <a:rPr lang="en-US" altLang="zh-CN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  <a:hlinkClick r:id="rId3"/>
              </a:rPr>
              <a:t>smryan@iastate.edu</a:t>
            </a:r>
            <a:r>
              <a:rPr lang="en-US" altLang="zh-CN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)</a:t>
            </a:r>
            <a:endParaRPr lang="en-US" altLang="zh-CN" sz="1400" dirty="0" smtClean="0">
              <a:solidFill>
                <a:srgbClr val="CC0000"/>
              </a:solidFill>
              <a:latin typeface="Arial Narrow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4343400" y="1066800"/>
            <a:ext cx="0" cy="579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152400" y="1066800"/>
            <a:ext cx="8839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15368" name="Rectangle 3"/>
          <p:cNvSpPr txBox="1">
            <a:spLocks noChangeArrowheads="1"/>
          </p:cNvSpPr>
          <p:nvPr/>
        </p:nvSpPr>
        <p:spPr bwMode="auto">
          <a:xfrm>
            <a:off x="57978" y="4114799"/>
            <a:ext cx="4419600" cy="25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CN" sz="2000" dirty="0" smtClean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Significant </a:t>
            </a:r>
            <a:r>
              <a:rPr lang="en-US" altLang="zh-CN" sz="20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Results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  <a:defRPr/>
            </a:pPr>
            <a:endParaRPr lang="en-US" sz="1400" dirty="0" smtClean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  <a:defRPr/>
            </a:pPr>
            <a:r>
              <a:rPr lang="en-US" sz="1800" dirty="0" smtClean="0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Implicit reserve capacity in solution adapts to the level of uncertainty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  <a:defRPr/>
            </a:pPr>
            <a:r>
              <a:rPr lang="en-US" sz="1800" dirty="0" smtClean="0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Cost savings of 1-2% relative to fixed reserves </a:t>
            </a:r>
            <a:r>
              <a:rPr lang="en-US" sz="1800" smtClean="0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currently in use</a:t>
            </a:r>
            <a:endParaRPr lang="en-US" sz="18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q"/>
              <a:defRPr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defRPr/>
            </a:pPr>
            <a:endParaRPr lang="en-US" altLang="zh-CN" sz="14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4114800"/>
            <a:ext cx="434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43400" y="4114800"/>
            <a:ext cx="449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Rectangle 3"/>
          <p:cNvSpPr txBox="1">
            <a:spLocks noChangeArrowheads="1"/>
          </p:cNvSpPr>
          <p:nvPr/>
        </p:nvSpPr>
        <p:spPr bwMode="auto">
          <a:xfrm>
            <a:off x="4364665" y="1077432"/>
            <a:ext cx="4648200" cy="28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zh-CN" sz="20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Capabilities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16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 </a:t>
            </a:r>
            <a:endParaRPr lang="en-US" altLang="zh-CN" sz="14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Probabilistic scenarios for demand and renewable generation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Solution algorithm considers all scenarios simultaneously in parallel computation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sz="140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600" dirty="0">
              <a:solidFill>
                <a:srgbClr val="C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r>
              <a:rPr lang="en-US" altLang="zh-CN" sz="2000" dirty="0">
                <a:solidFill>
                  <a:srgbClr val="C00000"/>
                </a:solidFill>
                <a:ea typeface="ＭＳ Ｐゴシック" charset="-128"/>
                <a:cs typeface="Arial" pitchFamily="34" charset="0"/>
              </a:rPr>
              <a:t>Current Projects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600" dirty="0">
              <a:solidFill>
                <a:srgbClr val="C00000"/>
              </a:solidFill>
              <a:ea typeface="ＭＳ Ｐゴシック" charset="-128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8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Federal Funding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U.S. Department of Energy ARPA-E</a:t>
            </a:r>
            <a:endParaRPr lang="en-US" altLang="zh-CN" sz="18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8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Industry collaborations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Alstom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Independent System Operator of New England</a:t>
            </a:r>
            <a:endParaRPr lang="en-US" altLang="zh-CN" sz="18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3033" y="6473555"/>
            <a:ext cx="1056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ISU Proprietary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5298" y="1088063"/>
            <a:ext cx="4648200" cy="28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zh-CN" sz="2000" dirty="0" smtClean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Research Focus</a:t>
            </a:r>
            <a:endParaRPr lang="en-US" altLang="zh-CN" sz="2000" dirty="0">
              <a:solidFill>
                <a:srgbClr val="CC0000"/>
              </a:solidFill>
              <a:ea typeface="Arial Unicode MS" pitchFamily="34" charset="-122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zh-CN" sz="16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 </a:t>
            </a:r>
            <a:endParaRPr lang="en-US" altLang="zh-CN" sz="14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Day-ahead scheduling of thermal electricity generating units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On/off status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High penetration of renewable generation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Imperfect forecast of demand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600" dirty="0">
              <a:solidFill>
                <a:srgbClr val="C00000"/>
              </a:solidFill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458200" cy="990600"/>
          </a:xfrm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Univers 67 CondensedBold"/>
                <a:cs typeface="Arial"/>
              </a:rPr>
              <a:t>Brian L. Steward</a:t>
            </a:r>
            <a:r>
              <a:rPr lang="en-US" sz="1800" dirty="0">
                <a:solidFill>
                  <a:schemeClr val="accent2"/>
                </a:solidFill>
                <a:latin typeface="Arial"/>
                <a:cs typeface="Arial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Professor of Agricultural and Biosystems Engineering</a:t>
            </a:r>
            <a:r>
              <a:rPr lang="en-US" altLang="zh-CN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, Iowa State University (Email: bsteward@iastate.edu)</a:t>
            </a:r>
            <a:endParaRPr lang="en-US" altLang="zh-CN" sz="1400" dirty="0" smtClean="0">
              <a:solidFill>
                <a:srgbClr val="CC0000"/>
              </a:solidFill>
              <a:latin typeface="Arial Narrow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066800"/>
            <a:ext cx="4191000" cy="2895600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solidFill>
                  <a:schemeClr val="accent2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Research Focus</a:t>
            </a:r>
          </a:p>
          <a:p>
            <a:pPr marL="285750" indent="-285750"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4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Dynamic systems and sensing for agriculture and biosystems</a:t>
            </a:r>
          </a:p>
          <a:p>
            <a:pPr marL="285750" indent="-285750"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4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Fluid power – hydraulics and pneumatics</a:t>
            </a:r>
          </a:p>
          <a:p>
            <a:pPr marL="285750" indent="-285750"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4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Precision agriculture</a:t>
            </a:r>
          </a:p>
          <a:p>
            <a:pPr marL="285750" indent="-285750"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4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Automation and mechatronics at the interface of machine and environment. </a:t>
            </a: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 smtClean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 smtClean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>
              <a:latin typeface="Arial"/>
              <a:ea typeface="Arial Unicode MS" pitchFamily="34" charset="-122"/>
              <a:cs typeface="Arial"/>
            </a:endParaRP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4343400" y="1066800"/>
            <a:ext cx="0" cy="579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152400" y="1066800"/>
            <a:ext cx="8839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15368" name="Rectangle 3"/>
          <p:cNvSpPr txBox="1">
            <a:spLocks noChangeArrowheads="1"/>
          </p:cNvSpPr>
          <p:nvPr/>
        </p:nvSpPr>
        <p:spPr bwMode="auto">
          <a:xfrm>
            <a:off x="45188" y="4191000"/>
            <a:ext cx="4419600" cy="25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CN" sz="2000" dirty="0" smtClean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Significant </a:t>
            </a:r>
            <a:r>
              <a:rPr lang="en-US" altLang="zh-CN" sz="20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Results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  <a:defRPr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q"/>
              <a:defRPr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defRPr/>
            </a:pPr>
            <a:endParaRPr lang="en-US" altLang="zh-CN" sz="14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4114800"/>
            <a:ext cx="434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43400" y="4114800"/>
            <a:ext cx="449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Rectangle 3"/>
          <p:cNvSpPr txBox="1">
            <a:spLocks noChangeArrowheads="1"/>
          </p:cNvSpPr>
          <p:nvPr/>
        </p:nvSpPr>
        <p:spPr bwMode="auto">
          <a:xfrm>
            <a:off x="4364665" y="1077432"/>
            <a:ext cx="4648200" cy="28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zh-CN" sz="20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Capabilities 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Danfoss Fluid Power Lab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Danfoss Agricultural Sensing and Mechatronics Lab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Vehicle Power Systems Lab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Agricultural Engineering Agronomy Research Farm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Biocentury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Research Farm</a:t>
            </a:r>
            <a:endParaRPr lang="en-US" sz="140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sz="140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2000" dirty="0" smtClean="0">
              <a:solidFill>
                <a:srgbClr val="C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2000" dirty="0">
              <a:solidFill>
                <a:srgbClr val="C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800" dirty="0" smtClean="0">
              <a:solidFill>
                <a:srgbClr val="C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4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altLang="zh-CN" sz="12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altLang="zh-CN" sz="12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altLang="zh-CN" sz="18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altLang="zh-CN" sz="18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3033" y="6473555"/>
            <a:ext cx="1056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ISU Proprietary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98" y="2853746"/>
            <a:ext cx="1656108" cy="11086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Picture 5" descr="MVC-003X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966" y="2841046"/>
            <a:ext cx="1298438" cy="115945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4"/>
          <a:stretch/>
        </p:blipFill>
        <p:spPr bwMode="auto">
          <a:xfrm>
            <a:off x="276664" y="2841046"/>
            <a:ext cx="1695952" cy="107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6320116"/>
            <a:ext cx="26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Prediction of iron powder contamination from dielectric sensor</a:t>
            </a:r>
            <a:endParaRPr lang="en-US" sz="1200" dirty="0">
              <a:solidFill>
                <a:srgbClr val="000000"/>
              </a:solidFill>
              <a:latin typeface="Times New Roman"/>
              <a:ea typeface="+mn-ea"/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" y="4724400"/>
            <a:ext cx="2430470" cy="15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29001" r="757" b="23940"/>
          <a:stretch/>
        </p:blipFill>
        <p:spPr>
          <a:xfrm>
            <a:off x="2074314" y="3153412"/>
            <a:ext cx="2323618" cy="8851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099651" y="2989582"/>
            <a:ext cx="2222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Transmission Dynamometer</a:t>
            </a:r>
            <a:endParaRPr lang="en-US" sz="1400" dirty="0">
              <a:solidFill>
                <a:srgbClr val="000000"/>
              </a:solidFill>
              <a:latin typeface="Times New Roman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56971" y="3816450"/>
            <a:ext cx="2396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Dielectric Contaminant Sensor</a:t>
            </a:r>
            <a:endParaRPr lang="en-US" sz="1400" dirty="0">
              <a:solidFill>
                <a:srgbClr val="000000"/>
              </a:solidFill>
              <a:latin typeface="Times New Roman"/>
              <a:ea typeface="+mn-ea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166" y="4233390"/>
            <a:ext cx="1787922" cy="8948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9912" y="5301493"/>
            <a:ext cx="1792224" cy="89696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603365" y="6286318"/>
            <a:ext cx="1511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Pump Flow Loss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Model Results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058782" y="5042119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Full </a:t>
            </a:r>
            <a:r>
              <a:rPr lang="en-US" sz="80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Jeong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Model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75092" y="6117767"/>
            <a:ext cx="18004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Full </a:t>
            </a:r>
            <a:r>
              <a:rPr lang="en-US" sz="80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Ivantysyn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and </a:t>
            </a:r>
            <a:r>
              <a:rPr lang="en-US" sz="80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Ivantysynova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Model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94" y="2570584"/>
            <a:ext cx="982722" cy="146801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4380321" y="4141870"/>
            <a:ext cx="4648200" cy="28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r>
              <a:rPr lang="en-US" altLang="zh-CN" sz="2000" dirty="0" smtClean="0">
                <a:solidFill>
                  <a:srgbClr val="C00000"/>
                </a:solidFill>
                <a:ea typeface="ＭＳ Ｐゴシック" charset="-128"/>
                <a:cs typeface="Arial" pitchFamily="34" charset="0"/>
              </a:rPr>
              <a:t>Current Projects</a:t>
            </a:r>
            <a:endParaRPr lang="en-US" altLang="zh-CN" sz="18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200" dirty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Shielding Cucurbit Crops for Resilient </a:t>
            </a:r>
            <a:r>
              <a:rPr lang="en-US" altLang="zh-CN" sz="1200" dirty="0" err="1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Agroecosystems</a:t>
            </a:r>
            <a:r>
              <a:rPr lang="en-US" altLang="zh-CN" sz="12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 – USDA SCRI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200" dirty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Developing robotic technologies for in-situ automated intra-row weed control for vegetable production </a:t>
            </a:r>
            <a:r>
              <a:rPr lang="en-US" altLang="zh-CN" sz="12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systems – USDA AFRI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200" dirty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Wind velocity effects on spray drift </a:t>
            </a:r>
            <a:r>
              <a:rPr lang="en-US" altLang="zh-CN" sz="12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potential – AGCO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200" dirty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Dielectric Spectroscopic Sensor Development for Hydraulic Fluid Contaminant </a:t>
            </a:r>
            <a:r>
              <a:rPr lang="en-US" altLang="zh-CN" sz="12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Detection –NFPA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200" dirty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Development of a Design Tool for Hydraulic Cylinder </a:t>
            </a:r>
            <a:r>
              <a:rPr lang="en-US" altLang="zh-CN" sz="12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Cushions – Seabee Corp.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2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Virtual </a:t>
            </a:r>
            <a:r>
              <a:rPr lang="en-US" altLang="zh-CN" sz="1200" dirty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Operator </a:t>
            </a:r>
            <a:r>
              <a:rPr lang="en-US" altLang="zh-CN" sz="12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Model – Deere</a:t>
            </a:r>
            <a:r>
              <a:rPr lang="en-US" altLang="zh-CN" sz="14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 </a:t>
            </a:r>
            <a:endParaRPr lang="en-US" altLang="zh-CN" sz="14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altLang="zh-CN" sz="12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altLang="zh-CN" sz="12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altLang="zh-CN" sz="18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endParaRPr lang="en-US" altLang="zh-CN" sz="18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50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458200" cy="990600"/>
          </a:xfrm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Univers 67 CondensedBold"/>
                <a:cs typeface="Arial"/>
              </a:rPr>
              <a:t>Professor Wenzhen Li</a:t>
            </a:r>
            <a:br>
              <a:rPr lang="en-US" sz="2800" dirty="0" smtClean="0">
                <a:solidFill>
                  <a:schemeClr val="accent2"/>
                </a:solidFill>
                <a:latin typeface="Univers 67 CondensedBold"/>
                <a:cs typeface="Arial"/>
              </a:rPr>
            </a:b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Richard Seagrave Associate Professor of Chemical Engineering</a:t>
            </a:r>
            <a:r>
              <a:rPr lang="en-US" altLang="zh-CN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, Iowa State University (Email: </a:t>
            </a:r>
            <a:r>
              <a:rPr lang="en-US" altLang="zh-CN" sz="1400" u="sng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wzli@iastate.edu</a:t>
            </a:r>
            <a:r>
              <a:rPr lang="en-US" altLang="zh-CN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)</a:t>
            </a:r>
            <a:endParaRPr lang="en-US" altLang="zh-CN" sz="1400" dirty="0" smtClean="0">
              <a:solidFill>
                <a:srgbClr val="CC0000"/>
              </a:solidFill>
              <a:latin typeface="Arial Narrow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142200"/>
            <a:ext cx="4145813" cy="2605776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 smtClean="0">
                <a:solidFill>
                  <a:schemeClr val="accent2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Research Focus</a:t>
            </a:r>
            <a:endParaRPr lang="en-US" altLang="zh-CN" sz="16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285750" indent="-285750"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8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Develop next generation electro-catalysts and electrochemical systems for advancing science and technologies important to Energy and Sustainability </a:t>
            </a:r>
            <a:r>
              <a:rPr lang="en-US" altLang="zh-CN" sz="1800" kern="12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needs</a:t>
            </a:r>
            <a:endParaRPr lang="en-US" altLang="zh-CN" sz="1800" kern="1200" dirty="0">
              <a:solidFill>
                <a:srgbClr val="000000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 smtClean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 smtClean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>
              <a:latin typeface="Arial"/>
              <a:ea typeface="Arial Unicode MS" pitchFamily="34" charset="-122"/>
              <a:cs typeface="Arial"/>
            </a:endParaRP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4343400" y="1066800"/>
            <a:ext cx="0" cy="579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152400" y="1066800"/>
            <a:ext cx="8839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15368" name="Rectangle 3"/>
          <p:cNvSpPr txBox="1">
            <a:spLocks noChangeArrowheads="1"/>
          </p:cNvSpPr>
          <p:nvPr/>
        </p:nvSpPr>
        <p:spPr bwMode="auto">
          <a:xfrm>
            <a:off x="45188" y="4038600"/>
            <a:ext cx="4298212" cy="25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2000" dirty="0" smtClean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Significant Results</a:t>
            </a:r>
            <a:endParaRPr lang="en-US" altLang="zh-CN" sz="800" dirty="0" smtClean="0">
              <a:solidFill>
                <a:srgbClr val="CC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Achieved efficient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electrocatalytic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hydrogenation of furfural to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methylfuran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biofuel using non-precious metal electrodes with nanostructured </a:t>
            </a:r>
            <a:r>
              <a:rPr lang="en-US" altLang="zh-CN" sz="1800" dirty="0" smtClean="0">
                <a:solidFill>
                  <a:srgbClr val="000000"/>
                </a:solidFill>
                <a:latin typeface="Arial"/>
                <a:cs typeface="Arial"/>
              </a:rPr>
              <a:t>surface</a:t>
            </a:r>
            <a:endParaRPr lang="en-US" altLang="zh-CN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Developed high performance biomass fuel cells with crude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biorefinery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&amp;</a:t>
            </a:r>
            <a:r>
              <a:rPr lang="en-US" altLang="zh-CN" sz="1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pyrolytic feedstock fuels    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  <a:defRPr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q"/>
              <a:defRPr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defRPr/>
            </a:pPr>
            <a:endParaRPr lang="en-US" altLang="zh-CN" sz="14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3962400"/>
            <a:ext cx="434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43400" y="3962400"/>
            <a:ext cx="449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Rectangle 3"/>
          <p:cNvSpPr txBox="1">
            <a:spLocks noChangeArrowheads="1"/>
          </p:cNvSpPr>
          <p:nvPr/>
        </p:nvSpPr>
        <p:spPr bwMode="auto">
          <a:xfrm>
            <a:off x="4419600" y="1115290"/>
            <a:ext cx="4474535" cy="273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Capabilities </a:t>
            </a:r>
            <a:endParaRPr lang="en-US" altLang="zh-CN" sz="14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Integrate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electrocatalysis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and electrochemistry with biomass /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biorenewables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for fuels, chemicals and electrical energy generation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sz="3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Design and prepare advanced  non-precious metal and metal-free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electrocatalysts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for fuel cells and electrolytic cells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800" dirty="0" smtClean="0">
              <a:solidFill>
                <a:srgbClr val="C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8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770" y="6596665"/>
            <a:ext cx="1056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ISU Proprietary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478423" y="4038599"/>
            <a:ext cx="4513177" cy="271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SzPct val="75000"/>
            </a:pPr>
            <a:r>
              <a:rPr lang="en-US" altLang="zh-CN" sz="2000" dirty="0" smtClean="0">
                <a:solidFill>
                  <a:srgbClr val="C00000"/>
                </a:solidFill>
                <a:ea typeface="ＭＳ Ｐゴシック" charset="-128"/>
                <a:cs typeface="Arial" pitchFamily="34" charset="0"/>
              </a:rPr>
              <a:t>Current Projects</a:t>
            </a:r>
            <a:endParaRPr lang="en-US" altLang="zh-CN" sz="1000" dirty="0">
              <a:solidFill>
                <a:srgbClr val="C00000"/>
              </a:solidFill>
              <a:ea typeface="ＭＳ Ｐゴシック" charset="-128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8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Federal Funding: NSF CBET-1159448 Selective </a:t>
            </a:r>
            <a:r>
              <a:rPr lang="en-US" altLang="zh-CN" sz="1800" dirty="0" err="1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Electrocatalytic</a:t>
            </a:r>
            <a:r>
              <a:rPr lang="en-US" altLang="zh-CN" sz="18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 Oxidation of Polyols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8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NSF CBET-1235982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Electrocatalytic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Arial"/>
                <a:cs typeface="Arial"/>
              </a:rPr>
              <a:t>Reduction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of CO</a:t>
            </a:r>
            <a:r>
              <a:rPr lang="en-US" altLang="zh-CN" sz="1800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to Hydrocarbon Fuels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8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3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458200" cy="990600"/>
          </a:xfrm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Univers 67 CondensedBold"/>
                <a:cs typeface="Arial"/>
              </a:rPr>
              <a:t>Quad Chart CEER: David J. White</a:t>
            </a:r>
            <a:r>
              <a:rPr lang="en-US" sz="1800" dirty="0">
                <a:solidFill>
                  <a:schemeClr val="accent2"/>
                </a:solidFill>
                <a:latin typeface="Arial"/>
                <a:cs typeface="Arial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R. L. Handy Professor of Civil Engineering</a:t>
            </a:r>
            <a:r>
              <a:rPr lang="en-US" altLang="zh-CN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, Iowa State University (Email: </a:t>
            </a:r>
            <a:r>
              <a:rPr lang="en-US" altLang="zh-CN" sz="140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  <a:hlinkClick r:id="rId3"/>
              </a:rPr>
              <a:t>djwhite@iastate.edu</a:t>
            </a:r>
            <a:r>
              <a:rPr lang="en-US" altLang="zh-CN" sz="1400" dirty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)</a:t>
            </a:r>
            <a:endParaRPr lang="en-US" altLang="zh-CN" sz="1400" dirty="0" smtClean="0">
              <a:solidFill>
                <a:srgbClr val="CC0000"/>
              </a:solidFill>
              <a:latin typeface="Arial Narrow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066800"/>
            <a:ext cx="4191000" cy="2895600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solidFill>
                  <a:schemeClr val="accent2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Research Focus</a:t>
            </a:r>
          </a:p>
          <a:p>
            <a:pPr eaLnBrk="1" hangingPunct="1"/>
            <a:endParaRPr lang="en-US" altLang="zh-CN" sz="16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285750" indent="-285750"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8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Advanced Earthwork Engineering Technologies for Infrastructure</a:t>
            </a: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 smtClean="0">
              <a:latin typeface="Arial"/>
              <a:ea typeface="Arial Unicode MS" pitchFamily="34" charset="-122"/>
              <a:cs typeface="Arial"/>
            </a:endParaRPr>
          </a:p>
          <a:p>
            <a:pPr marL="285750" indent="-285750" eaLnBrk="1" hangingPunct="1">
              <a:buFont typeface="Wingdings" charset="2"/>
              <a:buChar char="q"/>
            </a:pPr>
            <a:endParaRPr lang="en-US" altLang="zh-CN" sz="1400" dirty="0">
              <a:latin typeface="Arial"/>
              <a:ea typeface="Arial Unicode MS" pitchFamily="34" charset="-122"/>
              <a:cs typeface="Arial"/>
            </a:endParaRP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4343400" y="1066800"/>
            <a:ext cx="0" cy="579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152400" y="1066800"/>
            <a:ext cx="8839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imes New Roman"/>
              <a:ea typeface="ＭＳ Ｐゴシック" charset="-128"/>
            </a:endParaRPr>
          </a:p>
        </p:txBody>
      </p:sp>
      <p:sp>
        <p:nvSpPr>
          <p:cNvPr id="15368" name="Rectangle 3"/>
          <p:cNvSpPr txBox="1">
            <a:spLocks noChangeArrowheads="1"/>
          </p:cNvSpPr>
          <p:nvPr/>
        </p:nvSpPr>
        <p:spPr bwMode="auto">
          <a:xfrm>
            <a:off x="45188" y="4114800"/>
            <a:ext cx="4419600" cy="25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CN" sz="2000" dirty="0" smtClean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Significant </a:t>
            </a:r>
            <a:r>
              <a:rPr lang="en-US" altLang="zh-CN" sz="20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Results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  <a:defRPr/>
            </a:pPr>
            <a:r>
              <a:rPr lang="en-US" sz="1800" dirty="0" smtClean="0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Developing national standards for automated machine guidance and intelligent compaction  technologies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  <a:defRPr/>
            </a:pPr>
            <a:r>
              <a:rPr lang="en-US" sz="1800" dirty="0" smtClean="0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Research and technology transfer conducted in 25 states</a:t>
            </a:r>
            <a:endParaRPr lang="en-US" sz="18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q"/>
              <a:defRPr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  <a:defRPr/>
            </a:pPr>
            <a:endParaRPr lang="en-US" altLang="zh-CN" sz="1400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4114800"/>
            <a:ext cx="434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43400" y="4114800"/>
            <a:ext cx="449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Rectangle 3"/>
          <p:cNvSpPr txBox="1">
            <a:spLocks noChangeArrowheads="1"/>
          </p:cNvSpPr>
          <p:nvPr/>
        </p:nvSpPr>
        <p:spPr bwMode="auto">
          <a:xfrm>
            <a:off x="4364665" y="1077432"/>
            <a:ext cx="4648200" cy="28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zh-CN" sz="20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Capabilities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1600" dirty="0">
                <a:solidFill>
                  <a:srgbClr val="CC0000"/>
                </a:solidFill>
                <a:ea typeface="Arial Unicode MS" pitchFamily="34" charset="-122"/>
                <a:cs typeface="Arial" pitchFamily="34" charset="0"/>
              </a:rPr>
              <a:t> </a:t>
            </a:r>
            <a:endParaRPr lang="en-US" altLang="zh-CN" sz="1400" dirty="0" smtClean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Center fro Earthworks Engineering Research (CEER) @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InTrans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: Multidisciplinary team approach to problem solving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$850k Geotechnical Mobile Laboratory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8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3033" y="6473555"/>
            <a:ext cx="1056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ISU Proprietary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343400" y="4114800"/>
            <a:ext cx="4648200" cy="28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r>
              <a:rPr lang="en-US" altLang="zh-CN" sz="2000" dirty="0" smtClean="0">
                <a:solidFill>
                  <a:srgbClr val="C00000"/>
                </a:solidFill>
                <a:ea typeface="ＭＳ Ｐゴシック" charset="-128"/>
                <a:cs typeface="Arial" pitchFamily="34" charset="0"/>
              </a:rPr>
              <a:t>Current </a:t>
            </a:r>
            <a:r>
              <a:rPr lang="en-US" altLang="zh-CN" sz="2000" dirty="0">
                <a:solidFill>
                  <a:srgbClr val="C00000"/>
                </a:solidFill>
                <a:ea typeface="ＭＳ Ｐゴシック" charset="-128"/>
                <a:cs typeface="Arial" pitchFamily="34" charset="0"/>
              </a:rPr>
              <a:t>Projects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8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U.S. DOT funded project to develop national guide for </a:t>
            </a:r>
            <a:r>
              <a:rPr lang="en-US" altLang="zh-CN" sz="1800" i="1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Concrete Pavement Foundation Design and Construction</a:t>
            </a:r>
            <a:endParaRPr lang="en-US" altLang="zh-CN" sz="1800" i="1" dirty="0">
              <a:solidFill>
                <a:srgbClr val="000000"/>
              </a:solidFill>
              <a:ea typeface="Arial Unicode MS" pitchFamily="34" charset="-122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2"/>
              <a:buChar char="q"/>
            </a:pPr>
            <a:r>
              <a:rPr lang="en-US" altLang="zh-CN" sz="1800" dirty="0" smtClean="0">
                <a:solidFill>
                  <a:srgbClr val="000000"/>
                </a:solidFill>
                <a:ea typeface="Arial Unicode MS" pitchFamily="34" charset="-122"/>
                <a:cs typeface="Arial" pitchFamily="34" charset="0"/>
              </a:rPr>
              <a:t>Caterpillar, Inc. partnership to study autonomous and robotics construction of infrastructure</a:t>
            </a:r>
            <a:endParaRPr lang="en-US" altLang="zh-CN" sz="180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75000"/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altLang="zh-CN" sz="1400" dirty="0">
              <a:solidFill>
                <a:srgbClr val="000000"/>
              </a:solidFill>
              <a:latin typeface="Times New Roman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79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sz="2400" dirty="0" smtClean="0"/>
              <a:t>Presidential Faculty Recruiting Initiatives</a:t>
            </a:r>
          </a:p>
          <a:p>
            <a:pPr lvl="1"/>
            <a:r>
              <a:rPr lang="en-US" sz="2400" dirty="0" smtClean="0"/>
              <a:t>Recruiting in three areas - Big Data (2), Translational Health (2), and Emerging needs (2)</a:t>
            </a:r>
          </a:p>
          <a:p>
            <a:r>
              <a:rPr lang="en-US" sz="2400" dirty="0" smtClean="0"/>
              <a:t>Accelerating Collaborative Research (ACR) Initiative</a:t>
            </a:r>
          </a:p>
          <a:p>
            <a:pPr lvl="1"/>
            <a:r>
              <a:rPr lang="en-US" sz="2400" dirty="0" smtClean="0"/>
              <a:t>Funded three large proposals to start new directions</a:t>
            </a:r>
          </a:p>
          <a:p>
            <a:r>
              <a:rPr lang="en-US" sz="2400" dirty="0" smtClean="0"/>
              <a:t>Increasing Graduate Student Enrollment Initiative</a:t>
            </a:r>
          </a:p>
          <a:p>
            <a:pPr lvl="1"/>
            <a:r>
              <a:rPr lang="en-US" sz="2400" dirty="0" smtClean="0"/>
              <a:t>Funded first year of 30 new graduate students</a:t>
            </a:r>
          </a:p>
          <a:p>
            <a:pPr lvl="1"/>
            <a:r>
              <a:rPr lang="en-US" sz="2400" dirty="0" smtClean="0"/>
              <a:t>In addition President's office funded 10 more</a:t>
            </a:r>
          </a:p>
          <a:p>
            <a:pPr lvl="1"/>
            <a:r>
              <a:rPr lang="en-US" sz="2400" dirty="0" smtClean="0"/>
              <a:t>Repeating the same for the coming year</a:t>
            </a:r>
          </a:p>
          <a:p>
            <a:r>
              <a:rPr lang="en-US" sz="2400" dirty="0" smtClean="0"/>
              <a:t>Research funding for FY14 was $82+M  </a:t>
            </a:r>
          </a:p>
          <a:p>
            <a:r>
              <a:rPr lang="en-US" sz="2400" dirty="0" smtClean="0"/>
              <a:t>Industry collaboration effort is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62891"/>
            <a:ext cx="7924800" cy="5133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Expenditure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445"/>
            <a:ext cx="8229600" cy="4572000"/>
          </a:xfrm>
        </p:spPr>
        <p:txBody>
          <a:bodyPr/>
          <a:lstStyle/>
          <a:p>
            <a:r>
              <a:rPr lang="en-US" sz="2400" dirty="0" smtClean="0"/>
              <a:t>5% Sustainable Growth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r>
              <a:rPr lang="en-US" sz="2400" dirty="0" smtClean="0"/>
              <a:t>Sustained over FY99 (15 years)/FY04 (10 years) base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699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Recent ACRI Proposals Funded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lvl="0"/>
            <a:r>
              <a:rPr lang="en-US" sz="2400" dirty="0" smtClean="0"/>
              <a:t>Leading to Larger Research Activity (~$75K)</a:t>
            </a:r>
          </a:p>
          <a:p>
            <a:pPr lvl="0"/>
            <a:endParaRPr lang="en-US" sz="2400" dirty="0"/>
          </a:p>
          <a:p>
            <a:pPr lvl="1"/>
            <a:r>
              <a:rPr lang="en-US" sz="2000" dirty="0" smtClean="0"/>
              <a:t>Hui </a:t>
            </a:r>
            <a:r>
              <a:rPr lang="en-US" sz="2000" dirty="0"/>
              <a:t>Hu: </a:t>
            </a:r>
            <a:r>
              <a:rPr lang="en-US" sz="2000" dirty="0" smtClean="0"/>
              <a:t>Icing </a:t>
            </a:r>
            <a:r>
              <a:rPr lang="en-US" sz="2000" dirty="0"/>
              <a:t>Physics and Anti/De-icing </a:t>
            </a:r>
            <a:r>
              <a:rPr lang="en-US" sz="2000" dirty="0" smtClean="0"/>
              <a:t>Technology</a:t>
            </a:r>
            <a:endParaRPr lang="en-US" sz="2000" dirty="0"/>
          </a:p>
          <a:p>
            <a:pPr lvl="1"/>
            <a:r>
              <a:rPr lang="en-US" sz="2000" dirty="0" smtClean="0"/>
              <a:t>S. Subramaniam </a:t>
            </a:r>
            <a:r>
              <a:rPr lang="en-US" sz="2000" dirty="0"/>
              <a:t>&amp; </a:t>
            </a:r>
            <a:r>
              <a:rPr lang="en-US" sz="2000" dirty="0" smtClean="0"/>
              <a:t>R. Fox</a:t>
            </a:r>
            <a:r>
              <a:rPr lang="en-US" sz="2000" dirty="0"/>
              <a:t>: </a:t>
            </a:r>
            <a:r>
              <a:rPr lang="en-US" sz="2000" dirty="0" smtClean="0"/>
              <a:t>Multiphase </a:t>
            </a:r>
            <a:r>
              <a:rPr lang="en-US" sz="2000" dirty="0"/>
              <a:t>Flow </a:t>
            </a:r>
            <a:r>
              <a:rPr lang="en-US" sz="2000" dirty="0" smtClean="0"/>
              <a:t>Research</a:t>
            </a:r>
          </a:p>
          <a:p>
            <a:pPr lvl="1"/>
            <a:r>
              <a:rPr lang="en-US" sz="2000" dirty="0"/>
              <a:t>Yue Wu</a:t>
            </a:r>
            <a:r>
              <a:rPr lang="en-US" sz="2000" dirty="0" smtClean="0"/>
              <a:t>: Advanced </a:t>
            </a:r>
            <a:r>
              <a:rPr lang="en-US" sz="2000" dirty="0"/>
              <a:t>Thermal </a:t>
            </a:r>
            <a:r>
              <a:rPr lang="en-US" sz="2000" dirty="0" smtClean="0"/>
              <a:t>Technology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Pursuit Funding (~$30K)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/>
            <a:r>
              <a:rPr lang="en-US" sz="2000" dirty="0"/>
              <a:t>Anupam Sharma: </a:t>
            </a:r>
            <a:r>
              <a:rPr lang="en-US" sz="2000" dirty="0" smtClean="0"/>
              <a:t>Silent </a:t>
            </a:r>
            <a:r>
              <a:rPr lang="en-US" sz="2000" dirty="0"/>
              <a:t>Propulsion Systems and Wind </a:t>
            </a:r>
            <a:r>
              <a:rPr lang="en-US" sz="2000" dirty="0" smtClean="0"/>
              <a:t>Turbines</a:t>
            </a:r>
          </a:p>
          <a:p>
            <a:pPr lvl="1"/>
            <a:r>
              <a:rPr lang="en-US" sz="2000" dirty="0"/>
              <a:t>Umesh Vaidya: </a:t>
            </a:r>
            <a:r>
              <a:rPr lang="en-US" sz="2000" dirty="0" smtClean="0"/>
              <a:t>Network </a:t>
            </a:r>
            <a:r>
              <a:rPr lang="en-US" sz="2000" dirty="0"/>
              <a:t>Controlled Dynamical </a:t>
            </a:r>
            <a:r>
              <a:rPr lang="en-US" sz="2000" dirty="0" smtClean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40263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Recent Large Proposals Funded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sz="1800" dirty="0" smtClean="0"/>
              <a:t>Theodore Heindel, </a:t>
            </a:r>
            <a:r>
              <a:rPr lang="en-US" sz="1800" dirty="0"/>
              <a:t>IOWA EPSCOR: </a:t>
            </a:r>
            <a:r>
              <a:rPr lang="en-US" sz="1800" dirty="0" smtClean="0"/>
              <a:t>Harnessing Energy Flows in the Biosphere to Build Sustainable Energy Systems, </a:t>
            </a:r>
            <a:r>
              <a:rPr lang="en-US" sz="1800" dirty="0"/>
              <a:t>NSF, $</a:t>
            </a:r>
            <a:r>
              <a:rPr lang="en-US" sz="1800" dirty="0" smtClean="0"/>
              <a:t>4.00M</a:t>
            </a:r>
          </a:p>
          <a:p>
            <a:r>
              <a:rPr lang="en-US" sz="1800" dirty="0"/>
              <a:t>Robert Brown, Bio-renewable Research Program, Exxon-Mobil, $1.00M</a:t>
            </a:r>
          </a:p>
          <a:p>
            <a:r>
              <a:rPr lang="en-US" sz="1800" dirty="0" smtClean="0"/>
              <a:t>Brent Shanks, Engineering Research Center for Bio-renewable Chemicals (CBIRC), NSF, $2.83M (renewed)</a:t>
            </a:r>
          </a:p>
          <a:p>
            <a:r>
              <a:rPr lang="en-US" sz="1800" dirty="0"/>
              <a:t>Jacobson et.al. Information Assurance Scholarships, NSF, $2.30M</a:t>
            </a:r>
          </a:p>
          <a:p>
            <a:r>
              <a:rPr lang="en-US" sz="1800" dirty="0" smtClean="0"/>
              <a:t>Cochran and Williams, Demonstration Scale Production of Bio-Based Thermo-plastic Elastomers, Argo Genesis, $1.16M</a:t>
            </a:r>
          </a:p>
          <a:p>
            <a:r>
              <a:rPr lang="en-US" sz="1800" dirty="0" smtClean="0"/>
              <a:t>Cochran </a:t>
            </a:r>
            <a:r>
              <a:rPr lang="en-US" sz="1800" dirty="0"/>
              <a:t>and Williams, </a:t>
            </a:r>
            <a:r>
              <a:rPr lang="en-US" sz="1800" dirty="0" smtClean="0"/>
              <a:t>Adhesive Pain and Coatings from </a:t>
            </a:r>
            <a:r>
              <a:rPr lang="en-US" sz="1800" dirty="0" err="1" smtClean="0"/>
              <a:t>Agrylated</a:t>
            </a:r>
            <a:r>
              <a:rPr lang="en-US" sz="1800" dirty="0" smtClean="0"/>
              <a:t> Glycerol, </a:t>
            </a:r>
            <a:r>
              <a:rPr lang="en-US" sz="1800" dirty="0"/>
              <a:t>Argo Genesis, $</a:t>
            </a:r>
            <a:r>
              <a:rPr lang="en-US" sz="1800" dirty="0" smtClean="0"/>
              <a:t>1.00M</a:t>
            </a:r>
          </a:p>
          <a:p>
            <a:r>
              <a:rPr lang="en-US" sz="1800" dirty="0"/>
              <a:t>Peter Taylor, Strategic Highway Research Program II, $1.10M</a:t>
            </a:r>
          </a:p>
          <a:p>
            <a:r>
              <a:rPr lang="en-US" sz="1800" dirty="0" smtClean="0"/>
              <a:t>Suresh </a:t>
            </a:r>
            <a:r>
              <a:rPr lang="en-US" sz="1800" dirty="0"/>
              <a:t>Kothari, Ruler: A System to Detect Resource Usage Vulnerabilities within Software, AFRL-STAC, $4.65M (includes a $2.2M subcontract)</a:t>
            </a:r>
          </a:p>
          <a:p>
            <a:r>
              <a:rPr lang="en-US" sz="1800" dirty="0"/>
              <a:t>Manimaran Govindarasu, High-Fidelity, Scalable, Open-Access Cyber Security Test-bed for Accelerating Smart Grid </a:t>
            </a:r>
            <a:r>
              <a:rPr lang="en-US" sz="1800" dirty="0" smtClean="0"/>
              <a:t>Innovation, </a:t>
            </a:r>
            <a:r>
              <a:rPr lang="en-US" sz="1800" dirty="0"/>
              <a:t>NSF, $0.99M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2400" cap="small" dirty="0" smtClean="0"/>
          </a:p>
          <a:p>
            <a:endParaRPr lang="en-US" sz="2400" cap="small" dirty="0"/>
          </a:p>
          <a:p>
            <a:pPr marL="457200" lvl="1" indent="0">
              <a:buNone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Pursuit Funding (~$30K)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/>
            <a:r>
              <a:rPr lang="en-US" sz="2000" dirty="0"/>
              <a:t>Anupam Sharma: </a:t>
            </a:r>
            <a:r>
              <a:rPr lang="en-US" sz="2000" dirty="0" smtClean="0"/>
              <a:t>Silent </a:t>
            </a:r>
            <a:r>
              <a:rPr lang="en-US" sz="2000" dirty="0"/>
              <a:t>Propulsion Systems and Wind </a:t>
            </a:r>
            <a:r>
              <a:rPr lang="en-US" sz="2000" dirty="0" smtClean="0"/>
              <a:t>Turbines</a:t>
            </a:r>
          </a:p>
          <a:p>
            <a:pPr lvl="1"/>
            <a:r>
              <a:rPr lang="en-US" sz="2000" dirty="0"/>
              <a:t>Umesh Vaidya: </a:t>
            </a:r>
            <a:r>
              <a:rPr lang="en-US" sz="2000" dirty="0" smtClean="0"/>
              <a:t>Network </a:t>
            </a:r>
            <a:r>
              <a:rPr lang="en-US" sz="2000" dirty="0"/>
              <a:t>Controlled Dynamical </a:t>
            </a:r>
            <a:r>
              <a:rPr lang="en-US" sz="2000" dirty="0" smtClean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21912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Recent Large (Collaborative)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sz="1800" dirty="0" smtClean="0"/>
              <a:t>Robert Brown et.al., Agro-Ecosystems Approach to Sustainable Production via  the Pyrolysis </a:t>
            </a:r>
            <a:r>
              <a:rPr lang="en-US" sz="1800" dirty="0" err="1" smtClean="0"/>
              <a:t>Biochar</a:t>
            </a:r>
            <a:r>
              <a:rPr lang="en-US" sz="1800" dirty="0" smtClean="0"/>
              <a:t> Platform, USDA, $5.00M.</a:t>
            </a:r>
          </a:p>
          <a:p>
            <a:r>
              <a:rPr lang="en-US" sz="1800" dirty="0" smtClean="0"/>
              <a:t>Liang Dong et.al. , Transgenic Approaches in Managing Sudden Death Syndrome in Soybean, USDA, $1.07M.</a:t>
            </a:r>
          </a:p>
          <a:p>
            <a:r>
              <a:rPr lang="en-US" sz="1800" dirty="0" smtClean="0"/>
              <a:t>Joann V O'Donnell (</a:t>
            </a:r>
            <a:r>
              <a:rPr lang="en-US" sz="1800" dirty="0"/>
              <a:t>CIRUS)</a:t>
            </a:r>
            <a:r>
              <a:rPr lang="en-US" sz="1800" dirty="0" smtClean="0"/>
              <a:t>, Iowa Center for Industrial Research and Service, Doc National Institute, $1.86M.</a:t>
            </a:r>
          </a:p>
          <a:p>
            <a:r>
              <a:rPr lang="en-US" sz="1800" dirty="0" smtClean="0"/>
              <a:t>Monica Lamm et. al., Tec-STEM Partnership, NSF, $2.93M.</a:t>
            </a:r>
          </a:p>
          <a:p>
            <a:r>
              <a:rPr lang="en-US" sz="1800" dirty="0"/>
              <a:t>Suresh Kothari, </a:t>
            </a:r>
            <a:r>
              <a:rPr lang="en-US" sz="1800" dirty="0" smtClean="0"/>
              <a:t>Ruler: </a:t>
            </a:r>
            <a:r>
              <a:rPr lang="en-US" sz="1800" dirty="0"/>
              <a:t>A </a:t>
            </a:r>
            <a:r>
              <a:rPr lang="en-US" sz="1800" dirty="0" smtClean="0"/>
              <a:t>System to </a:t>
            </a:r>
            <a:r>
              <a:rPr lang="en-US" sz="1800" dirty="0"/>
              <a:t>D</a:t>
            </a:r>
            <a:r>
              <a:rPr lang="en-US" sz="1800" dirty="0" smtClean="0"/>
              <a:t>etect </a:t>
            </a:r>
            <a:r>
              <a:rPr lang="en-US" sz="1800" dirty="0"/>
              <a:t>R</a:t>
            </a:r>
            <a:r>
              <a:rPr lang="en-US" sz="1800" dirty="0" smtClean="0"/>
              <a:t>esource Usage Vulnerabilities within Software, </a:t>
            </a:r>
            <a:r>
              <a:rPr lang="en-US" sz="1800" dirty="0"/>
              <a:t>AFRL-STAC, $4.65M (includes a $2.2M subcontract</a:t>
            </a:r>
            <a:r>
              <a:rPr lang="en-US" sz="1800" dirty="0" smtClean="0"/>
              <a:t>).</a:t>
            </a:r>
            <a:endParaRPr lang="en-US" sz="1800" dirty="0"/>
          </a:p>
          <a:p>
            <a:r>
              <a:rPr lang="en-US" sz="1800" dirty="0"/>
              <a:t>Manimaran Govindarasu, </a:t>
            </a:r>
            <a:r>
              <a:rPr lang="en-US" sz="1800" dirty="0" smtClean="0"/>
              <a:t>High-Fidelity, Scalable, Open-Access Cyber Security Test-bed for Accelerating Smart Grid Innovation and Development, </a:t>
            </a:r>
            <a:r>
              <a:rPr lang="en-US" sz="1800" dirty="0"/>
              <a:t>NSF, $</a:t>
            </a:r>
            <a:r>
              <a:rPr lang="en-US" sz="1800" dirty="0" smtClean="0"/>
              <a:t>0.99M.</a:t>
            </a:r>
            <a:endParaRPr lang="en-US" sz="1800" dirty="0"/>
          </a:p>
          <a:p>
            <a:r>
              <a:rPr lang="en-US" sz="1800" dirty="0"/>
              <a:t>Tien Nguyen, </a:t>
            </a:r>
            <a:r>
              <a:rPr lang="en-US" sz="1800" dirty="0" smtClean="0"/>
              <a:t>Collaborative </a:t>
            </a:r>
            <a:r>
              <a:rPr lang="en-US" sz="1800" dirty="0"/>
              <a:t>Research: Exploiting the Naturalness of </a:t>
            </a:r>
            <a:r>
              <a:rPr lang="en-US" sz="1800" dirty="0" smtClean="0"/>
              <a:t>Software, </a:t>
            </a:r>
            <a:r>
              <a:rPr lang="en-US" sz="1800" dirty="0"/>
              <a:t>NSF, </a:t>
            </a:r>
            <a:r>
              <a:rPr lang="en-US" sz="1800" dirty="0" smtClean="0"/>
              <a:t>Total $2.60M, ISU: $0.50M.</a:t>
            </a:r>
            <a:endParaRPr lang="en-US" sz="1800" dirty="0"/>
          </a:p>
          <a:p>
            <a:endParaRPr lang="en-US" sz="1800" cap="small" dirty="0" smtClean="0"/>
          </a:p>
          <a:p>
            <a:endParaRPr lang="en-US" sz="1800" cap="small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875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Industry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sz="1800" b="1" dirty="0" smtClean="0"/>
              <a:t>PI’s </a:t>
            </a:r>
            <a:r>
              <a:rPr lang="en-US" sz="1800" b="1" dirty="0"/>
              <a:t>Guide to the Contracting Process </a:t>
            </a:r>
            <a:r>
              <a:rPr lang="en-US" sz="1800" b="1" dirty="0" smtClean="0"/>
              <a:t>for Industry Sponsors</a:t>
            </a:r>
          </a:p>
          <a:p>
            <a:r>
              <a:rPr lang="en-US" sz="1800" b="1" dirty="0"/>
              <a:t>Flexible Solutions: Brief </a:t>
            </a:r>
            <a:r>
              <a:rPr lang="en-US" sz="1800" b="1" dirty="0" smtClean="0"/>
              <a:t>Description</a:t>
            </a:r>
          </a:p>
          <a:p>
            <a:pPr lvl="1"/>
            <a:r>
              <a:rPr lang="en-US" sz="1800" dirty="0"/>
              <a:t>Option </a:t>
            </a:r>
            <a:r>
              <a:rPr lang="en-US" sz="1800" dirty="0" smtClean="0"/>
              <a:t>A: the </a:t>
            </a:r>
            <a:r>
              <a:rPr lang="en-US" sz="1800" dirty="0"/>
              <a:t>traditional university </a:t>
            </a:r>
            <a:r>
              <a:rPr lang="en-US" sz="1800" dirty="0" smtClean="0"/>
              <a:t>model – IP stays with ISU. </a:t>
            </a:r>
            <a:endParaRPr lang="en-US" sz="1800" dirty="0"/>
          </a:p>
          <a:p>
            <a:pPr lvl="1"/>
            <a:r>
              <a:rPr lang="en-US" sz="1800" dirty="0"/>
              <a:t>Option </a:t>
            </a:r>
            <a:r>
              <a:rPr lang="en-US" sz="1800" dirty="0" smtClean="0"/>
              <a:t>B: a pre-paid </a:t>
            </a:r>
            <a:r>
              <a:rPr lang="en-US" sz="1800" dirty="0"/>
              <a:t>option to an exclusive license with pre-set </a:t>
            </a:r>
            <a:r>
              <a:rPr lang="en-US" sz="1800" dirty="0" smtClean="0"/>
              <a:t>terms</a:t>
            </a:r>
            <a:r>
              <a:rPr lang="en-US" sz="1800" dirty="0"/>
              <a:t>. </a:t>
            </a:r>
            <a:endParaRPr lang="en-US" sz="1800" dirty="0" smtClean="0"/>
          </a:p>
          <a:p>
            <a:pPr lvl="2"/>
            <a:r>
              <a:rPr lang="en-US" sz="1800" dirty="0" smtClean="0"/>
              <a:t>Fee: 0</a:t>
            </a:r>
            <a:r>
              <a:rPr lang="en-US" sz="1800" dirty="0"/>
              <a:t>% of the total cost of the project (with a minimum of $</a:t>
            </a:r>
            <a:r>
              <a:rPr lang="en-US" sz="1800" dirty="0" smtClean="0"/>
              <a:t>15,000)</a:t>
            </a:r>
          </a:p>
          <a:p>
            <a:pPr lvl="2"/>
            <a:r>
              <a:rPr lang="en-US" sz="1800" dirty="0" smtClean="0"/>
              <a:t>Standard </a:t>
            </a:r>
            <a:r>
              <a:rPr lang="en-US" sz="1800" dirty="0"/>
              <a:t>royalty rate of 1% </a:t>
            </a:r>
            <a:r>
              <a:rPr lang="en-US" sz="1800" dirty="0" smtClean="0"/>
              <a:t>when sales exceed $20M/year.</a:t>
            </a:r>
          </a:p>
          <a:p>
            <a:pPr lvl="2"/>
            <a:r>
              <a:rPr lang="en-US" sz="1800" b="1" dirty="0" smtClean="0"/>
              <a:t>Created some flexibility for the minimum fee</a:t>
            </a:r>
          </a:p>
          <a:p>
            <a:pPr lvl="1"/>
            <a:r>
              <a:rPr lang="en-US" sz="1800" dirty="0" smtClean="0"/>
              <a:t>Option C: Intellectual </a:t>
            </a:r>
            <a:r>
              <a:rPr lang="en-US" sz="1800" dirty="0"/>
              <a:t>property </a:t>
            </a:r>
            <a:r>
              <a:rPr lang="en-US" sz="1800" dirty="0" smtClean="0"/>
              <a:t>ownership. A </a:t>
            </a:r>
            <a:r>
              <a:rPr lang="en-US" sz="1800" dirty="0"/>
              <a:t>75% fee of the </a:t>
            </a:r>
            <a:r>
              <a:rPr lang="en-US" sz="1800" dirty="0" smtClean="0"/>
              <a:t>project cost.</a:t>
            </a:r>
            <a:endParaRPr lang="en-US" sz="1800" dirty="0"/>
          </a:p>
          <a:p>
            <a:r>
              <a:rPr lang="en-US" sz="1800" b="1" dirty="0" smtClean="0"/>
              <a:t>Developed </a:t>
            </a:r>
            <a:r>
              <a:rPr lang="en-US" sz="1800" b="1" dirty="0"/>
              <a:t>a </a:t>
            </a:r>
            <a:r>
              <a:rPr lang="en-US" sz="1800" b="1" dirty="0" smtClean="0"/>
              <a:t>new standard </a:t>
            </a:r>
            <a:r>
              <a:rPr lang="en-US" sz="1800" b="1" dirty="0"/>
              <a:t>solution 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No anticipated intellectual property</a:t>
            </a:r>
          </a:p>
          <a:p>
            <a:endParaRPr lang="en-US" sz="1800" cap="small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619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CoE</a:t>
            </a:r>
            <a:r>
              <a:rPr lang="en-US" dirty="0" smtClean="0"/>
              <a:t> Research Thrusts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305344"/>
              </p:ext>
            </p:extLst>
          </p:nvPr>
        </p:nvGraphicFramePr>
        <p:xfrm>
          <a:off x="381000" y="1143000"/>
          <a:ext cx="8153401" cy="490524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86001"/>
                <a:gridCol w="3149309"/>
                <a:gridCol w="2718091"/>
              </a:tblGrid>
              <a:tr h="379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Thrust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Faculty </a:t>
                      </a:r>
                      <a:r>
                        <a:rPr lang="en-US" sz="1200" dirty="0">
                          <a:effectLst/>
                        </a:rPr>
                        <a:t>Point of </a:t>
                      </a:r>
                      <a:r>
                        <a:rPr lang="en-US" sz="1200" dirty="0" smtClean="0">
                          <a:effectLst/>
                        </a:rPr>
                        <a:t>Contact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Current Funding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5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Bio-renewables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Robert </a:t>
                      </a:r>
                      <a:r>
                        <a:rPr lang="en-US" sz="1200" dirty="0">
                          <a:effectLst/>
                        </a:rPr>
                        <a:t>Brown (ME</a:t>
                      </a:r>
                      <a:r>
                        <a:rPr lang="en-US" sz="1200" dirty="0" smtClean="0">
                          <a:effectLst/>
                        </a:rPr>
                        <a:t>), </a:t>
                      </a:r>
                      <a:r>
                        <a:rPr lang="en-US" sz="1200" smtClean="0">
                          <a:effectLst/>
                        </a:rPr>
                        <a:t>Brent Shanks (CBE)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DoE, NSF, USDA, Industry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5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Composite Materials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Nicola </a:t>
                      </a:r>
                      <a:r>
                        <a:rPr lang="en-US" sz="1200" dirty="0">
                          <a:effectLst/>
                        </a:rPr>
                        <a:t>Bowler (</a:t>
                      </a:r>
                      <a:r>
                        <a:rPr lang="en-US" sz="1200" dirty="0" err="1">
                          <a:effectLst/>
                        </a:rPr>
                        <a:t>MSE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NSF,</a:t>
                      </a:r>
                      <a:r>
                        <a:rPr lang="en-US" sz="1200" baseline="0" dirty="0" smtClean="0">
                          <a:effectLst/>
                        </a:rPr>
                        <a:t> Industry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5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Cyber Security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Doug Jacobson, Joe Zambreno, ERI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DARPA,</a:t>
                      </a:r>
                      <a:r>
                        <a:rPr lang="en-US" sz="1200" dirty="0" smtClean="0">
                          <a:effectLst/>
                        </a:rPr>
                        <a:t> NSF, Industry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5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Digital Manufacturing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Janis Terpenny </a:t>
                      </a:r>
                      <a:r>
                        <a:rPr lang="en-US" sz="1200" dirty="0">
                          <a:effectLst/>
                        </a:rPr>
                        <a:t>(IMSE)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DMDI/UI</a:t>
                      </a:r>
                      <a:r>
                        <a:rPr lang="en-US" sz="1200" baseline="0" dirty="0" smtClean="0">
                          <a:effectLst/>
                        </a:rPr>
                        <a:t> Labs, </a:t>
                      </a:r>
                      <a:r>
                        <a:rPr lang="en-US" sz="1200" baseline="0" dirty="0" smtClean="0">
                          <a:effectLst/>
                        </a:rPr>
                        <a:t>NSF, Industry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5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Machine Automation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Matt Darr </a:t>
                      </a:r>
                      <a:r>
                        <a:rPr lang="en-US" sz="1200" dirty="0">
                          <a:effectLst/>
                        </a:rPr>
                        <a:t>(ABE)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John </a:t>
                      </a:r>
                      <a:r>
                        <a:rPr lang="en-US" sz="1200" dirty="0">
                          <a:effectLst/>
                        </a:rPr>
                        <a:t>Deere, NSF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341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Translational</a:t>
                      </a:r>
                      <a:r>
                        <a:rPr lang="en-US" sz="1200" baseline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Health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Balaji </a:t>
                      </a:r>
                      <a:r>
                        <a:rPr lang="en-US" sz="1200" dirty="0">
                          <a:effectLst/>
                        </a:rPr>
                        <a:t>Narasimhan (</a:t>
                      </a:r>
                      <a:r>
                        <a:rPr lang="en-US" sz="1200" dirty="0" err="1">
                          <a:effectLst/>
                        </a:rPr>
                        <a:t>CBE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Presidential </a:t>
                      </a:r>
                      <a:r>
                        <a:rPr lang="en-US" sz="1200" dirty="0">
                          <a:effectLst/>
                        </a:rPr>
                        <a:t>Initiative, </a:t>
                      </a:r>
                      <a:r>
                        <a:rPr lang="en-US" sz="1200" dirty="0" err="1" smtClean="0">
                          <a:effectLst/>
                        </a:rPr>
                        <a:t>DoD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Non-Destructive </a:t>
                      </a:r>
                      <a:r>
                        <a:rPr lang="en-US" sz="1200" dirty="0">
                          <a:effectLst/>
                        </a:rPr>
                        <a:t>Evaluation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Leonard </a:t>
                      </a:r>
                      <a:r>
                        <a:rPr lang="en-US" sz="1200" dirty="0">
                          <a:effectLst/>
                        </a:rPr>
                        <a:t>Bond (AE)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Industry Consortium, </a:t>
                      </a:r>
                      <a:r>
                        <a:rPr lang="en-US" sz="1200" dirty="0" err="1" smtClean="0">
                          <a:effectLst/>
                        </a:rPr>
                        <a:t>AFRL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02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Wind Energy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Sri </a:t>
                      </a:r>
                      <a:r>
                        <a:rPr lang="en-US" sz="1200" dirty="0">
                          <a:effectLst/>
                        </a:rPr>
                        <a:t>Sritharan (CCEE</a:t>
                      </a:r>
                      <a:r>
                        <a:rPr lang="en-US" sz="1200" dirty="0" smtClean="0">
                          <a:effectLst/>
                        </a:rPr>
                        <a:t>),</a:t>
                      </a:r>
                      <a:r>
                        <a:rPr lang="en-US" sz="1200" baseline="0" dirty="0" smtClean="0">
                          <a:effectLst/>
                        </a:rPr>
                        <a:t> ERI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NSF</a:t>
                      </a:r>
                      <a:r>
                        <a:rPr lang="en-US" sz="1200" dirty="0">
                          <a:effectLst/>
                        </a:rPr>
                        <a:t>, DoE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89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Engineering Research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Primary Purpose:</a:t>
            </a:r>
            <a:r>
              <a:rPr lang="en-US" sz="1800" dirty="0">
                <a:solidFill>
                  <a:srgbClr val="C00000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Work with </a:t>
            </a:r>
            <a:r>
              <a:rPr lang="en-US" sz="1800" dirty="0" err="1">
                <a:solidFill>
                  <a:srgbClr val="002060"/>
                </a:solidFill>
              </a:rPr>
              <a:t>CoE</a:t>
            </a:r>
            <a:r>
              <a:rPr lang="en-US" sz="1800" dirty="0">
                <a:solidFill>
                  <a:srgbClr val="002060"/>
                </a:solidFill>
              </a:rPr>
              <a:t> faculty to increase and diversify </a:t>
            </a:r>
            <a:r>
              <a:rPr lang="en-US" sz="1800" dirty="0" err="1">
                <a:solidFill>
                  <a:srgbClr val="002060"/>
                </a:solidFill>
              </a:rPr>
              <a:t>CoE</a:t>
            </a:r>
            <a:r>
              <a:rPr lang="en-US" sz="1800" dirty="0">
                <a:solidFill>
                  <a:srgbClr val="002060"/>
                </a:solidFill>
              </a:rPr>
              <a:t> research portfolio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Key Services:</a:t>
            </a:r>
            <a:endParaRPr lang="en-US" sz="1800" dirty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–</a:t>
            </a:r>
            <a:r>
              <a:rPr lang="en-US" sz="1800" dirty="0">
                <a:solidFill>
                  <a:srgbClr val="002060"/>
                </a:solidFill>
              </a:rPr>
              <a:t> Surface Federal and Industry funding opportunities</a:t>
            </a:r>
          </a:p>
          <a:p>
            <a:pPr marL="400050" lvl="1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–</a:t>
            </a:r>
            <a:r>
              <a:rPr lang="en-US" sz="1800" dirty="0">
                <a:solidFill>
                  <a:srgbClr val="002060"/>
                </a:solidFill>
              </a:rPr>
              <a:t> Engage faculty in developing compelling proposals</a:t>
            </a:r>
          </a:p>
          <a:p>
            <a:pPr marL="400050" lvl="1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–</a:t>
            </a:r>
            <a:r>
              <a:rPr lang="en-US" sz="1800" dirty="0">
                <a:solidFill>
                  <a:srgbClr val="002060"/>
                </a:solidFill>
              </a:rPr>
              <a:t> Lead and manage large, multi-disciplinary efforts: Provide pre-     award, post-award and project management services if requested.</a:t>
            </a:r>
          </a:p>
          <a:p>
            <a:pPr marL="400050" lvl="1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–</a:t>
            </a:r>
            <a:r>
              <a:rPr lang="en-US" sz="1800" dirty="0">
                <a:solidFill>
                  <a:srgbClr val="002060"/>
                </a:solidFill>
              </a:rPr>
              <a:t> Work with Strategic Initiative Leaders to establish new Centers of   Excellence</a:t>
            </a:r>
          </a:p>
          <a:p>
            <a:pPr marL="400050" lvl="1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–</a:t>
            </a:r>
            <a:r>
              <a:rPr lang="en-US" sz="1800" dirty="0">
                <a:solidFill>
                  <a:srgbClr val="002060"/>
                </a:solidFill>
              </a:rPr>
              <a:t> Provide College-level research administration, e.g., research expenditures data collection and analysis, support and coordination for limited submission competitions, etc.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Imprint MT Shad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Imprint MT Shad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Imprint MT Shad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Imprint MT Shad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Imprint MT Shad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Imprint MT Shad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Imprint MT Shad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9791</TotalTime>
  <Words>2096</Words>
  <Application>Microsoft Office PowerPoint</Application>
  <PresentationFormat>On-screen Show (4:3)</PresentationFormat>
  <Paragraphs>413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Arial Unicode MS</vt:lpstr>
      <vt:lpstr>ＭＳ 明朝</vt:lpstr>
      <vt:lpstr>ＭＳ Ｐゴシック</vt:lpstr>
      <vt:lpstr>Arial</vt:lpstr>
      <vt:lpstr>Arial Narrow</vt:lpstr>
      <vt:lpstr>Calibri</vt:lpstr>
      <vt:lpstr>Imprint MT Shadow</vt:lpstr>
      <vt:lpstr>Lucida Grande</vt:lpstr>
      <vt:lpstr>Times</vt:lpstr>
      <vt:lpstr>Times New Roman</vt:lpstr>
      <vt:lpstr>Univers 67 CondensedBold</vt:lpstr>
      <vt:lpstr>Verdana</vt:lpstr>
      <vt:lpstr>Wingdings</vt:lpstr>
      <vt:lpstr>ISU_VisualID_PPT</vt:lpstr>
      <vt:lpstr>1_Profile</vt:lpstr>
      <vt:lpstr>2_Profile</vt:lpstr>
      <vt:lpstr>Office Theme</vt:lpstr>
      <vt:lpstr>3_Profile</vt:lpstr>
      <vt:lpstr>4_Profile</vt:lpstr>
      <vt:lpstr>5_Profile</vt:lpstr>
      <vt:lpstr>6_Profile</vt:lpstr>
      <vt:lpstr>7_Profile</vt:lpstr>
      <vt:lpstr>COE Research Update</vt:lpstr>
      <vt:lpstr>Research Update</vt:lpstr>
      <vt:lpstr>Research Expenditure</vt:lpstr>
      <vt:lpstr>Recent ACRI Proposals Funded</vt:lpstr>
      <vt:lpstr>Recent Large Proposals Funded</vt:lpstr>
      <vt:lpstr>Recent Large (Collaborative) Proposals</vt:lpstr>
      <vt:lpstr>Industry Research</vt:lpstr>
      <vt:lpstr>CoE Research Thrusts</vt:lpstr>
      <vt:lpstr>Engineering Research Institute</vt:lpstr>
      <vt:lpstr>Graduate Program</vt:lpstr>
      <vt:lpstr> Sourabh Bhattacharya Assistant Professor, Iowa State University (Email: sbhattac@iastate.edu)</vt:lpstr>
      <vt:lpstr>Value-based System Engineering - A new approach for achieving rigorous system consistency: Christina L. Bloebaum Dennis and Rebecca Muilenburg Professor of Aerospace Engineering, Iowa State University (Email: bloebaum@iastate.edu)</vt:lpstr>
      <vt:lpstr>PowerPoint Presentation</vt:lpstr>
      <vt:lpstr>Professor Liang Dong Associate Professor, Iowa State University (Email: ldong@iastate.edu)</vt:lpstr>
      <vt:lpstr>Professor Sarah Ryan Industrial and Manufacturing Systems Engineering, Iowa State University (smryan@iastate.edu)</vt:lpstr>
      <vt:lpstr>Brian L. Steward Professor of Agricultural and Biosystems Engineering, Iowa State University (Email: bsteward@iastate.edu)</vt:lpstr>
      <vt:lpstr>Professor Wenzhen Li Richard Seagrave Associate Professor of Chemical Engineering, Iowa State University (Email: wzli@iastate.edu)</vt:lpstr>
      <vt:lpstr>Quad Chart CEER: David J. White R. L. Handy Professor of Civil Engineering, Iowa State University (Email: djwhite@iastate.edu)</vt:lpstr>
    </vt:vector>
  </TitlesOfParts>
  <Company>Iowa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Rachael Voas [ERI]</dc:creator>
  <cp:lastModifiedBy>Somani, Arun K [ENG]</cp:lastModifiedBy>
  <cp:revision>432</cp:revision>
  <dcterms:created xsi:type="dcterms:W3CDTF">2010-02-16T15:48:38Z</dcterms:created>
  <dcterms:modified xsi:type="dcterms:W3CDTF">2015-04-08T19:57:03Z</dcterms:modified>
</cp:coreProperties>
</file>