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
  </p:notesMasterIdLst>
  <p:sldIdLst>
    <p:sldId id="256" r:id="rId2"/>
    <p:sldId id="258" r:id="rId3"/>
    <p:sldId id="257" r:id="rId4"/>
    <p:sldId id="259" r:id="rId5"/>
    <p:sldId id="260" r:id="rId6"/>
    <p:sldId id="261" r:id="rId7"/>
  </p:sldIdLst>
  <p:sldSz cx="32918400" cy="21945600"/>
  <p:notesSz cx="6858000" cy="9144000"/>
  <p:defaultTextStyle>
    <a:defPPr>
      <a:defRPr lang="en-US"/>
    </a:defPPr>
    <a:lvl1pPr algn="r" rtl="0" eaLnBrk="0" fontAlgn="base" hangingPunct="0">
      <a:spcBef>
        <a:spcPct val="0"/>
      </a:spcBef>
      <a:spcAft>
        <a:spcPct val="0"/>
      </a:spcAft>
      <a:defRPr sz="1700" kern="1200">
        <a:solidFill>
          <a:schemeClr val="tx1"/>
        </a:solidFill>
        <a:latin typeface="Times" charset="0"/>
        <a:ea typeface="+mn-ea"/>
        <a:cs typeface="+mn-cs"/>
      </a:defRPr>
    </a:lvl1pPr>
    <a:lvl2pPr marL="457200" algn="r" rtl="0" eaLnBrk="0" fontAlgn="base" hangingPunct="0">
      <a:spcBef>
        <a:spcPct val="0"/>
      </a:spcBef>
      <a:spcAft>
        <a:spcPct val="0"/>
      </a:spcAft>
      <a:defRPr sz="1700" kern="1200">
        <a:solidFill>
          <a:schemeClr val="tx1"/>
        </a:solidFill>
        <a:latin typeface="Times" charset="0"/>
        <a:ea typeface="+mn-ea"/>
        <a:cs typeface="+mn-cs"/>
      </a:defRPr>
    </a:lvl2pPr>
    <a:lvl3pPr marL="914400" algn="r" rtl="0" eaLnBrk="0" fontAlgn="base" hangingPunct="0">
      <a:spcBef>
        <a:spcPct val="0"/>
      </a:spcBef>
      <a:spcAft>
        <a:spcPct val="0"/>
      </a:spcAft>
      <a:defRPr sz="1700" kern="1200">
        <a:solidFill>
          <a:schemeClr val="tx1"/>
        </a:solidFill>
        <a:latin typeface="Times" charset="0"/>
        <a:ea typeface="+mn-ea"/>
        <a:cs typeface="+mn-cs"/>
      </a:defRPr>
    </a:lvl3pPr>
    <a:lvl4pPr marL="1371600" algn="r" rtl="0" eaLnBrk="0" fontAlgn="base" hangingPunct="0">
      <a:spcBef>
        <a:spcPct val="0"/>
      </a:spcBef>
      <a:spcAft>
        <a:spcPct val="0"/>
      </a:spcAft>
      <a:defRPr sz="1700" kern="1200">
        <a:solidFill>
          <a:schemeClr val="tx1"/>
        </a:solidFill>
        <a:latin typeface="Times" charset="0"/>
        <a:ea typeface="+mn-ea"/>
        <a:cs typeface="+mn-cs"/>
      </a:defRPr>
    </a:lvl4pPr>
    <a:lvl5pPr marL="1828800" algn="r" rtl="0" eaLnBrk="0" fontAlgn="base" hangingPunct="0">
      <a:spcBef>
        <a:spcPct val="0"/>
      </a:spcBef>
      <a:spcAft>
        <a:spcPct val="0"/>
      </a:spcAft>
      <a:defRPr sz="1700" kern="1200">
        <a:solidFill>
          <a:schemeClr val="tx1"/>
        </a:solidFill>
        <a:latin typeface="Times" charset="0"/>
        <a:ea typeface="+mn-ea"/>
        <a:cs typeface="+mn-cs"/>
      </a:defRPr>
    </a:lvl5pPr>
    <a:lvl6pPr marL="2286000" algn="l" defTabSz="914400" rtl="0" eaLnBrk="1" latinLnBrk="0" hangingPunct="1">
      <a:defRPr sz="1700" kern="1200">
        <a:solidFill>
          <a:schemeClr val="tx1"/>
        </a:solidFill>
        <a:latin typeface="Times" charset="0"/>
        <a:ea typeface="+mn-ea"/>
        <a:cs typeface="+mn-cs"/>
      </a:defRPr>
    </a:lvl6pPr>
    <a:lvl7pPr marL="2743200" algn="l" defTabSz="914400" rtl="0" eaLnBrk="1" latinLnBrk="0" hangingPunct="1">
      <a:defRPr sz="1700" kern="1200">
        <a:solidFill>
          <a:schemeClr val="tx1"/>
        </a:solidFill>
        <a:latin typeface="Times" charset="0"/>
        <a:ea typeface="+mn-ea"/>
        <a:cs typeface="+mn-cs"/>
      </a:defRPr>
    </a:lvl7pPr>
    <a:lvl8pPr marL="3200400" algn="l" defTabSz="914400" rtl="0" eaLnBrk="1" latinLnBrk="0" hangingPunct="1">
      <a:defRPr sz="1700" kern="1200">
        <a:solidFill>
          <a:schemeClr val="tx1"/>
        </a:solidFill>
        <a:latin typeface="Times" charset="0"/>
        <a:ea typeface="+mn-ea"/>
        <a:cs typeface="+mn-cs"/>
      </a:defRPr>
    </a:lvl8pPr>
    <a:lvl9pPr marL="3657600" algn="l" defTabSz="914400" rtl="0" eaLnBrk="1" latinLnBrk="0" hangingPunct="1">
      <a:defRPr sz="17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6912">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4C"/>
    <a:srgbClr val="BE531C"/>
    <a:srgbClr val="F1BE48"/>
    <a:srgbClr val="CAC7A7"/>
    <a:srgbClr val="7C2529"/>
    <a:srgbClr val="B9975B"/>
    <a:srgbClr val="7A99AC"/>
    <a:srgbClr val="76881D"/>
    <a:srgbClr val="3E4827"/>
    <a:srgbClr val="006B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550" autoAdjust="0"/>
    <p:restoredTop sz="88489" autoAdjust="0"/>
  </p:normalViewPr>
  <p:slideViewPr>
    <p:cSldViewPr>
      <p:cViewPr varScale="1">
        <p:scale>
          <a:sx n="53" d="100"/>
          <a:sy n="53" d="100"/>
        </p:scale>
        <p:origin x="280" y="640"/>
      </p:cViewPr>
      <p:guideLst>
        <p:guide orient="horz" pos="6912"/>
        <p:guide pos="1036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6DFC14-FD9B-46CF-8B5C-C6CAE640A841}" type="datetimeFigureOut">
              <a:rPr lang="en-US" smtClean="0"/>
              <a:t>4/15/25</a:t>
            </a:fld>
            <a:endParaRPr lang="en-US"/>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EDEB63-C11B-4422-A0E6-902AF0130B16}" type="slidenum">
              <a:rPr lang="en-US" smtClean="0"/>
              <a:t>‹#›</a:t>
            </a:fld>
            <a:endParaRPr lang="en-US"/>
          </a:p>
        </p:txBody>
      </p:sp>
    </p:spTree>
    <p:extLst>
      <p:ext uri="{BB962C8B-B14F-4D97-AF65-F5344CB8AC3E}">
        <p14:creationId xmlns:p14="http://schemas.microsoft.com/office/powerpoint/2010/main" val="2606120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EDEB63-C11B-4422-A0E6-902AF0130B16}" type="slidenum">
              <a:rPr lang="en-US" smtClean="0"/>
              <a:t>1</a:t>
            </a:fld>
            <a:endParaRPr lang="en-US"/>
          </a:p>
        </p:txBody>
      </p:sp>
    </p:spTree>
    <p:extLst>
      <p:ext uri="{BB962C8B-B14F-4D97-AF65-F5344CB8AC3E}">
        <p14:creationId xmlns:p14="http://schemas.microsoft.com/office/powerpoint/2010/main" val="2487554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563" y="6816725"/>
            <a:ext cx="27981275" cy="4705350"/>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4937125" y="12436475"/>
            <a:ext cx="23044150" cy="56070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46238" y="879475"/>
            <a:ext cx="29625925" cy="36576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46238" y="5121275"/>
            <a:ext cx="29625925" cy="144827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6475" y="879475"/>
            <a:ext cx="7405688" cy="18724563"/>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46238" y="879475"/>
            <a:ext cx="22067837" cy="187245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46238" y="879475"/>
            <a:ext cx="29625925" cy="36576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46238" y="5121275"/>
            <a:ext cx="29625925" cy="144827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5" y="14101763"/>
            <a:ext cx="27981275" cy="43592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600325" y="9301163"/>
            <a:ext cx="27981275" cy="4800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46238" y="879475"/>
            <a:ext cx="29625925" cy="36576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46238" y="5121275"/>
            <a:ext cx="14736762" cy="144827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535400" y="5121275"/>
            <a:ext cx="14736763" cy="144827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6238" y="879475"/>
            <a:ext cx="29625925" cy="36576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46238" y="4911725"/>
            <a:ext cx="14544675" cy="20478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46238" y="6959600"/>
            <a:ext cx="14544675" cy="1264443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2725" y="4911725"/>
            <a:ext cx="14549438" cy="20478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6722725" y="6959600"/>
            <a:ext cx="14549438" cy="1264443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46238" y="879475"/>
            <a:ext cx="29625925" cy="3657600"/>
          </a:xfrm>
          <a:prstGeom prst="rect">
            <a:avLst/>
          </a:prstGeom>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6238" y="873125"/>
            <a:ext cx="10829925" cy="3719513"/>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2869863" y="873125"/>
            <a:ext cx="18402300" cy="187309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6238" y="4592638"/>
            <a:ext cx="10829925" cy="150114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1600" y="15362238"/>
            <a:ext cx="19751675" cy="1812925"/>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6451600" y="1960563"/>
            <a:ext cx="19751675" cy="1316831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451600" y="17175163"/>
            <a:ext cx="19751675" cy="257651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userDrawn="1"/>
        </p:nvSpPr>
        <p:spPr bwMode="auto">
          <a:xfrm>
            <a:off x="0" y="0"/>
            <a:ext cx="32918400" cy="2387600"/>
          </a:xfrm>
          <a:prstGeom prst="rect">
            <a:avLst/>
          </a:prstGeom>
          <a:solidFill>
            <a:srgbClr val="C8102E"/>
          </a:solidFill>
          <a:ln w="9525">
            <a:noFill/>
            <a:miter lim="800000"/>
            <a:headEnd/>
            <a:tailEnd/>
          </a:ln>
          <a:effectLst/>
        </p:spPr>
        <p:txBody>
          <a:bodyPr wrap="none" lIns="65306" tIns="32653" rIns="65306" bIns="32653" anchor="ctr"/>
          <a:lstStyle/>
          <a:p>
            <a:pPr algn="ctr" defTabSz="652463"/>
            <a:endParaRPr lang="en-US"/>
          </a:p>
        </p:txBody>
      </p:sp>
      <p:sp>
        <p:nvSpPr>
          <p:cNvPr id="1032" name="Rectangle 8"/>
          <p:cNvSpPr>
            <a:spLocks noChangeArrowheads="1"/>
          </p:cNvSpPr>
          <p:nvPr userDrawn="1"/>
        </p:nvSpPr>
        <p:spPr bwMode="auto">
          <a:xfrm>
            <a:off x="0" y="20980400"/>
            <a:ext cx="32918400" cy="965200"/>
          </a:xfrm>
          <a:prstGeom prst="rect">
            <a:avLst/>
          </a:prstGeom>
          <a:solidFill>
            <a:srgbClr val="C8102E"/>
          </a:solidFill>
          <a:ln w="9525">
            <a:noFill/>
            <a:miter lim="800000"/>
            <a:headEnd/>
            <a:tailEnd/>
          </a:ln>
          <a:effectLst/>
        </p:spPr>
        <p:txBody>
          <a:bodyPr wrap="none" anchor="ctr"/>
          <a:lstStyle/>
          <a:p>
            <a:endParaRPr lang="en-US"/>
          </a:p>
        </p:txBody>
      </p:sp>
      <p:sp>
        <p:nvSpPr>
          <p:cNvPr id="1033" name="Rectangle 9"/>
          <p:cNvSpPr>
            <a:spLocks noChangeArrowheads="1"/>
          </p:cNvSpPr>
          <p:nvPr userDrawn="1"/>
        </p:nvSpPr>
        <p:spPr bwMode="auto">
          <a:xfrm>
            <a:off x="0" y="2387600"/>
            <a:ext cx="32918400" cy="1066800"/>
          </a:xfrm>
          <a:prstGeom prst="rect">
            <a:avLst/>
          </a:prstGeom>
          <a:solidFill>
            <a:srgbClr val="CAC7A7"/>
          </a:solidFill>
          <a:ln w="9525">
            <a:noFill/>
            <a:miter lim="800000"/>
            <a:headEnd/>
            <a:tailEnd/>
          </a:ln>
          <a:effectLst/>
        </p:spPr>
        <p:txBody>
          <a:bodyPr wrap="none" anchor="ctr"/>
          <a:lstStyle/>
          <a:p>
            <a:endParaRPr lang="en-US"/>
          </a:p>
        </p:txBody>
      </p:sp>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19204" y="313870"/>
            <a:ext cx="11506192" cy="86174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3135313" rtl="0" fontAlgn="base">
        <a:spcBef>
          <a:spcPct val="0"/>
        </a:spcBef>
        <a:spcAft>
          <a:spcPct val="0"/>
        </a:spcAft>
        <a:defRPr sz="15100">
          <a:solidFill>
            <a:schemeClr val="tx2"/>
          </a:solidFill>
          <a:latin typeface="+mj-lt"/>
          <a:ea typeface="+mj-ea"/>
          <a:cs typeface="+mj-cs"/>
        </a:defRPr>
      </a:lvl1pPr>
      <a:lvl2pPr algn="ctr" defTabSz="3135313" rtl="0" fontAlgn="base">
        <a:spcBef>
          <a:spcPct val="0"/>
        </a:spcBef>
        <a:spcAft>
          <a:spcPct val="0"/>
        </a:spcAft>
        <a:defRPr sz="15100">
          <a:solidFill>
            <a:schemeClr val="tx2"/>
          </a:solidFill>
          <a:latin typeface="Times" charset="0"/>
        </a:defRPr>
      </a:lvl2pPr>
      <a:lvl3pPr algn="ctr" defTabSz="3135313" rtl="0" fontAlgn="base">
        <a:spcBef>
          <a:spcPct val="0"/>
        </a:spcBef>
        <a:spcAft>
          <a:spcPct val="0"/>
        </a:spcAft>
        <a:defRPr sz="15100">
          <a:solidFill>
            <a:schemeClr val="tx2"/>
          </a:solidFill>
          <a:latin typeface="Times" charset="0"/>
        </a:defRPr>
      </a:lvl3pPr>
      <a:lvl4pPr algn="ctr" defTabSz="3135313" rtl="0" fontAlgn="base">
        <a:spcBef>
          <a:spcPct val="0"/>
        </a:spcBef>
        <a:spcAft>
          <a:spcPct val="0"/>
        </a:spcAft>
        <a:defRPr sz="15100">
          <a:solidFill>
            <a:schemeClr val="tx2"/>
          </a:solidFill>
          <a:latin typeface="Times" charset="0"/>
        </a:defRPr>
      </a:lvl4pPr>
      <a:lvl5pPr algn="ctr" defTabSz="3135313" rtl="0" fontAlgn="base">
        <a:spcBef>
          <a:spcPct val="0"/>
        </a:spcBef>
        <a:spcAft>
          <a:spcPct val="0"/>
        </a:spcAft>
        <a:defRPr sz="15100">
          <a:solidFill>
            <a:schemeClr val="tx2"/>
          </a:solidFill>
          <a:latin typeface="Times" charset="0"/>
        </a:defRPr>
      </a:lvl5pPr>
      <a:lvl6pPr marL="457200" algn="ctr" defTabSz="3135313" rtl="0" fontAlgn="base">
        <a:spcBef>
          <a:spcPct val="0"/>
        </a:spcBef>
        <a:spcAft>
          <a:spcPct val="0"/>
        </a:spcAft>
        <a:defRPr sz="15100">
          <a:solidFill>
            <a:schemeClr val="tx2"/>
          </a:solidFill>
          <a:latin typeface="Times" charset="0"/>
        </a:defRPr>
      </a:lvl6pPr>
      <a:lvl7pPr marL="914400" algn="ctr" defTabSz="3135313" rtl="0" fontAlgn="base">
        <a:spcBef>
          <a:spcPct val="0"/>
        </a:spcBef>
        <a:spcAft>
          <a:spcPct val="0"/>
        </a:spcAft>
        <a:defRPr sz="15100">
          <a:solidFill>
            <a:schemeClr val="tx2"/>
          </a:solidFill>
          <a:latin typeface="Times" charset="0"/>
        </a:defRPr>
      </a:lvl7pPr>
      <a:lvl8pPr marL="1371600" algn="ctr" defTabSz="3135313" rtl="0" fontAlgn="base">
        <a:spcBef>
          <a:spcPct val="0"/>
        </a:spcBef>
        <a:spcAft>
          <a:spcPct val="0"/>
        </a:spcAft>
        <a:defRPr sz="15100">
          <a:solidFill>
            <a:schemeClr val="tx2"/>
          </a:solidFill>
          <a:latin typeface="Times" charset="0"/>
        </a:defRPr>
      </a:lvl8pPr>
      <a:lvl9pPr marL="1828800" algn="ctr" defTabSz="3135313" rtl="0" fontAlgn="base">
        <a:spcBef>
          <a:spcPct val="0"/>
        </a:spcBef>
        <a:spcAft>
          <a:spcPct val="0"/>
        </a:spcAft>
        <a:defRPr sz="15100">
          <a:solidFill>
            <a:schemeClr val="tx2"/>
          </a:solidFill>
          <a:latin typeface="Times" charset="0"/>
        </a:defRPr>
      </a:lvl9pPr>
    </p:titleStyle>
    <p:bodyStyle>
      <a:lvl1pPr marL="1176338" indent="-1176338" algn="l" defTabSz="3135313" rtl="0" fontAlgn="base">
        <a:spcBef>
          <a:spcPct val="20000"/>
        </a:spcBef>
        <a:spcAft>
          <a:spcPct val="0"/>
        </a:spcAft>
        <a:buChar char="•"/>
        <a:defRPr sz="11000">
          <a:solidFill>
            <a:schemeClr val="tx1"/>
          </a:solidFill>
          <a:latin typeface="+mn-lt"/>
          <a:ea typeface="+mn-ea"/>
          <a:cs typeface="+mn-cs"/>
        </a:defRPr>
      </a:lvl1pPr>
      <a:lvl2pPr marL="2546350" indent="-979488" algn="l" defTabSz="3135313" rtl="0" fontAlgn="base">
        <a:spcBef>
          <a:spcPct val="20000"/>
        </a:spcBef>
        <a:spcAft>
          <a:spcPct val="0"/>
        </a:spcAft>
        <a:buChar char="–"/>
        <a:defRPr sz="9600">
          <a:solidFill>
            <a:schemeClr val="tx1"/>
          </a:solidFill>
          <a:latin typeface="+mn-lt"/>
        </a:defRPr>
      </a:lvl2pPr>
      <a:lvl3pPr marL="3917950" indent="-782638" algn="l" defTabSz="3135313" rtl="0" fontAlgn="base">
        <a:spcBef>
          <a:spcPct val="20000"/>
        </a:spcBef>
        <a:spcAft>
          <a:spcPct val="0"/>
        </a:spcAft>
        <a:buChar char="•"/>
        <a:defRPr sz="8200">
          <a:solidFill>
            <a:schemeClr val="tx1"/>
          </a:solidFill>
          <a:latin typeface="+mn-lt"/>
        </a:defRPr>
      </a:lvl3pPr>
      <a:lvl4pPr marL="5484813" indent="-782638" algn="l" defTabSz="3135313" rtl="0" fontAlgn="base">
        <a:spcBef>
          <a:spcPct val="20000"/>
        </a:spcBef>
        <a:spcAft>
          <a:spcPct val="0"/>
        </a:spcAft>
        <a:buChar char="–"/>
        <a:defRPr sz="6900">
          <a:solidFill>
            <a:schemeClr val="tx1"/>
          </a:solidFill>
          <a:latin typeface="+mn-lt"/>
        </a:defRPr>
      </a:lvl4pPr>
      <a:lvl5pPr marL="7053263" indent="-782638" algn="l" defTabSz="3135313" rtl="0" fontAlgn="base">
        <a:spcBef>
          <a:spcPct val="20000"/>
        </a:spcBef>
        <a:spcAft>
          <a:spcPct val="0"/>
        </a:spcAft>
        <a:buChar char="»"/>
        <a:defRPr sz="6900">
          <a:solidFill>
            <a:schemeClr val="tx1"/>
          </a:solidFill>
          <a:latin typeface="+mn-lt"/>
        </a:defRPr>
      </a:lvl5pPr>
      <a:lvl6pPr marL="7510463" indent="-782638" algn="l" defTabSz="3135313" rtl="0" fontAlgn="base">
        <a:spcBef>
          <a:spcPct val="20000"/>
        </a:spcBef>
        <a:spcAft>
          <a:spcPct val="0"/>
        </a:spcAft>
        <a:buChar char="»"/>
        <a:defRPr sz="6900">
          <a:solidFill>
            <a:schemeClr val="tx1"/>
          </a:solidFill>
          <a:latin typeface="+mn-lt"/>
        </a:defRPr>
      </a:lvl6pPr>
      <a:lvl7pPr marL="7967663" indent="-782638" algn="l" defTabSz="3135313" rtl="0" fontAlgn="base">
        <a:spcBef>
          <a:spcPct val="20000"/>
        </a:spcBef>
        <a:spcAft>
          <a:spcPct val="0"/>
        </a:spcAft>
        <a:buChar char="»"/>
        <a:defRPr sz="6900">
          <a:solidFill>
            <a:schemeClr val="tx1"/>
          </a:solidFill>
          <a:latin typeface="+mn-lt"/>
        </a:defRPr>
      </a:lvl7pPr>
      <a:lvl8pPr marL="8424863" indent="-782638" algn="l" defTabSz="3135313" rtl="0" fontAlgn="base">
        <a:spcBef>
          <a:spcPct val="20000"/>
        </a:spcBef>
        <a:spcAft>
          <a:spcPct val="0"/>
        </a:spcAft>
        <a:buChar char="»"/>
        <a:defRPr sz="6900">
          <a:solidFill>
            <a:schemeClr val="tx1"/>
          </a:solidFill>
          <a:latin typeface="+mn-lt"/>
        </a:defRPr>
      </a:lvl8pPr>
      <a:lvl9pPr marL="8882063" indent="-782638" algn="l" defTabSz="3135313" rtl="0" fontAlgn="base">
        <a:spcBef>
          <a:spcPct val="20000"/>
        </a:spcBef>
        <a:spcAft>
          <a:spcPct val="0"/>
        </a:spcAft>
        <a:buChar char="»"/>
        <a:defRPr sz="6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new.nsf.gov/funding/opportunities/ehr-core-research-building-capacity-stem-education" TargetMode="External"/><Relationship Id="rId13" Type="http://schemas.openxmlformats.org/officeDocument/2006/relationships/hyperlink" Target="http://www.whitehall.org/" TargetMode="External"/><Relationship Id="rId18" Type="http://schemas.openxmlformats.org/officeDocument/2006/relationships/hyperlink" Target="https://new.nsf.gov/funding/opportunities/computer-information-science-engineering-research" TargetMode="External"/><Relationship Id="rId3" Type="http://schemas.openxmlformats.org/officeDocument/2006/relationships/hyperlink" Target="https://new.nsf.gov/funding/opportunities/launching-early-career-academic-pathways" TargetMode="External"/><Relationship Id="rId21" Type="http://schemas.openxmlformats.org/officeDocument/2006/relationships/hyperlink" Target="https://researchtraining.nih.gov/programs/career-development" TargetMode="External"/><Relationship Id="rId7" Type="http://schemas.openxmlformats.org/officeDocument/2006/relationships/image" Target="../media/image3.svg"/><Relationship Id="rId12" Type="http://schemas.openxmlformats.org/officeDocument/2006/relationships/hyperlink" Target="https://www.onr.navy.mil/work-with-us/funding-opportunities/fiscal-year-fy-2025-young-investigator-program-yip" TargetMode="External"/><Relationship Id="rId17" Type="http://schemas.openxmlformats.org/officeDocument/2006/relationships/hyperlink" Target="https://new.nsf.gov/funding/opportunities/faculty-early-career-development-program-career" TargetMode="External"/><Relationship Id="rId2" Type="http://schemas.openxmlformats.org/officeDocument/2006/relationships/notesSlide" Target="../notesSlides/notesSlide1.xml"/><Relationship Id="rId16" Type="http://schemas.openxmlformats.org/officeDocument/2006/relationships/hyperlink" Target="https://community.apan.org/wg/afosr/w/researchareas/12792/young-investigator-program-yip/" TargetMode="External"/><Relationship Id="rId20" Type="http://schemas.openxmlformats.org/officeDocument/2006/relationships/hyperlink" Target="https://arl.devcom.army.mil/collaborate-with-us/opportunity/arl-baa/" TargetMode="Externa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hyperlink" Target="https://science.osti.gov/early-career" TargetMode="External"/><Relationship Id="rId5" Type="http://schemas.openxmlformats.org/officeDocument/2006/relationships/hyperlink" Target="https://grants.nih.gov/grants/guide/pa-files/PAR-23-145.html" TargetMode="External"/><Relationship Id="rId15" Type="http://schemas.openxmlformats.org/officeDocument/2006/relationships/hyperlink" Target="https://www.usgrants.org/opportunity/small-grants-for-new-investigators-to-promote-diversity-in-healthrelated-research-r21/33970" TargetMode="External"/><Relationship Id="rId10" Type="http://schemas.openxmlformats.org/officeDocument/2006/relationships/hyperlink" Target="https://www.acs.org/funding/grants/petroleum-research-fund/programs/doctoral-new-investigator-grants.html" TargetMode="External"/><Relationship Id="rId19" Type="http://schemas.openxmlformats.org/officeDocument/2006/relationships/hyperlink" Target="https://new.nsf.gov/funding/opportunities/engineering-research-initiation-eri" TargetMode="External"/><Relationship Id="rId4" Type="http://schemas.openxmlformats.org/officeDocument/2006/relationships/hyperlink" Target="https://grants.nih.gov/grants/guide/pa-files/PA-25-169.html" TargetMode="External"/><Relationship Id="rId9" Type="http://schemas.openxmlformats.org/officeDocument/2006/relationships/hyperlink" Target="https://www.darpa.mil/work-with-us/for-universities/young-faculty-award" TargetMode="External"/><Relationship Id="rId14" Type="http://schemas.openxmlformats.org/officeDocument/2006/relationships/hyperlink" Target="https://grants.nih.gov/grants/guide/pa-files/PAR-24-075.html" TargetMode="External"/><Relationship Id="rId22" Type="http://schemas.openxmlformats.org/officeDocument/2006/relationships/hyperlink" Target="https://www.nasa.gov/early-career-faculty-ecf/"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new.nsf.gov/funding/opportunities/launching-early-career-academic-pathways" TargetMode="External"/><Relationship Id="rId2" Type="http://schemas.openxmlformats.org/officeDocument/2006/relationships/hyperlink" Target="https://www.nasa.gov/early-career-faculty-ecf/" TargetMode="External"/><Relationship Id="rId1" Type="http://schemas.openxmlformats.org/officeDocument/2006/relationships/slideLayout" Target="../slideLayouts/slideLayout7.xml"/><Relationship Id="rId5" Type="http://schemas.openxmlformats.org/officeDocument/2006/relationships/hyperlink" Target="https://new.nsf.gov/funding/opportunities/ehr-core-research-building-capacity-stem-education" TargetMode="External"/><Relationship Id="rId4" Type="http://schemas.openxmlformats.org/officeDocument/2006/relationships/hyperlink" Target="https://grants.nih.gov/grants/guide/pa-files/PAR-23-145.htm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acs.org/funding/grants/petroleum-research-fund/programs/doctoral-new-investigator-grants.html" TargetMode="External"/><Relationship Id="rId2" Type="http://schemas.openxmlformats.org/officeDocument/2006/relationships/hyperlink" Target="https://www.darpa.mil/work-with-us/for-universities/young-faculty-award" TargetMode="External"/><Relationship Id="rId1" Type="http://schemas.openxmlformats.org/officeDocument/2006/relationships/slideLayout" Target="../slideLayouts/slideLayout6.xml"/><Relationship Id="rId4" Type="http://schemas.openxmlformats.org/officeDocument/2006/relationships/hyperlink" Target="https://science.osti.gov/early-career"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whitehall.org/" TargetMode="External"/><Relationship Id="rId2" Type="http://schemas.openxmlformats.org/officeDocument/2006/relationships/hyperlink" Target="https://www.onr.navy.mil/work-with-us/funding-opportunities/fiscal-year-fy-2025-young-investigator-program-yip" TargetMode="External"/><Relationship Id="rId1" Type="http://schemas.openxmlformats.org/officeDocument/2006/relationships/slideLayout" Target="../slideLayouts/slideLayout7.xml"/><Relationship Id="rId4" Type="http://schemas.openxmlformats.org/officeDocument/2006/relationships/hyperlink" Target="https://grants.nih.gov/grants/guide/pa-files/PAR-24-075.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community.apan.org/wg/afosr/w/researchareas/12792/young-investigator-program-yip/" TargetMode="External"/><Relationship Id="rId7" Type="http://schemas.openxmlformats.org/officeDocument/2006/relationships/hyperlink" Target="https://new.nsf.gov/funding/opportunities/engineering-research-initiation-eri" TargetMode="External"/><Relationship Id="rId2" Type="http://schemas.openxmlformats.org/officeDocument/2006/relationships/hyperlink" Target="https://grants.nih.gov/grants/guide/pa-files/par-21-313.html" TargetMode="External"/><Relationship Id="rId1" Type="http://schemas.openxmlformats.org/officeDocument/2006/relationships/slideLayout" Target="../slideLayouts/slideLayout7.xml"/><Relationship Id="rId6" Type="http://schemas.openxmlformats.org/officeDocument/2006/relationships/hyperlink" Target="https://nspires.nasaprs.com/external/solicitations/summary.do?solId=%7b4D94E873-EB68-8F4A-6EBC-84A178CDE3C1%7d&amp;path=&amp;method=init" TargetMode="External"/><Relationship Id="rId5" Type="http://schemas.openxmlformats.org/officeDocument/2006/relationships/hyperlink" Target="https://new.nsf.gov/funding/opportunities/computer-information-science-engineering-research" TargetMode="External"/><Relationship Id="rId4" Type="http://schemas.openxmlformats.org/officeDocument/2006/relationships/hyperlink" Target="https://new.nsf.gov/funding/opportunities/faculty-early-career-development-program-career"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researchtraining.nih.gov/programs/career-development" TargetMode="External"/><Relationship Id="rId2" Type="http://schemas.openxmlformats.org/officeDocument/2006/relationships/hyperlink" Target="https://arl.devcom.army.mil/collaborate-with-us/opportunity/arl-baa/"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Text Box 11"/>
          <p:cNvSpPr txBox="1">
            <a:spLocks noChangeArrowheads="1"/>
          </p:cNvSpPr>
          <p:nvPr/>
        </p:nvSpPr>
        <p:spPr bwMode="auto">
          <a:xfrm>
            <a:off x="1143000" y="1303338"/>
            <a:ext cx="9953487" cy="835385"/>
          </a:xfrm>
          <a:prstGeom prst="rect">
            <a:avLst/>
          </a:prstGeom>
          <a:noFill/>
          <a:ln w="9525">
            <a:noFill/>
            <a:miter lim="800000"/>
            <a:headEnd/>
            <a:tailEnd/>
          </a:ln>
          <a:effectLst/>
        </p:spPr>
        <p:txBody>
          <a:bodyPr wrap="none" lIns="65306" tIns="32653" rIns="65306" bIns="32653">
            <a:spAutoFit/>
          </a:bodyPr>
          <a:lstStyle/>
          <a:p>
            <a:pPr algn="l" defTabSz="652463"/>
            <a:r>
              <a:rPr lang="en-US" sz="5000" b="1" dirty="0">
                <a:solidFill>
                  <a:srgbClr val="FFFFFF"/>
                </a:solidFill>
                <a:latin typeface="Arial" charset="0"/>
              </a:rPr>
              <a:t>Engineering Resources Institute</a:t>
            </a:r>
          </a:p>
        </p:txBody>
      </p:sp>
      <p:sp>
        <p:nvSpPr>
          <p:cNvPr id="2060" name="Text Box 12"/>
          <p:cNvSpPr txBox="1">
            <a:spLocks noChangeArrowheads="1"/>
          </p:cNvSpPr>
          <p:nvPr/>
        </p:nvSpPr>
        <p:spPr bwMode="auto">
          <a:xfrm>
            <a:off x="17809143" y="793780"/>
            <a:ext cx="14401800" cy="1298397"/>
          </a:xfrm>
          <a:prstGeom prst="rect">
            <a:avLst/>
          </a:prstGeom>
          <a:noFill/>
          <a:ln w="9525">
            <a:noFill/>
            <a:miter lim="800000"/>
            <a:headEnd/>
            <a:tailEnd/>
          </a:ln>
          <a:effectLst/>
        </p:spPr>
        <p:txBody>
          <a:bodyPr lIns="65306" tIns="32653" rIns="65306" bIns="32653">
            <a:spAutoFit/>
          </a:bodyPr>
          <a:lstStyle/>
          <a:p>
            <a:pPr marL="163513" lvl="2" defTabSz="652463">
              <a:lnSpc>
                <a:spcPct val="75000"/>
              </a:lnSpc>
              <a:spcBef>
                <a:spcPct val="50000"/>
              </a:spcBef>
            </a:pPr>
            <a:r>
              <a:rPr lang="en-US" sz="4000" b="1" dirty="0">
                <a:solidFill>
                  <a:schemeClr val="bg1"/>
                </a:solidFill>
                <a:latin typeface="Arial" charset="0"/>
              </a:rPr>
              <a:t>Early Career Opportunities</a:t>
            </a:r>
          </a:p>
          <a:p>
            <a:pPr marL="163513" lvl="2" defTabSz="652463">
              <a:lnSpc>
                <a:spcPct val="75000"/>
              </a:lnSpc>
              <a:spcBef>
                <a:spcPct val="50000"/>
              </a:spcBef>
            </a:pPr>
            <a:r>
              <a:rPr lang="en-US" sz="4000" b="1">
                <a:solidFill>
                  <a:schemeClr val="bg1"/>
                </a:solidFill>
                <a:latin typeface="Arial" charset="0"/>
              </a:rPr>
              <a:t>March 2025</a:t>
            </a:r>
            <a:endParaRPr lang="en-US" sz="4000" b="1" dirty="0">
              <a:solidFill>
                <a:schemeClr val="bg1"/>
              </a:solidFill>
              <a:latin typeface="Arial" charset="0"/>
            </a:endParaRPr>
          </a:p>
        </p:txBody>
      </p:sp>
      <p:graphicFrame>
        <p:nvGraphicFramePr>
          <p:cNvPr id="2" name="Table 1">
            <a:extLst>
              <a:ext uri="{FF2B5EF4-FFF2-40B4-BE49-F238E27FC236}">
                <a16:creationId xmlns:a16="http://schemas.microsoft.com/office/drawing/2014/main" id="{7781583B-5DCA-B229-41B9-4EA86EC0A923}"/>
              </a:ext>
            </a:extLst>
          </p:cNvPr>
          <p:cNvGraphicFramePr>
            <a:graphicFrameLocks noGrp="1"/>
          </p:cNvGraphicFramePr>
          <p:nvPr>
            <p:extLst>
              <p:ext uri="{D42A27DB-BD31-4B8C-83A1-F6EECF244321}">
                <p14:modId xmlns:p14="http://schemas.microsoft.com/office/powerpoint/2010/main" val="536161697"/>
              </p:ext>
            </p:extLst>
          </p:nvPr>
        </p:nvGraphicFramePr>
        <p:xfrm>
          <a:off x="-4066" y="2436954"/>
          <a:ext cx="32857440" cy="18400720"/>
        </p:xfrm>
        <a:graphic>
          <a:graphicData uri="http://schemas.openxmlformats.org/drawingml/2006/table">
            <a:tbl>
              <a:tblPr firstRow="1" bandRow="1">
                <a:tableStyleId>{5C22544A-7EE6-4342-B048-85BDC9FD1C3A}</a:tableStyleId>
              </a:tblPr>
              <a:tblGrid>
                <a:gridCol w="2624298">
                  <a:extLst>
                    <a:ext uri="{9D8B030D-6E8A-4147-A177-3AD203B41FA5}">
                      <a16:colId xmlns:a16="http://schemas.microsoft.com/office/drawing/2014/main" val="1445603501"/>
                    </a:ext>
                  </a:extLst>
                </a:gridCol>
                <a:gridCol w="2762419">
                  <a:extLst>
                    <a:ext uri="{9D8B030D-6E8A-4147-A177-3AD203B41FA5}">
                      <a16:colId xmlns:a16="http://schemas.microsoft.com/office/drawing/2014/main" val="3205982298"/>
                    </a:ext>
                  </a:extLst>
                </a:gridCol>
                <a:gridCol w="2705723">
                  <a:extLst>
                    <a:ext uri="{9D8B030D-6E8A-4147-A177-3AD203B41FA5}">
                      <a16:colId xmlns:a16="http://schemas.microsoft.com/office/drawing/2014/main" val="3168561988"/>
                    </a:ext>
                  </a:extLst>
                </a:gridCol>
                <a:gridCol w="2819400">
                  <a:extLst>
                    <a:ext uri="{9D8B030D-6E8A-4147-A177-3AD203B41FA5}">
                      <a16:colId xmlns:a16="http://schemas.microsoft.com/office/drawing/2014/main" val="2382367017"/>
                    </a:ext>
                  </a:extLst>
                </a:gridCol>
                <a:gridCol w="2819400">
                  <a:extLst>
                    <a:ext uri="{9D8B030D-6E8A-4147-A177-3AD203B41FA5}">
                      <a16:colId xmlns:a16="http://schemas.microsoft.com/office/drawing/2014/main" val="3145400809"/>
                    </a:ext>
                  </a:extLst>
                </a:gridCol>
                <a:gridCol w="2667000">
                  <a:extLst>
                    <a:ext uri="{9D8B030D-6E8A-4147-A177-3AD203B41FA5}">
                      <a16:colId xmlns:a16="http://schemas.microsoft.com/office/drawing/2014/main" val="961652217"/>
                    </a:ext>
                  </a:extLst>
                </a:gridCol>
                <a:gridCol w="2743200">
                  <a:extLst>
                    <a:ext uri="{9D8B030D-6E8A-4147-A177-3AD203B41FA5}">
                      <a16:colId xmlns:a16="http://schemas.microsoft.com/office/drawing/2014/main" val="1301874180"/>
                    </a:ext>
                  </a:extLst>
                </a:gridCol>
                <a:gridCol w="2362200">
                  <a:extLst>
                    <a:ext uri="{9D8B030D-6E8A-4147-A177-3AD203B41FA5}">
                      <a16:colId xmlns:a16="http://schemas.microsoft.com/office/drawing/2014/main" val="856626239"/>
                    </a:ext>
                  </a:extLst>
                </a:gridCol>
                <a:gridCol w="2667000">
                  <a:extLst>
                    <a:ext uri="{9D8B030D-6E8A-4147-A177-3AD203B41FA5}">
                      <a16:colId xmlns:a16="http://schemas.microsoft.com/office/drawing/2014/main" val="4236151231"/>
                    </a:ext>
                  </a:extLst>
                </a:gridCol>
                <a:gridCol w="2895600">
                  <a:extLst>
                    <a:ext uri="{9D8B030D-6E8A-4147-A177-3AD203B41FA5}">
                      <a16:colId xmlns:a16="http://schemas.microsoft.com/office/drawing/2014/main" val="3617112986"/>
                    </a:ext>
                  </a:extLst>
                </a:gridCol>
                <a:gridCol w="2895600">
                  <a:extLst>
                    <a:ext uri="{9D8B030D-6E8A-4147-A177-3AD203B41FA5}">
                      <a16:colId xmlns:a16="http://schemas.microsoft.com/office/drawing/2014/main" val="3679045811"/>
                    </a:ext>
                  </a:extLst>
                </a:gridCol>
                <a:gridCol w="2895600">
                  <a:extLst>
                    <a:ext uri="{9D8B030D-6E8A-4147-A177-3AD203B41FA5}">
                      <a16:colId xmlns:a16="http://schemas.microsoft.com/office/drawing/2014/main" val="482192956"/>
                    </a:ext>
                  </a:extLst>
                </a:gridCol>
              </a:tblGrid>
              <a:tr h="920036">
                <a:tc>
                  <a:txBody>
                    <a:bodyPr/>
                    <a:lstStyle/>
                    <a:p>
                      <a:pPr algn="ctr"/>
                      <a:r>
                        <a:rPr lang="en-US" sz="4800" dirty="0">
                          <a:solidFill>
                            <a:srgbClr val="524727"/>
                          </a:solidFill>
                        </a:rPr>
                        <a:t>January</a:t>
                      </a:r>
                    </a:p>
                  </a:txBody>
                  <a:tcPr>
                    <a:solidFill>
                      <a:srgbClr val="EED484"/>
                    </a:solidFill>
                  </a:tcPr>
                </a:tc>
                <a:tc>
                  <a:txBody>
                    <a:bodyPr/>
                    <a:lstStyle/>
                    <a:p>
                      <a:pPr marL="0" algn="ctr" defTabSz="914400" rtl="0" eaLnBrk="1" latinLnBrk="0" hangingPunct="1"/>
                      <a:r>
                        <a:rPr lang="en-US" sz="4800" b="1" kern="1200" dirty="0">
                          <a:solidFill>
                            <a:srgbClr val="524727"/>
                          </a:solidFill>
                          <a:latin typeface="+mn-lt"/>
                          <a:ea typeface="+mn-ea"/>
                          <a:cs typeface="+mn-cs"/>
                        </a:rPr>
                        <a:t>Feb.</a:t>
                      </a:r>
                    </a:p>
                  </a:txBody>
                  <a:tcPr>
                    <a:solidFill>
                      <a:srgbClr val="EED484"/>
                    </a:solidFill>
                  </a:tcPr>
                </a:tc>
                <a:tc>
                  <a:txBody>
                    <a:bodyPr/>
                    <a:lstStyle/>
                    <a:p>
                      <a:pPr marL="0" algn="ctr" defTabSz="914400" rtl="0" eaLnBrk="1" latinLnBrk="0" hangingPunct="1"/>
                      <a:r>
                        <a:rPr lang="en-US" sz="4800" b="1" kern="1200" dirty="0">
                          <a:solidFill>
                            <a:srgbClr val="524727"/>
                          </a:solidFill>
                          <a:latin typeface="+mn-lt"/>
                          <a:ea typeface="+mn-ea"/>
                          <a:cs typeface="+mn-cs"/>
                        </a:rPr>
                        <a:t>March</a:t>
                      </a:r>
                    </a:p>
                  </a:txBody>
                  <a:tcPr>
                    <a:solidFill>
                      <a:srgbClr val="EED484"/>
                    </a:solidFill>
                  </a:tcPr>
                </a:tc>
                <a:tc>
                  <a:txBody>
                    <a:bodyPr/>
                    <a:lstStyle/>
                    <a:p>
                      <a:pPr marL="0" algn="ctr" defTabSz="914400" rtl="0" eaLnBrk="1" latinLnBrk="0" hangingPunct="1"/>
                      <a:r>
                        <a:rPr lang="en-US" sz="4800" b="1" kern="1200" dirty="0">
                          <a:solidFill>
                            <a:srgbClr val="524727"/>
                          </a:solidFill>
                          <a:latin typeface="+mn-lt"/>
                          <a:ea typeface="+mn-ea"/>
                          <a:cs typeface="+mn-cs"/>
                        </a:rPr>
                        <a:t>April</a:t>
                      </a:r>
                    </a:p>
                  </a:txBody>
                  <a:tcPr>
                    <a:solidFill>
                      <a:srgbClr val="EED484"/>
                    </a:solidFill>
                  </a:tcPr>
                </a:tc>
                <a:tc>
                  <a:txBody>
                    <a:bodyPr/>
                    <a:lstStyle/>
                    <a:p>
                      <a:pPr marL="0" algn="ctr" defTabSz="914400" rtl="0" eaLnBrk="1" latinLnBrk="0" hangingPunct="1"/>
                      <a:r>
                        <a:rPr lang="en-US" sz="4800" b="1" kern="1200" dirty="0">
                          <a:solidFill>
                            <a:srgbClr val="524727"/>
                          </a:solidFill>
                          <a:latin typeface="+mn-lt"/>
                          <a:ea typeface="+mn-ea"/>
                          <a:cs typeface="+mn-cs"/>
                        </a:rPr>
                        <a:t>May</a:t>
                      </a:r>
                    </a:p>
                  </a:txBody>
                  <a:tcPr>
                    <a:solidFill>
                      <a:srgbClr val="EED484"/>
                    </a:solidFill>
                  </a:tcPr>
                </a:tc>
                <a:tc>
                  <a:txBody>
                    <a:bodyPr/>
                    <a:lstStyle/>
                    <a:p>
                      <a:pPr marL="0" algn="ctr" defTabSz="914400" rtl="0" eaLnBrk="1" latinLnBrk="0" hangingPunct="1"/>
                      <a:r>
                        <a:rPr lang="en-US" sz="4800" b="1" kern="1200" dirty="0">
                          <a:solidFill>
                            <a:srgbClr val="524727"/>
                          </a:solidFill>
                          <a:latin typeface="+mn-lt"/>
                          <a:ea typeface="+mn-ea"/>
                          <a:cs typeface="+mn-cs"/>
                        </a:rPr>
                        <a:t>June</a:t>
                      </a:r>
                    </a:p>
                  </a:txBody>
                  <a:tcPr>
                    <a:solidFill>
                      <a:srgbClr val="EED484"/>
                    </a:solidFill>
                  </a:tcPr>
                </a:tc>
                <a:tc>
                  <a:txBody>
                    <a:bodyPr/>
                    <a:lstStyle/>
                    <a:p>
                      <a:pPr marL="0" algn="ctr" defTabSz="914400" rtl="0" eaLnBrk="1" latinLnBrk="0" hangingPunct="1"/>
                      <a:r>
                        <a:rPr lang="en-US" sz="4800" b="1" kern="1200" dirty="0">
                          <a:solidFill>
                            <a:srgbClr val="524727"/>
                          </a:solidFill>
                          <a:latin typeface="+mn-lt"/>
                          <a:ea typeface="+mn-ea"/>
                          <a:cs typeface="+mn-cs"/>
                        </a:rPr>
                        <a:t>July</a:t>
                      </a:r>
                    </a:p>
                  </a:txBody>
                  <a:tcPr>
                    <a:solidFill>
                      <a:srgbClr val="EED484"/>
                    </a:solidFill>
                  </a:tcPr>
                </a:tc>
                <a:tc>
                  <a:txBody>
                    <a:bodyPr/>
                    <a:lstStyle/>
                    <a:p>
                      <a:pPr marL="0" algn="ctr" defTabSz="914400" rtl="0" eaLnBrk="1" latinLnBrk="0" hangingPunct="1"/>
                      <a:r>
                        <a:rPr lang="en-US" sz="4800" b="1" kern="1200" dirty="0">
                          <a:solidFill>
                            <a:srgbClr val="524727"/>
                          </a:solidFill>
                          <a:latin typeface="+mn-lt"/>
                          <a:ea typeface="+mn-ea"/>
                          <a:cs typeface="+mn-cs"/>
                        </a:rPr>
                        <a:t>Aug.</a:t>
                      </a:r>
                    </a:p>
                  </a:txBody>
                  <a:tcPr>
                    <a:solidFill>
                      <a:srgbClr val="EED484"/>
                    </a:solidFill>
                  </a:tcPr>
                </a:tc>
                <a:tc>
                  <a:txBody>
                    <a:bodyPr/>
                    <a:lstStyle/>
                    <a:p>
                      <a:pPr marL="0" algn="ctr" defTabSz="914400" rtl="0" eaLnBrk="1" latinLnBrk="0" hangingPunct="1"/>
                      <a:r>
                        <a:rPr lang="en-US" sz="4800" b="1" kern="1200" dirty="0">
                          <a:solidFill>
                            <a:srgbClr val="524727"/>
                          </a:solidFill>
                          <a:latin typeface="+mn-lt"/>
                          <a:ea typeface="+mn-ea"/>
                          <a:cs typeface="+mn-cs"/>
                        </a:rPr>
                        <a:t>Sept.</a:t>
                      </a:r>
                    </a:p>
                  </a:txBody>
                  <a:tcPr>
                    <a:solidFill>
                      <a:srgbClr val="EED484"/>
                    </a:solidFill>
                  </a:tcPr>
                </a:tc>
                <a:tc>
                  <a:txBody>
                    <a:bodyPr/>
                    <a:lstStyle/>
                    <a:p>
                      <a:pPr marL="0" algn="ctr" defTabSz="914400" rtl="0" eaLnBrk="1" latinLnBrk="0" hangingPunct="1"/>
                      <a:r>
                        <a:rPr lang="en-US" sz="4800" b="1" kern="1200" dirty="0">
                          <a:solidFill>
                            <a:srgbClr val="524727"/>
                          </a:solidFill>
                          <a:latin typeface="+mn-lt"/>
                          <a:ea typeface="+mn-ea"/>
                          <a:cs typeface="+mn-cs"/>
                        </a:rPr>
                        <a:t>October</a:t>
                      </a:r>
                    </a:p>
                  </a:txBody>
                  <a:tcPr>
                    <a:solidFill>
                      <a:srgbClr val="EED484"/>
                    </a:solidFill>
                  </a:tcPr>
                </a:tc>
                <a:tc>
                  <a:txBody>
                    <a:bodyPr/>
                    <a:lstStyle/>
                    <a:p>
                      <a:pPr marL="0" algn="ctr" defTabSz="914400" rtl="0" eaLnBrk="1" latinLnBrk="0" hangingPunct="1"/>
                      <a:r>
                        <a:rPr lang="en-US" sz="4800" b="1" kern="1200" dirty="0">
                          <a:solidFill>
                            <a:srgbClr val="524727"/>
                          </a:solidFill>
                          <a:latin typeface="+mn-lt"/>
                          <a:ea typeface="+mn-ea"/>
                          <a:cs typeface="+mn-cs"/>
                        </a:rPr>
                        <a:t>November</a:t>
                      </a:r>
                    </a:p>
                  </a:txBody>
                  <a:tcPr>
                    <a:solidFill>
                      <a:srgbClr val="EED484"/>
                    </a:solidFill>
                  </a:tcPr>
                </a:tc>
                <a:tc>
                  <a:txBody>
                    <a:bodyPr/>
                    <a:lstStyle/>
                    <a:p>
                      <a:pPr marL="0" algn="ctr" defTabSz="914400" rtl="0" eaLnBrk="1" latinLnBrk="0" hangingPunct="1"/>
                      <a:r>
                        <a:rPr lang="en-US" sz="4800" b="1" kern="1200" dirty="0">
                          <a:solidFill>
                            <a:srgbClr val="524727"/>
                          </a:solidFill>
                          <a:latin typeface="+mn-lt"/>
                          <a:ea typeface="+mn-ea"/>
                          <a:cs typeface="+mn-cs"/>
                        </a:rPr>
                        <a:t>December</a:t>
                      </a:r>
                    </a:p>
                  </a:txBody>
                  <a:tcPr>
                    <a:solidFill>
                      <a:srgbClr val="EED484"/>
                    </a:solidFill>
                  </a:tcPr>
                </a:tc>
                <a:extLst>
                  <a:ext uri="{0D108BD9-81ED-4DB2-BD59-A6C34878D82A}">
                    <a16:rowId xmlns:a16="http://schemas.microsoft.com/office/drawing/2014/main" val="2048712998"/>
                  </a:ext>
                </a:extLst>
              </a:tr>
              <a:tr h="920036">
                <a:tc>
                  <a:txBody>
                    <a:bodyPr/>
                    <a:lstStyle/>
                    <a:p>
                      <a:endParaRPr lang="en-US" sz="4800" dirty="0"/>
                    </a:p>
                  </a:txBody>
                  <a:tcPr>
                    <a:noFill/>
                  </a:tcPr>
                </a:tc>
                <a:tc>
                  <a:txBody>
                    <a:bodyPr/>
                    <a:lstStyle/>
                    <a:p>
                      <a:endParaRPr lang="en-US" sz="4800" dirty="0"/>
                    </a:p>
                  </a:txBody>
                  <a:tcPr>
                    <a:noFill/>
                  </a:tcPr>
                </a:tc>
                <a:tc>
                  <a:txBody>
                    <a:bodyPr/>
                    <a:lstStyle/>
                    <a:p>
                      <a:endParaRPr lang="en-US" sz="4800" dirty="0"/>
                    </a:p>
                  </a:txBody>
                  <a:tcPr>
                    <a:noFill/>
                  </a:tcPr>
                </a:tc>
                <a:tc>
                  <a:txBody>
                    <a:bodyPr/>
                    <a:lstStyle/>
                    <a:p>
                      <a:endParaRPr lang="en-US" sz="4800"/>
                    </a:p>
                  </a:txBody>
                  <a:tcPr>
                    <a:noFill/>
                  </a:tcPr>
                </a:tc>
                <a:tc>
                  <a:txBody>
                    <a:bodyPr/>
                    <a:lstStyle/>
                    <a:p>
                      <a:endParaRPr lang="en-US" sz="4800" dirty="0"/>
                    </a:p>
                  </a:txBody>
                  <a:tcPr>
                    <a:noFill/>
                  </a:tcPr>
                </a:tc>
                <a:tc>
                  <a:txBody>
                    <a:bodyPr/>
                    <a:lstStyle/>
                    <a:p>
                      <a:endParaRPr lang="en-US" sz="4800" dirty="0"/>
                    </a:p>
                  </a:txBody>
                  <a:tcPr>
                    <a:noFill/>
                  </a:tcPr>
                </a:tc>
                <a:tc>
                  <a:txBody>
                    <a:bodyPr/>
                    <a:lstStyle/>
                    <a:p>
                      <a:endParaRPr lang="en-US" sz="4800" dirty="0"/>
                    </a:p>
                  </a:txBody>
                  <a:tcPr>
                    <a:noFill/>
                  </a:tcPr>
                </a:tc>
                <a:tc>
                  <a:txBody>
                    <a:bodyPr/>
                    <a:lstStyle/>
                    <a:p>
                      <a:endParaRPr lang="en-US" sz="4800"/>
                    </a:p>
                  </a:txBody>
                  <a:tcPr>
                    <a:noFill/>
                  </a:tcPr>
                </a:tc>
                <a:tc>
                  <a:txBody>
                    <a:bodyPr/>
                    <a:lstStyle/>
                    <a:p>
                      <a:endParaRPr lang="en-US" sz="4800" dirty="0"/>
                    </a:p>
                  </a:txBody>
                  <a:tcPr>
                    <a:noFill/>
                  </a:tcPr>
                </a:tc>
                <a:tc>
                  <a:txBody>
                    <a:bodyPr/>
                    <a:lstStyle/>
                    <a:p>
                      <a:endParaRPr lang="en-US" sz="4800" dirty="0"/>
                    </a:p>
                  </a:txBody>
                  <a:tcPr>
                    <a:noFill/>
                  </a:tcPr>
                </a:tc>
                <a:tc>
                  <a:txBody>
                    <a:bodyPr/>
                    <a:lstStyle/>
                    <a:p>
                      <a:endParaRPr lang="en-US" sz="4800" dirty="0"/>
                    </a:p>
                  </a:txBody>
                  <a:tcPr>
                    <a:noFill/>
                  </a:tcPr>
                </a:tc>
                <a:tc>
                  <a:txBody>
                    <a:bodyPr/>
                    <a:lstStyle/>
                    <a:p>
                      <a:endParaRPr lang="en-US" sz="4800" dirty="0"/>
                    </a:p>
                  </a:txBody>
                  <a:tcPr>
                    <a:noFill/>
                  </a:tcPr>
                </a:tc>
                <a:extLst>
                  <a:ext uri="{0D108BD9-81ED-4DB2-BD59-A6C34878D82A}">
                    <a16:rowId xmlns:a16="http://schemas.microsoft.com/office/drawing/2014/main" val="449338342"/>
                  </a:ext>
                </a:extLst>
              </a:tr>
              <a:tr h="920036">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a:p>
                  </a:txBody>
                  <a:tcPr>
                    <a:solidFill>
                      <a:srgbClr val="CAC7A7"/>
                    </a:solidFill>
                  </a:tcPr>
                </a:tc>
                <a:tc>
                  <a:txBody>
                    <a:bodyPr/>
                    <a:lstStyle/>
                    <a:p>
                      <a:endParaRPr lang="en-US" sz="4800"/>
                    </a:p>
                  </a:txBody>
                  <a:tcPr>
                    <a:solidFill>
                      <a:srgbClr val="CAC7A7"/>
                    </a:solidFill>
                  </a:tcPr>
                </a:tc>
                <a:tc>
                  <a:txBody>
                    <a:bodyPr/>
                    <a:lstStyle/>
                    <a:p>
                      <a:endParaRPr lang="en-US" sz="4800"/>
                    </a:p>
                  </a:txBody>
                  <a:tcPr>
                    <a:solidFill>
                      <a:srgbClr val="CAC7A7"/>
                    </a:solidFill>
                  </a:tcPr>
                </a:tc>
                <a:tc>
                  <a:txBody>
                    <a:bodyPr/>
                    <a:lstStyle/>
                    <a:p>
                      <a:endParaRPr lang="en-US" sz="4800" dirty="0"/>
                    </a:p>
                  </a:txBody>
                  <a:tcPr>
                    <a:solidFill>
                      <a:srgbClr val="CAC7A7"/>
                    </a:solidFill>
                  </a:tcPr>
                </a:tc>
                <a:extLst>
                  <a:ext uri="{0D108BD9-81ED-4DB2-BD59-A6C34878D82A}">
                    <a16:rowId xmlns:a16="http://schemas.microsoft.com/office/drawing/2014/main" val="3648823713"/>
                  </a:ext>
                </a:extLst>
              </a:tr>
              <a:tr h="920036">
                <a:tc>
                  <a:txBody>
                    <a:bodyPr/>
                    <a:lstStyle/>
                    <a:p>
                      <a:endParaRPr lang="en-US" sz="4800" dirty="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dirty="0"/>
                    </a:p>
                  </a:txBody>
                  <a:tcPr>
                    <a:noFill/>
                  </a:tcPr>
                </a:tc>
                <a:tc>
                  <a:txBody>
                    <a:bodyPr/>
                    <a:lstStyle/>
                    <a:p>
                      <a:endParaRPr lang="en-US" sz="4800"/>
                    </a:p>
                  </a:txBody>
                  <a:tcPr>
                    <a:noFill/>
                  </a:tcPr>
                </a:tc>
                <a:tc>
                  <a:txBody>
                    <a:bodyPr/>
                    <a:lstStyle/>
                    <a:p>
                      <a:endParaRPr lang="en-US" sz="4800" dirty="0"/>
                    </a:p>
                  </a:txBody>
                  <a:tcPr>
                    <a:noFill/>
                  </a:tcPr>
                </a:tc>
                <a:tc>
                  <a:txBody>
                    <a:bodyPr/>
                    <a:lstStyle/>
                    <a:p>
                      <a:endParaRPr lang="en-US" sz="4800" dirty="0"/>
                    </a:p>
                  </a:txBody>
                  <a:tcPr>
                    <a:noFill/>
                  </a:tcPr>
                </a:tc>
                <a:tc>
                  <a:txBody>
                    <a:bodyPr/>
                    <a:lstStyle/>
                    <a:p>
                      <a:endParaRPr lang="en-US" sz="4800" dirty="0"/>
                    </a:p>
                  </a:txBody>
                  <a:tcPr>
                    <a:noFill/>
                  </a:tcPr>
                </a:tc>
                <a:tc>
                  <a:txBody>
                    <a:bodyPr/>
                    <a:lstStyle/>
                    <a:p>
                      <a:endParaRPr lang="en-US" sz="4800" dirty="0"/>
                    </a:p>
                  </a:txBody>
                  <a:tcPr>
                    <a:noFill/>
                  </a:tcPr>
                </a:tc>
                <a:tc>
                  <a:txBody>
                    <a:bodyPr/>
                    <a:lstStyle/>
                    <a:p>
                      <a:endParaRPr lang="en-US" sz="4800" dirty="0"/>
                    </a:p>
                  </a:txBody>
                  <a:tcPr>
                    <a:noFill/>
                  </a:tcPr>
                </a:tc>
                <a:tc>
                  <a:txBody>
                    <a:bodyPr/>
                    <a:lstStyle/>
                    <a:p>
                      <a:endParaRPr lang="en-US" sz="4800" dirty="0"/>
                    </a:p>
                  </a:txBody>
                  <a:tcPr>
                    <a:noFill/>
                  </a:tcPr>
                </a:tc>
                <a:tc>
                  <a:txBody>
                    <a:bodyPr/>
                    <a:lstStyle/>
                    <a:p>
                      <a:endParaRPr lang="en-US" sz="4800" dirty="0"/>
                    </a:p>
                  </a:txBody>
                  <a:tcPr>
                    <a:noFill/>
                  </a:tcPr>
                </a:tc>
                <a:extLst>
                  <a:ext uri="{0D108BD9-81ED-4DB2-BD59-A6C34878D82A}">
                    <a16:rowId xmlns:a16="http://schemas.microsoft.com/office/drawing/2014/main" val="14846302"/>
                  </a:ext>
                </a:extLst>
              </a:tr>
              <a:tr h="920036">
                <a:tc>
                  <a:txBody>
                    <a:bodyPr/>
                    <a:lstStyle/>
                    <a:p>
                      <a:endParaRPr lang="en-US" sz="4800" dirty="0"/>
                    </a:p>
                  </a:txBody>
                  <a:tcPr>
                    <a:lnB w="3175" cap="flat" cmpd="sng" algn="ctr">
                      <a:solidFill>
                        <a:schemeClr val="tx1"/>
                      </a:solidFill>
                      <a:prstDash val="solid"/>
                      <a:round/>
                      <a:headEnd type="none" w="med" len="med"/>
                      <a:tailEnd type="none" w="med" len="med"/>
                    </a:lnB>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extLst>
                  <a:ext uri="{0D108BD9-81ED-4DB2-BD59-A6C34878D82A}">
                    <a16:rowId xmlns:a16="http://schemas.microsoft.com/office/drawing/2014/main" val="3309259552"/>
                  </a:ext>
                </a:extLst>
              </a:tr>
              <a:tr h="920036">
                <a:tc>
                  <a:txBody>
                    <a:bodyPr/>
                    <a:lstStyle/>
                    <a:p>
                      <a:endParaRPr lang="en-US" sz="4800"/>
                    </a:p>
                  </a:txBody>
                  <a:tcPr>
                    <a:lnT w="3175" cap="flat" cmpd="sng" algn="ctr">
                      <a:solidFill>
                        <a:schemeClr val="tx1"/>
                      </a:solidFill>
                      <a:prstDash val="solid"/>
                      <a:round/>
                      <a:headEnd type="none" w="med" len="med"/>
                      <a:tailEnd type="none" w="med" len="med"/>
                    </a:lnT>
                    <a:noFill/>
                  </a:tcPr>
                </a:tc>
                <a:tc>
                  <a:txBody>
                    <a:bodyPr/>
                    <a:lstStyle/>
                    <a:p>
                      <a:endParaRPr lang="en-US" sz="4800" dirty="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extLst>
                  <a:ext uri="{0D108BD9-81ED-4DB2-BD59-A6C34878D82A}">
                    <a16:rowId xmlns:a16="http://schemas.microsoft.com/office/drawing/2014/main" val="329965888"/>
                  </a:ext>
                </a:extLst>
              </a:tr>
              <a:tr h="920036">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extLst>
                  <a:ext uri="{0D108BD9-81ED-4DB2-BD59-A6C34878D82A}">
                    <a16:rowId xmlns:a16="http://schemas.microsoft.com/office/drawing/2014/main" val="3946604836"/>
                  </a:ext>
                </a:extLst>
              </a:tr>
              <a:tr h="920036">
                <a:tc>
                  <a:txBody>
                    <a:bodyPr/>
                    <a:lstStyle/>
                    <a:p>
                      <a:endParaRPr lang="en-US" sz="4800"/>
                    </a:p>
                  </a:txBody>
                  <a:tcPr>
                    <a:noFill/>
                  </a:tcPr>
                </a:tc>
                <a:tc>
                  <a:txBody>
                    <a:bodyPr/>
                    <a:lstStyle/>
                    <a:p>
                      <a:endParaRPr lang="en-US" sz="4800"/>
                    </a:p>
                  </a:txBody>
                  <a:tcPr>
                    <a:noFill/>
                  </a:tcPr>
                </a:tc>
                <a:tc>
                  <a:txBody>
                    <a:bodyPr/>
                    <a:lstStyle/>
                    <a:p>
                      <a:endParaRPr lang="en-US" sz="4800" dirty="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dirty="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extLst>
                  <a:ext uri="{0D108BD9-81ED-4DB2-BD59-A6C34878D82A}">
                    <a16:rowId xmlns:a16="http://schemas.microsoft.com/office/drawing/2014/main" val="730579167"/>
                  </a:ext>
                </a:extLst>
              </a:tr>
              <a:tr h="920036">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a:p>
                  </a:txBody>
                  <a:tcPr>
                    <a:solidFill>
                      <a:srgbClr val="CAC7A7"/>
                    </a:solidFill>
                  </a:tcPr>
                </a:tc>
                <a:tc>
                  <a:txBody>
                    <a:bodyPr/>
                    <a:lstStyle/>
                    <a:p>
                      <a:endParaRPr lang="en-US" sz="4800"/>
                    </a:p>
                  </a:txBody>
                  <a:tcPr>
                    <a:solidFill>
                      <a:srgbClr val="CAC7A7"/>
                    </a:solidFill>
                  </a:tcPr>
                </a:tc>
                <a:tc>
                  <a:txBody>
                    <a:bodyPr/>
                    <a:lstStyle/>
                    <a:p>
                      <a:endParaRPr lang="en-US" sz="4800" dirty="0"/>
                    </a:p>
                  </a:txBody>
                  <a:tcPr>
                    <a:solidFill>
                      <a:srgbClr val="CAC7A7"/>
                    </a:solidFill>
                  </a:tcPr>
                </a:tc>
                <a:tc>
                  <a:txBody>
                    <a:bodyPr/>
                    <a:lstStyle/>
                    <a:p>
                      <a:endParaRPr lang="en-US" sz="480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extLst>
                  <a:ext uri="{0D108BD9-81ED-4DB2-BD59-A6C34878D82A}">
                    <a16:rowId xmlns:a16="http://schemas.microsoft.com/office/drawing/2014/main" val="874959095"/>
                  </a:ext>
                </a:extLst>
              </a:tr>
              <a:tr h="920036">
                <a:tc>
                  <a:txBody>
                    <a:bodyPr/>
                    <a:lstStyle/>
                    <a:p>
                      <a:endParaRPr lang="en-US" sz="4800"/>
                    </a:p>
                  </a:txBody>
                  <a:tcPr>
                    <a:noFill/>
                  </a:tcPr>
                </a:tc>
                <a:tc>
                  <a:txBody>
                    <a:bodyPr/>
                    <a:lstStyle/>
                    <a:p>
                      <a:endParaRPr lang="en-US" sz="4800"/>
                    </a:p>
                  </a:txBody>
                  <a:tcPr>
                    <a:noFill/>
                  </a:tcPr>
                </a:tc>
                <a:tc>
                  <a:txBody>
                    <a:bodyPr/>
                    <a:lstStyle/>
                    <a:p>
                      <a:endParaRPr lang="en-US" sz="4800" dirty="0"/>
                    </a:p>
                  </a:txBody>
                  <a:tcPr>
                    <a:noFill/>
                  </a:tcPr>
                </a:tc>
                <a:tc>
                  <a:txBody>
                    <a:bodyPr/>
                    <a:lstStyle/>
                    <a:p>
                      <a:endParaRPr lang="en-US" sz="4800"/>
                    </a:p>
                  </a:txBody>
                  <a:tcPr>
                    <a:noFill/>
                  </a:tcPr>
                </a:tc>
                <a:tc>
                  <a:txBody>
                    <a:bodyPr/>
                    <a:lstStyle/>
                    <a:p>
                      <a:endParaRPr lang="en-US" sz="4800" dirty="0"/>
                    </a:p>
                  </a:txBody>
                  <a:tcPr>
                    <a:noFill/>
                  </a:tcPr>
                </a:tc>
                <a:tc>
                  <a:txBody>
                    <a:bodyPr/>
                    <a:lstStyle/>
                    <a:p>
                      <a:endParaRPr lang="en-US" sz="4800"/>
                    </a:p>
                  </a:txBody>
                  <a:tcPr>
                    <a:noFill/>
                  </a:tcPr>
                </a:tc>
                <a:tc>
                  <a:txBody>
                    <a:bodyPr/>
                    <a:lstStyle/>
                    <a:p>
                      <a:endParaRPr lang="en-US" sz="4800" dirty="0"/>
                    </a:p>
                  </a:txBody>
                  <a:tcPr>
                    <a:noFill/>
                  </a:tcPr>
                </a:tc>
                <a:tc>
                  <a:txBody>
                    <a:bodyPr/>
                    <a:lstStyle/>
                    <a:p>
                      <a:endParaRPr lang="en-US" sz="4800" dirty="0"/>
                    </a:p>
                  </a:txBody>
                  <a:tcPr>
                    <a:noFill/>
                  </a:tcPr>
                </a:tc>
                <a:tc>
                  <a:txBody>
                    <a:bodyPr/>
                    <a:lstStyle/>
                    <a:p>
                      <a:endParaRPr lang="en-US" sz="4800"/>
                    </a:p>
                  </a:txBody>
                  <a:tcPr>
                    <a:noFill/>
                  </a:tcPr>
                </a:tc>
                <a:tc>
                  <a:txBody>
                    <a:bodyPr/>
                    <a:lstStyle/>
                    <a:p>
                      <a:endParaRPr lang="en-US" sz="4800" dirty="0"/>
                    </a:p>
                  </a:txBody>
                  <a:tcPr>
                    <a:noFill/>
                  </a:tcPr>
                </a:tc>
                <a:tc>
                  <a:txBody>
                    <a:bodyPr/>
                    <a:lstStyle/>
                    <a:p>
                      <a:endParaRPr lang="en-US" sz="4800" dirty="0"/>
                    </a:p>
                  </a:txBody>
                  <a:tcPr>
                    <a:noFill/>
                  </a:tcPr>
                </a:tc>
                <a:tc>
                  <a:txBody>
                    <a:bodyPr/>
                    <a:lstStyle/>
                    <a:p>
                      <a:endParaRPr lang="en-US" sz="4800"/>
                    </a:p>
                  </a:txBody>
                  <a:tcPr>
                    <a:noFill/>
                  </a:tcPr>
                </a:tc>
                <a:extLst>
                  <a:ext uri="{0D108BD9-81ED-4DB2-BD59-A6C34878D82A}">
                    <a16:rowId xmlns:a16="http://schemas.microsoft.com/office/drawing/2014/main" val="2893603582"/>
                  </a:ext>
                </a:extLst>
              </a:tr>
              <a:tr h="920036">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extLst>
                  <a:ext uri="{0D108BD9-81ED-4DB2-BD59-A6C34878D82A}">
                    <a16:rowId xmlns:a16="http://schemas.microsoft.com/office/drawing/2014/main" val="1301971331"/>
                  </a:ext>
                </a:extLst>
              </a:tr>
              <a:tr h="920036">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dirty="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dirty="0"/>
                    </a:p>
                  </a:txBody>
                  <a:tcPr>
                    <a:noFill/>
                  </a:tcPr>
                </a:tc>
                <a:tc>
                  <a:txBody>
                    <a:bodyPr/>
                    <a:lstStyle/>
                    <a:p>
                      <a:endParaRPr lang="en-US" sz="4800" dirty="0"/>
                    </a:p>
                  </a:txBody>
                  <a:tcPr>
                    <a:noFill/>
                  </a:tcPr>
                </a:tc>
                <a:tc>
                  <a:txBody>
                    <a:bodyPr/>
                    <a:lstStyle/>
                    <a:p>
                      <a:endParaRPr lang="en-US" sz="4800" dirty="0"/>
                    </a:p>
                  </a:txBody>
                  <a:tcPr>
                    <a:noFill/>
                  </a:tcPr>
                </a:tc>
                <a:tc>
                  <a:txBody>
                    <a:bodyPr/>
                    <a:lstStyle/>
                    <a:p>
                      <a:endParaRPr lang="en-US" sz="4800"/>
                    </a:p>
                  </a:txBody>
                  <a:tcPr>
                    <a:noFill/>
                  </a:tcPr>
                </a:tc>
                <a:tc>
                  <a:txBody>
                    <a:bodyPr/>
                    <a:lstStyle/>
                    <a:p>
                      <a:endParaRPr lang="en-US" sz="4800" dirty="0"/>
                    </a:p>
                  </a:txBody>
                  <a:tcPr>
                    <a:noFill/>
                  </a:tcPr>
                </a:tc>
                <a:tc>
                  <a:txBody>
                    <a:bodyPr/>
                    <a:lstStyle/>
                    <a:p>
                      <a:endParaRPr lang="en-US" sz="4800"/>
                    </a:p>
                  </a:txBody>
                  <a:tcPr>
                    <a:noFill/>
                  </a:tcPr>
                </a:tc>
                <a:extLst>
                  <a:ext uri="{0D108BD9-81ED-4DB2-BD59-A6C34878D82A}">
                    <a16:rowId xmlns:a16="http://schemas.microsoft.com/office/drawing/2014/main" val="3592128249"/>
                  </a:ext>
                </a:extLst>
              </a:tr>
              <a:tr h="920036">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a:p>
                  </a:txBody>
                  <a:tcPr>
                    <a:solidFill>
                      <a:srgbClr val="CAC7A7"/>
                    </a:solidFill>
                  </a:tcPr>
                </a:tc>
                <a:tc>
                  <a:txBody>
                    <a:bodyPr/>
                    <a:lstStyle/>
                    <a:p>
                      <a:endParaRPr lang="en-US" sz="4800"/>
                    </a:p>
                  </a:txBody>
                  <a:tcPr>
                    <a:solidFill>
                      <a:srgbClr val="CAC7A7"/>
                    </a:solidFill>
                  </a:tcPr>
                </a:tc>
                <a:tc>
                  <a:txBody>
                    <a:bodyPr/>
                    <a:lstStyle/>
                    <a:p>
                      <a:endParaRPr lang="en-US" sz="4800" dirty="0"/>
                    </a:p>
                  </a:txBody>
                  <a:tcPr>
                    <a:solidFill>
                      <a:srgbClr val="CAC7A7"/>
                    </a:solidFill>
                  </a:tcPr>
                </a:tc>
                <a:tc>
                  <a:txBody>
                    <a:bodyPr/>
                    <a:lstStyle/>
                    <a:p>
                      <a:endParaRPr lang="en-US" sz="4800"/>
                    </a:p>
                  </a:txBody>
                  <a:tcPr>
                    <a:solidFill>
                      <a:srgbClr val="CAC7A7"/>
                    </a:solidFill>
                  </a:tcPr>
                </a:tc>
                <a:tc>
                  <a:txBody>
                    <a:bodyPr/>
                    <a:lstStyle/>
                    <a:p>
                      <a:endParaRPr lang="en-US" sz="4800" dirty="0"/>
                    </a:p>
                  </a:txBody>
                  <a:tcPr>
                    <a:solidFill>
                      <a:srgbClr val="CAC7A7"/>
                    </a:solidFill>
                  </a:tcPr>
                </a:tc>
                <a:tc>
                  <a:txBody>
                    <a:bodyPr/>
                    <a:lstStyle/>
                    <a:p>
                      <a:endParaRPr lang="en-US" sz="4800"/>
                    </a:p>
                  </a:txBody>
                  <a:tcPr>
                    <a:solidFill>
                      <a:srgbClr val="CAC7A7"/>
                    </a:solidFill>
                  </a:tcPr>
                </a:tc>
                <a:tc>
                  <a:txBody>
                    <a:bodyPr/>
                    <a:lstStyle/>
                    <a:p>
                      <a:endParaRPr lang="en-US" sz="4800" dirty="0"/>
                    </a:p>
                  </a:txBody>
                  <a:tcPr>
                    <a:solidFill>
                      <a:srgbClr val="CAC7A7"/>
                    </a:solidFill>
                  </a:tcPr>
                </a:tc>
                <a:tc>
                  <a:txBody>
                    <a:bodyPr/>
                    <a:lstStyle/>
                    <a:p>
                      <a:endParaRPr lang="en-US" sz="480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extLst>
                  <a:ext uri="{0D108BD9-81ED-4DB2-BD59-A6C34878D82A}">
                    <a16:rowId xmlns:a16="http://schemas.microsoft.com/office/drawing/2014/main" val="2783282545"/>
                  </a:ext>
                </a:extLst>
              </a:tr>
              <a:tr h="920036">
                <a:tc>
                  <a:txBody>
                    <a:bodyPr/>
                    <a:lstStyle/>
                    <a:p>
                      <a:endParaRPr lang="en-US" sz="4800"/>
                    </a:p>
                  </a:txBody>
                  <a:tcPr>
                    <a:noFill/>
                  </a:tcPr>
                </a:tc>
                <a:tc>
                  <a:txBody>
                    <a:bodyPr/>
                    <a:lstStyle/>
                    <a:p>
                      <a:endParaRPr lang="en-US" sz="4800" dirty="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dirty="0"/>
                    </a:p>
                  </a:txBody>
                  <a:tcPr>
                    <a:noFill/>
                  </a:tcPr>
                </a:tc>
                <a:tc>
                  <a:txBody>
                    <a:bodyPr/>
                    <a:lstStyle/>
                    <a:p>
                      <a:endParaRPr lang="en-US" sz="4800" dirty="0"/>
                    </a:p>
                  </a:txBody>
                  <a:tcPr>
                    <a:noFill/>
                  </a:tcPr>
                </a:tc>
                <a:tc>
                  <a:txBody>
                    <a:bodyPr/>
                    <a:lstStyle/>
                    <a:p>
                      <a:endParaRPr lang="en-US" sz="4800" dirty="0"/>
                    </a:p>
                  </a:txBody>
                  <a:tcPr>
                    <a:noFill/>
                  </a:tcPr>
                </a:tc>
                <a:tc>
                  <a:txBody>
                    <a:bodyPr/>
                    <a:lstStyle/>
                    <a:p>
                      <a:endParaRPr lang="en-US" sz="4800" dirty="0"/>
                    </a:p>
                  </a:txBody>
                  <a:tcPr>
                    <a:noFill/>
                  </a:tcPr>
                </a:tc>
                <a:extLst>
                  <a:ext uri="{0D108BD9-81ED-4DB2-BD59-A6C34878D82A}">
                    <a16:rowId xmlns:a16="http://schemas.microsoft.com/office/drawing/2014/main" val="991071963"/>
                  </a:ext>
                </a:extLst>
              </a:tr>
              <a:tr h="920036">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a:p>
                  </a:txBody>
                  <a:tcPr>
                    <a:solidFill>
                      <a:srgbClr val="CAC7A7"/>
                    </a:solidFill>
                  </a:tcPr>
                </a:tc>
                <a:tc>
                  <a:txBody>
                    <a:bodyPr/>
                    <a:lstStyle/>
                    <a:p>
                      <a:endParaRPr lang="en-US" sz="4800"/>
                    </a:p>
                  </a:txBody>
                  <a:tcPr>
                    <a:solidFill>
                      <a:srgbClr val="CAC7A7"/>
                    </a:solidFill>
                  </a:tcPr>
                </a:tc>
                <a:tc>
                  <a:txBody>
                    <a:bodyPr/>
                    <a:lstStyle/>
                    <a:p>
                      <a:endParaRPr lang="en-US" sz="4800" dirty="0"/>
                    </a:p>
                  </a:txBody>
                  <a:tcPr>
                    <a:solidFill>
                      <a:srgbClr val="CAC7A7"/>
                    </a:solidFill>
                  </a:tcPr>
                </a:tc>
                <a:tc>
                  <a:txBody>
                    <a:bodyPr/>
                    <a:lstStyle/>
                    <a:p>
                      <a:endParaRPr lang="en-US" sz="4800"/>
                    </a:p>
                  </a:txBody>
                  <a:tcPr>
                    <a:solidFill>
                      <a:srgbClr val="CAC7A7"/>
                    </a:solidFill>
                  </a:tcPr>
                </a:tc>
                <a:tc>
                  <a:txBody>
                    <a:bodyPr/>
                    <a:lstStyle/>
                    <a:p>
                      <a:endParaRPr lang="en-US" sz="4800" dirty="0"/>
                    </a:p>
                  </a:txBody>
                  <a:tcPr>
                    <a:solidFill>
                      <a:srgbClr val="CAC7A7"/>
                    </a:solidFill>
                  </a:tcPr>
                </a:tc>
                <a:tc>
                  <a:txBody>
                    <a:bodyPr/>
                    <a:lstStyle/>
                    <a:p>
                      <a:endParaRPr lang="en-US" sz="480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extLst>
                  <a:ext uri="{0D108BD9-81ED-4DB2-BD59-A6C34878D82A}">
                    <a16:rowId xmlns:a16="http://schemas.microsoft.com/office/drawing/2014/main" val="503694696"/>
                  </a:ext>
                </a:extLst>
              </a:tr>
              <a:tr h="920036">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dirty="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dirty="0"/>
                    </a:p>
                  </a:txBody>
                  <a:tcPr>
                    <a:noFill/>
                  </a:tcPr>
                </a:tc>
                <a:tc>
                  <a:txBody>
                    <a:bodyPr/>
                    <a:lstStyle/>
                    <a:p>
                      <a:endParaRPr lang="en-US" sz="4800" dirty="0"/>
                    </a:p>
                  </a:txBody>
                  <a:tcPr>
                    <a:noFill/>
                  </a:tcPr>
                </a:tc>
                <a:extLst>
                  <a:ext uri="{0D108BD9-81ED-4DB2-BD59-A6C34878D82A}">
                    <a16:rowId xmlns:a16="http://schemas.microsoft.com/office/drawing/2014/main" val="3679197688"/>
                  </a:ext>
                </a:extLst>
              </a:tr>
              <a:tr h="920036">
                <a:tc>
                  <a:txBody>
                    <a:bodyPr/>
                    <a:lstStyle/>
                    <a:p>
                      <a:endParaRPr lang="en-US" sz="4800" dirty="0"/>
                    </a:p>
                  </a:txBody>
                  <a:tcPr>
                    <a:solidFill>
                      <a:srgbClr val="CAC7A7"/>
                    </a:solidFill>
                  </a:tcPr>
                </a:tc>
                <a:tc>
                  <a:txBody>
                    <a:bodyPr/>
                    <a:lstStyle/>
                    <a:p>
                      <a:endParaRPr lang="en-US" sz="4800"/>
                    </a:p>
                  </a:txBody>
                  <a:tcPr>
                    <a:solidFill>
                      <a:srgbClr val="CAC7A7"/>
                    </a:solidFill>
                  </a:tcPr>
                </a:tc>
                <a:tc>
                  <a:txBody>
                    <a:bodyPr/>
                    <a:lstStyle/>
                    <a:p>
                      <a:endParaRPr lang="en-US" sz="4800" dirty="0"/>
                    </a:p>
                  </a:txBody>
                  <a:tcPr>
                    <a:solidFill>
                      <a:srgbClr val="CAC7A7"/>
                    </a:solidFill>
                  </a:tcPr>
                </a:tc>
                <a:tc>
                  <a:txBody>
                    <a:bodyPr/>
                    <a:lstStyle/>
                    <a:p>
                      <a:endParaRPr lang="en-US" sz="4800"/>
                    </a:p>
                  </a:txBody>
                  <a:tcPr>
                    <a:solidFill>
                      <a:srgbClr val="CAC7A7"/>
                    </a:solidFill>
                  </a:tcPr>
                </a:tc>
                <a:tc>
                  <a:txBody>
                    <a:bodyPr/>
                    <a:lstStyle/>
                    <a:p>
                      <a:endParaRPr lang="en-US" sz="4800"/>
                    </a:p>
                  </a:txBody>
                  <a:tcPr>
                    <a:solidFill>
                      <a:srgbClr val="CAC7A7"/>
                    </a:solidFill>
                  </a:tcPr>
                </a:tc>
                <a:tc>
                  <a:txBody>
                    <a:bodyPr/>
                    <a:lstStyle/>
                    <a:p>
                      <a:endParaRPr lang="en-US" sz="4800"/>
                    </a:p>
                  </a:txBody>
                  <a:tcPr>
                    <a:solidFill>
                      <a:srgbClr val="CAC7A7"/>
                    </a:solidFill>
                  </a:tcPr>
                </a:tc>
                <a:tc>
                  <a:txBody>
                    <a:bodyPr/>
                    <a:lstStyle/>
                    <a:p>
                      <a:endParaRPr lang="en-US" sz="4800" dirty="0"/>
                    </a:p>
                  </a:txBody>
                  <a:tcPr>
                    <a:solidFill>
                      <a:srgbClr val="CAC7A7"/>
                    </a:solidFill>
                  </a:tcPr>
                </a:tc>
                <a:tc>
                  <a:txBody>
                    <a:bodyPr/>
                    <a:lstStyle/>
                    <a:p>
                      <a:endParaRPr lang="en-US" sz="480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dirty="0"/>
                    </a:p>
                  </a:txBody>
                  <a:tcPr>
                    <a:solidFill>
                      <a:srgbClr val="CAC7A7"/>
                    </a:solidFill>
                  </a:tcPr>
                </a:tc>
                <a:extLst>
                  <a:ext uri="{0D108BD9-81ED-4DB2-BD59-A6C34878D82A}">
                    <a16:rowId xmlns:a16="http://schemas.microsoft.com/office/drawing/2014/main" val="3724283877"/>
                  </a:ext>
                </a:extLst>
              </a:tr>
              <a:tr h="920036">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dirty="0"/>
                    </a:p>
                  </a:txBody>
                  <a:tcPr>
                    <a:noFill/>
                  </a:tcPr>
                </a:tc>
                <a:tc>
                  <a:txBody>
                    <a:bodyPr/>
                    <a:lstStyle/>
                    <a:p>
                      <a:endParaRPr lang="en-US" sz="4800" dirty="0"/>
                    </a:p>
                  </a:txBody>
                  <a:tcPr>
                    <a:noFill/>
                  </a:tcPr>
                </a:tc>
                <a:tc>
                  <a:txBody>
                    <a:bodyPr/>
                    <a:lstStyle/>
                    <a:p>
                      <a:endParaRPr lang="en-US" sz="4800" dirty="0"/>
                    </a:p>
                  </a:txBody>
                  <a:tcPr>
                    <a:noFill/>
                  </a:tcPr>
                </a:tc>
                <a:extLst>
                  <a:ext uri="{0D108BD9-81ED-4DB2-BD59-A6C34878D82A}">
                    <a16:rowId xmlns:a16="http://schemas.microsoft.com/office/drawing/2014/main" val="926297381"/>
                  </a:ext>
                </a:extLst>
              </a:tr>
              <a:tr h="920036">
                <a:tc>
                  <a:txBody>
                    <a:bodyPr/>
                    <a:lstStyle/>
                    <a:p>
                      <a:endParaRPr lang="en-US" sz="4800" dirty="0"/>
                    </a:p>
                  </a:txBody>
                  <a:tcPr>
                    <a:solidFill>
                      <a:srgbClr val="CAC7A7"/>
                    </a:solidFill>
                  </a:tcPr>
                </a:tc>
                <a:tc>
                  <a:txBody>
                    <a:bodyPr/>
                    <a:lstStyle/>
                    <a:p>
                      <a:endParaRPr lang="en-US" sz="4800" dirty="0"/>
                    </a:p>
                  </a:txBody>
                  <a:tcPr>
                    <a:solidFill>
                      <a:srgbClr val="CAC7A7"/>
                    </a:solidFill>
                  </a:tcPr>
                </a:tc>
                <a:tc>
                  <a:txBody>
                    <a:bodyPr/>
                    <a:lstStyle/>
                    <a:p>
                      <a:endParaRPr lang="en-US" sz="4800"/>
                    </a:p>
                  </a:txBody>
                  <a:tcPr>
                    <a:solidFill>
                      <a:srgbClr val="CAC7A7"/>
                    </a:solidFill>
                  </a:tcPr>
                </a:tc>
                <a:tc>
                  <a:txBody>
                    <a:bodyPr/>
                    <a:lstStyle/>
                    <a:p>
                      <a:endParaRPr lang="en-US" sz="4800"/>
                    </a:p>
                  </a:txBody>
                  <a:tcPr>
                    <a:solidFill>
                      <a:srgbClr val="CAC7A7"/>
                    </a:solidFill>
                  </a:tcPr>
                </a:tc>
                <a:tc>
                  <a:txBody>
                    <a:bodyPr/>
                    <a:lstStyle/>
                    <a:p>
                      <a:endParaRPr lang="en-US" sz="4800"/>
                    </a:p>
                  </a:txBody>
                  <a:tcPr>
                    <a:solidFill>
                      <a:srgbClr val="CAC7A7"/>
                    </a:solidFill>
                  </a:tcPr>
                </a:tc>
                <a:tc>
                  <a:txBody>
                    <a:bodyPr/>
                    <a:lstStyle/>
                    <a:p>
                      <a:endParaRPr lang="en-US" sz="4800" dirty="0"/>
                    </a:p>
                  </a:txBody>
                  <a:tcPr>
                    <a:solidFill>
                      <a:srgbClr val="CAC7A7"/>
                    </a:solidFill>
                  </a:tcPr>
                </a:tc>
                <a:tc>
                  <a:txBody>
                    <a:bodyPr/>
                    <a:lstStyle/>
                    <a:p>
                      <a:endParaRPr lang="en-US" sz="4800"/>
                    </a:p>
                  </a:txBody>
                  <a:tcPr>
                    <a:solidFill>
                      <a:srgbClr val="CAC7A7"/>
                    </a:solidFill>
                  </a:tcPr>
                </a:tc>
                <a:tc>
                  <a:txBody>
                    <a:bodyPr/>
                    <a:lstStyle/>
                    <a:p>
                      <a:endParaRPr lang="en-US" sz="4800"/>
                    </a:p>
                  </a:txBody>
                  <a:tcPr>
                    <a:solidFill>
                      <a:srgbClr val="CAC7A7"/>
                    </a:solidFill>
                  </a:tcPr>
                </a:tc>
                <a:tc>
                  <a:txBody>
                    <a:bodyPr/>
                    <a:lstStyle/>
                    <a:p>
                      <a:endParaRPr lang="en-US" sz="4800"/>
                    </a:p>
                  </a:txBody>
                  <a:tcPr>
                    <a:solidFill>
                      <a:srgbClr val="CAC7A7"/>
                    </a:solidFill>
                  </a:tcPr>
                </a:tc>
                <a:tc>
                  <a:txBody>
                    <a:bodyPr/>
                    <a:lstStyle/>
                    <a:p>
                      <a:endParaRPr lang="en-US" sz="4800"/>
                    </a:p>
                  </a:txBody>
                  <a:tcPr>
                    <a:solidFill>
                      <a:srgbClr val="CAC7A7"/>
                    </a:solidFill>
                  </a:tcPr>
                </a:tc>
                <a:tc>
                  <a:txBody>
                    <a:bodyPr/>
                    <a:lstStyle/>
                    <a:p>
                      <a:endParaRPr lang="en-US" sz="4800"/>
                    </a:p>
                  </a:txBody>
                  <a:tcPr>
                    <a:solidFill>
                      <a:srgbClr val="CAC7A7"/>
                    </a:solidFill>
                  </a:tcPr>
                </a:tc>
                <a:tc>
                  <a:txBody>
                    <a:bodyPr/>
                    <a:lstStyle/>
                    <a:p>
                      <a:endParaRPr lang="en-US" sz="4800" dirty="0"/>
                    </a:p>
                  </a:txBody>
                  <a:tcPr>
                    <a:solidFill>
                      <a:srgbClr val="CAC7A7"/>
                    </a:solidFill>
                  </a:tcPr>
                </a:tc>
                <a:extLst>
                  <a:ext uri="{0D108BD9-81ED-4DB2-BD59-A6C34878D82A}">
                    <a16:rowId xmlns:a16="http://schemas.microsoft.com/office/drawing/2014/main" val="24263290"/>
                  </a:ext>
                </a:extLst>
              </a:tr>
              <a:tr h="920036">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a:p>
                  </a:txBody>
                  <a:tcPr>
                    <a:noFill/>
                  </a:tcPr>
                </a:tc>
                <a:tc>
                  <a:txBody>
                    <a:bodyPr/>
                    <a:lstStyle/>
                    <a:p>
                      <a:endParaRPr lang="en-US" sz="4800" dirty="0"/>
                    </a:p>
                  </a:txBody>
                  <a:tcPr>
                    <a:noFill/>
                  </a:tcPr>
                </a:tc>
                <a:tc>
                  <a:txBody>
                    <a:bodyPr/>
                    <a:lstStyle/>
                    <a:p>
                      <a:endParaRPr lang="en-US" sz="4800" dirty="0"/>
                    </a:p>
                  </a:txBody>
                  <a:tcPr>
                    <a:noFill/>
                  </a:tcPr>
                </a:tc>
                <a:tc>
                  <a:txBody>
                    <a:bodyPr/>
                    <a:lstStyle/>
                    <a:p>
                      <a:endParaRPr lang="en-US" sz="4800" dirty="0"/>
                    </a:p>
                  </a:txBody>
                  <a:tcPr>
                    <a:noFill/>
                  </a:tcPr>
                </a:tc>
                <a:tc>
                  <a:txBody>
                    <a:bodyPr/>
                    <a:lstStyle/>
                    <a:p>
                      <a:endParaRPr lang="en-US" sz="4800" dirty="0"/>
                    </a:p>
                  </a:txBody>
                  <a:tcPr>
                    <a:noFill/>
                  </a:tcPr>
                </a:tc>
                <a:tc>
                  <a:txBody>
                    <a:bodyPr/>
                    <a:lstStyle/>
                    <a:p>
                      <a:endParaRPr lang="en-US" sz="4800" dirty="0"/>
                    </a:p>
                  </a:txBody>
                  <a:tcPr>
                    <a:noFill/>
                  </a:tcPr>
                </a:tc>
                <a:extLst>
                  <a:ext uri="{0D108BD9-81ED-4DB2-BD59-A6C34878D82A}">
                    <a16:rowId xmlns:a16="http://schemas.microsoft.com/office/drawing/2014/main" val="2372068414"/>
                  </a:ext>
                </a:extLst>
              </a:tr>
            </a:tbl>
          </a:graphicData>
        </a:graphic>
      </p:graphicFrame>
      <p:sp>
        <p:nvSpPr>
          <p:cNvPr id="3" name="Rectangle: Rounded Corners 2">
            <a:extLst>
              <a:ext uri="{FF2B5EF4-FFF2-40B4-BE49-F238E27FC236}">
                <a16:creationId xmlns:a16="http://schemas.microsoft.com/office/drawing/2014/main" id="{F04DB632-6E4A-9D3D-343B-73274AC4269E}"/>
              </a:ext>
            </a:extLst>
          </p:cNvPr>
          <p:cNvSpPr/>
          <p:nvPr/>
        </p:nvSpPr>
        <p:spPr bwMode="auto">
          <a:xfrm>
            <a:off x="76200" y="3449782"/>
            <a:ext cx="2590800" cy="2873084"/>
          </a:xfrm>
          <a:prstGeom prst="roundRect">
            <a:avLst/>
          </a:prstGeom>
          <a:solidFill>
            <a:srgbClr val="006BA6"/>
          </a:solidFill>
          <a:ln w="9525" cap="flat" cmpd="sng" algn="ctr">
            <a:solidFill>
              <a:srgbClr val="006BA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algn="ctr" defTabSz="914400" rtl="0" eaLnBrk="1" latinLnBrk="0" hangingPunct="1"/>
            <a:r>
              <a:rPr lang="en-US" sz="2400" kern="1200" dirty="0">
                <a:solidFill>
                  <a:schemeClr val="bg1"/>
                </a:solidFill>
                <a:latin typeface="Abadi" panose="020F0502020204030204" pitchFamily="34" charset="0"/>
                <a:hlinkClick r:id="rId3">
                  <a:extLst>
                    <a:ext uri="{A12FA001-AC4F-418D-AE19-62706E023703}">
                      <ahyp:hlinkClr xmlns:ahyp="http://schemas.microsoft.com/office/drawing/2018/hyperlinkcolor" val="tx"/>
                    </a:ext>
                  </a:extLst>
                </a:hlinkClick>
              </a:rPr>
              <a:t>Launching Early-Career Academic Pathways in the Mathematical and Physical Sciences</a:t>
            </a:r>
            <a:endParaRPr lang="en-US" sz="2400" kern="1200" dirty="0">
              <a:solidFill>
                <a:schemeClr val="bg1"/>
              </a:solidFill>
              <a:latin typeface="Abadi" panose="020F0502020204030204" pitchFamily="34" charset="0"/>
            </a:endParaRPr>
          </a:p>
        </p:txBody>
      </p:sp>
      <p:sp>
        <p:nvSpPr>
          <p:cNvPr id="17" name="Rectangle: Rounded Corners 16">
            <a:extLst>
              <a:ext uri="{FF2B5EF4-FFF2-40B4-BE49-F238E27FC236}">
                <a16:creationId xmlns:a16="http://schemas.microsoft.com/office/drawing/2014/main" id="{F66F1911-0750-B517-F3F0-8EC481AD166C}"/>
              </a:ext>
            </a:extLst>
          </p:cNvPr>
          <p:cNvSpPr/>
          <p:nvPr/>
        </p:nvSpPr>
        <p:spPr bwMode="auto">
          <a:xfrm>
            <a:off x="2791440" y="3502539"/>
            <a:ext cx="2492946" cy="1635091"/>
          </a:xfrm>
          <a:prstGeom prst="roundRect">
            <a:avLst/>
          </a:prstGeom>
          <a:solidFill>
            <a:srgbClr val="003D4C"/>
          </a:solidFill>
          <a:ln w="9525" cap="flat" cmpd="sng" algn="ctr">
            <a:solidFill>
              <a:srgbClr val="003D4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dirty="0">
                <a:solidFill>
                  <a:schemeClr val="bg1"/>
                </a:solidFill>
                <a:latin typeface="Abadi" panose="020F0502020204030204" pitchFamily="34" charset="0"/>
                <a:hlinkClick r:id="rId4"/>
              </a:rPr>
              <a:t>Trailblazer Award for New and Early Stage Investigators</a:t>
            </a:r>
            <a:endParaRPr lang="en-US" sz="2400" dirty="0">
              <a:solidFill>
                <a:schemeClr val="bg1"/>
              </a:solidFill>
              <a:latin typeface="Abadi" panose="020F0502020204030204" pitchFamily="34" charset="0"/>
            </a:endParaRPr>
          </a:p>
          <a:p>
            <a:pPr algn="ctr"/>
            <a:endParaRPr lang="en-US" sz="3200" dirty="0">
              <a:solidFill>
                <a:schemeClr val="bg1"/>
              </a:solidFill>
              <a:latin typeface="Abadi" panose="020F0502020204030204" pitchFamily="34" charset="0"/>
            </a:endParaRPr>
          </a:p>
        </p:txBody>
      </p:sp>
      <p:sp>
        <p:nvSpPr>
          <p:cNvPr id="23" name="Rectangle: Rounded Corners 22">
            <a:extLst>
              <a:ext uri="{FF2B5EF4-FFF2-40B4-BE49-F238E27FC236}">
                <a16:creationId xmlns:a16="http://schemas.microsoft.com/office/drawing/2014/main" id="{F71EEF50-E18F-F631-FF13-52D8E655F127}"/>
              </a:ext>
            </a:extLst>
          </p:cNvPr>
          <p:cNvSpPr/>
          <p:nvPr/>
        </p:nvSpPr>
        <p:spPr bwMode="auto">
          <a:xfrm>
            <a:off x="2768278" y="5215288"/>
            <a:ext cx="2540805" cy="2838392"/>
          </a:xfrm>
          <a:prstGeom prst="roundRect">
            <a:avLst/>
          </a:prstGeom>
          <a:solidFill>
            <a:srgbClr val="003D4C"/>
          </a:solidFill>
          <a:ln w="9525" cap="flat" cmpd="sng" algn="ctr">
            <a:solidFill>
              <a:srgbClr val="003D4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dirty="0">
                <a:solidFill>
                  <a:schemeClr val="bg1"/>
                </a:solidFill>
                <a:latin typeface="Abadi" panose="020F0502020204030204" pitchFamily="34" charset="0"/>
                <a:hlinkClick r:id="rId5">
                  <a:extLst>
                    <a:ext uri="{A12FA001-AC4F-418D-AE19-62706E023703}">
                      <ahyp:hlinkClr xmlns:ahyp="http://schemas.microsoft.com/office/drawing/2018/hyperlinkcolor" val="tx"/>
                    </a:ext>
                  </a:extLst>
                </a:hlinkClick>
              </a:rPr>
              <a:t>Maximizing Investigators Research Award (MIRA) for Early Stage Investigators (ESI)</a:t>
            </a:r>
            <a:endParaRPr lang="en-US" sz="2400" dirty="0">
              <a:solidFill>
                <a:schemeClr val="bg1"/>
              </a:solidFill>
              <a:latin typeface="Abadi" panose="020F0502020204030204" pitchFamily="34" charset="0"/>
            </a:endParaRPr>
          </a:p>
          <a:p>
            <a:pPr algn="ctr"/>
            <a:endParaRPr lang="en-US" sz="3200" dirty="0">
              <a:solidFill>
                <a:schemeClr val="bg1"/>
              </a:solidFill>
              <a:latin typeface="Abadi" panose="020F0502020204030204" pitchFamily="34" charset="0"/>
            </a:endParaRPr>
          </a:p>
        </p:txBody>
      </p:sp>
      <p:pic>
        <p:nvPicPr>
          <p:cNvPr id="24" name="Graphic 23" descr="Badge with solid fill">
            <a:extLst>
              <a:ext uri="{FF2B5EF4-FFF2-40B4-BE49-F238E27FC236}">
                <a16:creationId xmlns:a16="http://schemas.microsoft.com/office/drawing/2014/main" id="{460E2C80-F674-F1BF-87AC-F9E7A4D6D01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19008" y="16196580"/>
            <a:ext cx="914400" cy="914400"/>
          </a:xfrm>
          <a:prstGeom prst="rect">
            <a:avLst/>
          </a:prstGeom>
        </p:spPr>
      </p:pic>
      <p:sp>
        <p:nvSpPr>
          <p:cNvPr id="36" name="Rectangle: Rounded Corners 35">
            <a:extLst>
              <a:ext uri="{FF2B5EF4-FFF2-40B4-BE49-F238E27FC236}">
                <a16:creationId xmlns:a16="http://schemas.microsoft.com/office/drawing/2014/main" id="{9654C879-DEAB-E5FA-0249-E749175F5707}"/>
              </a:ext>
            </a:extLst>
          </p:cNvPr>
          <p:cNvSpPr/>
          <p:nvPr/>
        </p:nvSpPr>
        <p:spPr bwMode="auto">
          <a:xfrm>
            <a:off x="21643910" y="3449782"/>
            <a:ext cx="2590800" cy="2804831"/>
          </a:xfrm>
          <a:prstGeom prst="roundRect">
            <a:avLst/>
          </a:prstGeom>
          <a:solidFill>
            <a:srgbClr val="003D4C"/>
          </a:solidFill>
          <a:ln w="9525" cap="flat" cmpd="sng" algn="ctr">
            <a:solidFill>
              <a:srgbClr val="003D4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dirty="0">
                <a:solidFill>
                  <a:schemeClr val="bg1"/>
                </a:solidFill>
                <a:latin typeface="Abadi" panose="020F0502020204030204" pitchFamily="34" charset="0"/>
                <a:hlinkClick r:id="rId5">
                  <a:extLst>
                    <a:ext uri="{A12FA001-AC4F-418D-AE19-62706E023703}">
                      <ahyp:hlinkClr xmlns:ahyp="http://schemas.microsoft.com/office/drawing/2018/hyperlinkcolor" val="tx"/>
                    </a:ext>
                  </a:extLst>
                </a:hlinkClick>
              </a:rPr>
              <a:t>Maximizing Investigators Research Award (MIRA) for Early Stage Investigators (ESI)</a:t>
            </a:r>
            <a:endParaRPr lang="en-US" sz="2400" dirty="0">
              <a:solidFill>
                <a:schemeClr val="bg1"/>
              </a:solidFill>
              <a:latin typeface="Abadi" panose="020F0502020204030204" pitchFamily="34" charset="0"/>
            </a:endParaRPr>
          </a:p>
          <a:p>
            <a:pPr algn="ctr"/>
            <a:endParaRPr lang="en-US" sz="3200" dirty="0">
              <a:solidFill>
                <a:schemeClr val="bg1"/>
              </a:solidFill>
              <a:latin typeface="Abadi" panose="020F0502020204030204" pitchFamily="34" charset="0"/>
            </a:endParaRPr>
          </a:p>
        </p:txBody>
      </p:sp>
      <p:sp>
        <p:nvSpPr>
          <p:cNvPr id="38" name="Rectangle: Rounded Corners 37">
            <a:extLst>
              <a:ext uri="{FF2B5EF4-FFF2-40B4-BE49-F238E27FC236}">
                <a16:creationId xmlns:a16="http://schemas.microsoft.com/office/drawing/2014/main" id="{23CE84EB-CBA1-511B-4638-6930620E79AF}"/>
              </a:ext>
            </a:extLst>
          </p:cNvPr>
          <p:cNvSpPr/>
          <p:nvPr/>
        </p:nvSpPr>
        <p:spPr bwMode="auto">
          <a:xfrm>
            <a:off x="2649247" y="8206018"/>
            <a:ext cx="2566870" cy="2384662"/>
          </a:xfrm>
          <a:prstGeom prst="roundRect">
            <a:avLst/>
          </a:prstGeom>
          <a:solidFill>
            <a:srgbClr val="006BA6"/>
          </a:solidFill>
          <a:ln w="9525" cap="flat" cmpd="sng" algn="ctr">
            <a:solidFill>
              <a:srgbClr val="006BA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dirty="0">
                <a:solidFill>
                  <a:schemeClr val="bg1"/>
                </a:solidFill>
                <a:latin typeface="Abadi" panose="020F0502020204030204" pitchFamily="34" charset="0"/>
                <a:hlinkClick r:id="rId8">
                  <a:extLst>
                    <a:ext uri="{A12FA001-AC4F-418D-AE19-62706E023703}">
                      <ahyp:hlinkClr xmlns:ahyp="http://schemas.microsoft.com/office/drawing/2018/hyperlinkcolor" val="tx"/>
                    </a:ext>
                  </a:extLst>
                </a:hlinkClick>
              </a:rPr>
              <a:t>EHR Core Research: Building Capacity in STEM Education Research</a:t>
            </a:r>
            <a:endParaRPr lang="en-US" sz="2400" dirty="0">
              <a:solidFill>
                <a:schemeClr val="bg1"/>
              </a:solidFill>
              <a:latin typeface="Abadi" panose="020F0502020204030204" pitchFamily="34" charset="0"/>
            </a:endParaRPr>
          </a:p>
        </p:txBody>
      </p:sp>
      <p:sp>
        <p:nvSpPr>
          <p:cNvPr id="39" name="Rectangle: Rounded Corners 38">
            <a:extLst>
              <a:ext uri="{FF2B5EF4-FFF2-40B4-BE49-F238E27FC236}">
                <a16:creationId xmlns:a16="http://schemas.microsoft.com/office/drawing/2014/main" id="{A3D1EA72-3E72-E9DF-18AB-ED3E693C39D9}"/>
              </a:ext>
            </a:extLst>
          </p:cNvPr>
          <p:cNvSpPr/>
          <p:nvPr/>
        </p:nvSpPr>
        <p:spPr bwMode="auto">
          <a:xfrm>
            <a:off x="2667000" y="10691740"/>
            <a:ext cx="2566870" cy="945574"/>
          </a:xfrm>
          <a:prstGeom prst="roundRect">
            <a:avLst/>
          </a:prstGeom>
          <a:solidFill>
            <a:srgbClr val="F1BE48"/>
          </a:solidFill>
          <a:ln w="9525" cap="flat" cmpd="sng" algn="ctr">
            <a:solidFill>
              <a:srgbClr val="F1BE4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dirty="0">
                <a:solidFill>
                  <a:schemeClr val="accent5">
                    <a:lumMod val="25000"/>
                  </a:schemeClr>
                </a:solidFill>
                <a:latin typeface="Abadi" panose="020F0502020204030204" pitchFamily="34" charset="0"/>
                <a:hlinkClick r:id="rId9">
                  <a:extLst>
                    <a:ext uri="{A12FA001-AC4F-418D-AE19-62706E023703}">
                      <ahyp:hlinkClr xmlns:ahyp="http://schemas.microsoft.com/office/drawing/2018/hyperlinkcolor" val="tx"/>
                    </a:ext>
                  </a:extLst>
                </a:hlinkClick>
              </a:rPr>
              <a:t>DARPA Young Faculty Award</a:t>
            </a:r>
            <a:endParaRPr lang="en-US" sz="2400" dirty="0">
              <a:solidFill>
                <a:schemeClr val="accent5">
                  <a:lumMod val="25000"/>
                </a:schemeClr>
              </a:solidFill>
              <a:latin typeface="Abadi" panose="020F0502020204030204" pitchFamily="34" charset="0"/>
            </a:endParaRPr>
          </a:p>
        </p:txBody>
      </p:sp>
      <p:sp>
        <p:nvSpPr>
          <p:cNvPr id="41" name="Rectangle: Rounded Corners 40">
            <a:extLst>
              <a:ext uri="{FF2B5EF4-FFF2-40B4-BE49-F238E27FC236}">
                <a16:creationId xmlns:a16="http://schemas.microsoft.com/office/drawing/2014/main" id="{616DBE64-7C83-9C93-A3B9-2B7E0A5CFB01}"/>
              </a:ext>
            </a:extLst>
          </p:cNvPr>
          <p:cNvSpPr/>
          <p:nvPr/>
        </p:nvSpPr>
        <p:spPr bwMode="auto">
          <a:xfrm>
            <a:off x="5494013" y="3449783"/>
            <a:ext cx="2590800" cy="1695264"/>
          </a:xfrm>
          <a:prstGeom prst="roundRect">
            <a:avLst/>
          </a:prstGeom>
          <a:solidFill>
            <a:srgbClr val="76881D"/>
          </a:solidFill>
          <a:ln w="9525" cap="flat" cmpd="sng" algn="ctr">
            <a:solidFill>
              <a:srgbClr val="76881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dirty="0">
                <a:solidFill>
                  <a:schemeClr val="bg1"/>
                </a:solidFill>
                <a:latin typeface="Abadi" panose="020F0502020204030204" pitchFamily="34" charset="0"/>
                <a:hlinkClick r:id="rId10">
                  <a:extLst>
                    <a:ext uri="{A12FA001-AC4F-418D-AE19-62706E023703}">
                      <ahyp:hlinkClr xmlns:ahyp="http://schemas.microsoft.com/office/drawing/2018/hyperlinkcolor" val="tx"/>
                    </a:ext>
                  </a:extLst>
                </a:hlinkClick>
              </a:rPr>
              <a:t>American Chemical Society Petroleum Research Fund</a:t>
            </a:r>
            <a:endParaRPr lang="en-US" sz="2400" dirty="0">
              <a:solidFill>
                <a:schemeClr val="bg1"/>
              </a:solidFill>
              <a:latin typeface="Abadi" panose="020F0502020204030204" pitchFamily="34" charset="0"/>
            </a:endParaRPr>
          </a:p>
          <a:p>
            <a:pPr algn="ctr"/>
            <a:endParaRPr lang="en-US" sz="2400" dirty="0">
              <a:solidFill>
                <a:schemeClr val="bg1"/>
              </a:solidFill>
              <a:latin typeface="Abadi" panose="020F0502020204030204" pitchFamily="34" charset="0"/>
            </a:endParaRPr>
          </a:p>
        </p:txBody>
      </p:sp>
      <p:sp>
        <p:nvSpPr>
          <p:cNvPr id="45" name="Rectangle: Rounded Corners 44">
            <a:extLst>
              <a:ext uri="{FF2B5EF4-FFF2-40B4-BE49-F238E27FC236}">
                <a16:creationId xmlns:a16="http://schemas.microsoft.com/office/drawing/2014/main" id="{A4EFF9FC-4E89-9A23-BDF4-C2E472DC142A}"/>
              </a:ext>
            </a:extLst>
          </p:cNvPr>
          <p:cNvSpPr/>
          <p:nvPr/>
        </p:nvSpPr>
        <p:spPr bwMode="auto">
          <a:xfrm>
            <a:off x="21660373" y="6412830"/>
            <a:ext cx="2590800" cy="1816770"/>
          </a:xfrm>
          <a:prstGeom prst="roundRect">
            <a:avLst/>
          </a:prstGeom>
          <a:solidFill>
            <a:srgbClr val="76881D"/>
          </a:solidFill>
          <a:ln w="9525" cap="flat" cmpd="sng" algn="ctr">
            <a:solidFill>
              <a:srgbClr val="76881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dirty="0">
                <a:solidFill>
                  <a:schemeClr val="bg1"/>
                </a:solidFill>
                <a:latin typeface="Abadi" panose="020F0502020204030204" pitchFamily="34" charset="0"/>
                <a:hlinkClick r:id="rId10">
                  <a:extLst>
                    <a:ext uri="{A12FA001-AC4F-418D-AE19-62706E023703}">
                      <ahyp:hlinkClr xmlns:ahyp="http://schemas.microsoft.com/office/drawing/2018/hyperlinkcolor" val="tx"/>
                    </a:ext>
                  </a:extLst>
                </a:hlinkClick>
              </a:rPr>
              <a:t>American Chemical Society Petroleum Research Fund</a:t>
            </a:r>
            <a:endParaRPr lang="en-US" sz="2400" dirty="0">
              <a:solidFill>
                <a:schemeClr val="bg1"/>
              </a:solidFill>
              <a:latin typeface="Abadi" panose="020F0502020204030204" pitchFamily="34" charset="0"/>
            </a:endParaRPr>
          </a:p>
          <a:p>
            <a:pPr algn="ctr"/>
            <a:endParaRPr lang="en-US" sz="2400" dirty="0">
              <a:solidFill>
                <a:schemeClr val="bg1"/>
              </a:solidFill>
              <a:latin typeface="Abadi" panose="020F0502020204030204" pitchFamily="34" charset="0"/>
            </a:endParaRPr>
          </a:p>
        </p:txBody>
      </p:sp>
      <p:sp>
        <p:nvSpPr>
          <p:cNvPr id="47" name="Rectangle: Rounded Corners 46">
            <a:extLst>
              <a:ext uri="{FF2B5EF4-FFF2-40B4-BE49-F238E27FC236}">
                <a16:creationId xmlns:a16="http://schemas.microsoft.com/office/drawing/2014/main" id="{7D40F653-DBBD-EB7C-68C9-5BCC7D969010}"/>
              </a:ext>
            </a:extLst>
          </p:cNvPr>
          <p:cNvSpPr/>
          <p:nvPr/>
        </p:nvSpPr>
        <p:spPr bwMode="auto">
          <a:xfrm>
            <a:off x="8258681" y="3449782"/>
            <a:ext cx="2590800" cy="1695264"/>
          </a:xfrm>
          <a:prstGeom prst="roundRect">
            <a:avLst/>
          </a:prstGeom>
          <a:solidFill>
            <a:srgbClr val="7A99AC"/>
          </a:solidFill>
          <a:ln w="9525" cap="flat" cmpd="sng" algn="ctr">
            <a:solidFill>
              <a:srgbClr val="7A99A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dirty="0">
                <a:solidFill>
                  <a:schemeClr val="bg1"/>
                </a:solidFill>
                <a:latin typeface="Abadi" panose="020F0502020204030204" pitchFamily="34" charset="0"/>
                <a:hlinkClick r:id="rId11">
                  <a:extLst>
                    <a:ext uri="{A12FA001-AC4F-418D-AE19-62706E023703}">
                      <ahyp:hlinkClr xmlns:ahyp="http://schemas.microsoft.com/office/drawing/2018/hyperlinkcolor" val="tx"/>
                    </a:ext>
                  </a:extLst>
                </a:hlinkClick>
              </a:rPr>
              <a:t>Office of Science Early Career Research Program </a:t>
            </a:r>
            <a:endParaRPr lang="en-US" sz="2400" dirty="0">
              <a:solidFill>
                <a:schemeClr val="bg1"/>
              </a:solidFill>
              <a:latin typeface="Abadi" panose="020F0502020204030204" pitchFamily="34" charset="0"/>
            </a:endParaRPr>
          </a:p>
          <a:p>
            <a:pPr algn="ctr"/>
            <a:endParaRPr lang="en-US" sz="2400" dirty="0">
              <a:solidFill>
                <a:schemeClr val="bg1"/>
              </a:solidFill>
              <a:latin typeface="Abadi" panose="020F0502020204030204" pitchFamily="34" charset="0"/>
            </a:endParaRPr>
          </a:p>
        </p:txBody>
      </p:sp>
      <p:sp>
        <p:nvSpPr>
          <p:cNvPr id="48" name="Rectangle: Rounded Corners 47">
            <a:extLst>
              <a:ext uri="{FF2B5EF4-FFF2-40B4-BE49-F238E27FC236}">
                <a16:creationId xmlns:a16="http://schemas.microsoft.com/office/drawing/2014/main" id="{538A19A3-DF92-8FC4-DD0E-76174C070E02}"/>
              </a:ext>
            </a:extLst>
          </p:cNvPr>
          <p:cNvSpPr/>
          <p:nvPr/>
        </p:nvSpPr>
        <p:spPr bwMode="auto">
          <a:xfrm>
            <a:off x="8233208" y="5283940"/>
            <a:ext cx="2590800" cy="1497860"/>
          </a:xfrm>
          <a:prstGeom prst="roundRect">
            <a:avLst/>
          </a:prstGeom>
          <a:solidFill>
            <a:srgbClr val="B9975B"/>
          </a:solidFill>
          <a:ln w="9525" cap="flat" cmpd="sng" algn="ctr">
            <a:solidFill>
              <a:srgbClr val="B9975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2">
                    <a:lumMod val="50000"/>
                  </a:schemeClr>
                </a:solidFill>
                <a:latin typeface="Abadi" panose="020F0502020204030204" pitchFamily="34" charset="0"/>
                <a:hlinkClick r:id="rId12">
                  <a:extLst>
                    <a:ext uri="{A12FA001-AC4F-418D-AE19-62706E023703}">
                      <ahyp:hlinkClr xmlns:ahyp="http://schemas.microsoft.com/office/drawing/2018/hyperlinkcolor" val="tx"/>
                    </a:ext>
                  </a:extLst>
                </a:hlinkClick>
              </a:rPr>
              <a:t>ONR Young Investigator Program (YIP)</a:t>
            </a:r>
            <a:endParaRPr lang="en-US" sz="2400" dirty="0">
              <a:solidFill>
                <a:schemeClr val="bg2">
                  <a:lumMod val="50000"/>
                </a:schemeClr>
              </a:solidFill>
              <a:latin typeface="Abadi" panose="020F0502020204030204" pitchFamily="34" charset="0"/>
            </a:endParaRPr>
          </a:p>
        </p:txBody>
      </p:sp>
      <p:sp>
        <p:nvSpPr>
          <p:cNvPr id="49" name="Rectangle: Rounded Corners 48">
            <a:extLst>
              <a:ext uri="{FF2B5EF4-FFF2-40B4-BE49-F238E27FC236}">
                <a16:creationId xmlns:a16="http://schemas.microsoft.com/office/drawing/2014/main" id="{BB9B2EE0-47AB-D007-2D47-5547DCFDC966}"/>
              </a:ext>
            </a:extLst>
          </p:cNvPr>
          <p:cNvSpPr/>
          <p:nvPr/>
        </p:nvSpPr>
        <p:spPr bwMode="auto">
          <a:xfrm>
            <a:off x="8233208" y="6893799"/>
            <a:ext cx="2590800" cy="1259601"/>
          </a:xfrm>
          <a:prstGeom prst="roundRect">
            <a:avLst/>
          </a:prstGeom>
          <a:solidFill>
            <a:srgbClr val="76881D"/>
          </a:solidFill>
          <a:ln w="9525" cap="flat" cmpd="sng" algn="ctr">
            <a:solidFill>
              <a:srgbClr val="76881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dirty="0">
                <a:solidFill>
                  <a:schemeClr val="bg1"/>
                </a:solidFill>
                <a:latin typeface="Abadi" panose="020F0502020204030204" pitchFamily="34" charset="0"/>
                <a:hlinkClick r:id="rId13">
                  <a:extLst>
                    <a:ext uri="{A12FA001-AC4F-418D-AE19-62706E023703}">
                      <ahyp:hlinkClr xmlns:ahyp="http://schemas.microsoft.com/office/drawing/2018/hyperlinkcolor" val="tx"/>
                    </a:ext>
                  </a:extLst>
                </a:hlinkClick>
              </a:rPr>
              <a:t>Whitehall</a:t>
            </a:r>
            <a:r>
              <a:rPr lang="en-US" sz="3200" dirty="0">
                <a:solidFill>
                  <a:schemeClr val="bg1"/>
                </a:solidFill>
                <a:latin typeface="Abadi" panose="020F0502020204030204" pitchFamily="34" charset="0"/>
                <a:hlinkClick r:id="rId13">
                  <a:extLst>
                    <a:ext uri="{A12FA001-AC4F-418D-AE19-62706E023703}">
                      <ahyp:hlinkClr xmlns:ahyp="http://schemas.microsoft.com/office/drawing/2018/hyperlinkcolor" val="tx"/>
                    </a:ext>
                  </a:extLst>
                </a:hlinkClick>
              </a:rPr>
              <a:t> </a:t>
            </a:r>
            <a:r>
              <a:rPr lang="en-US" sz="2400" dirty="0">
                <a:solidFill>
                  <a:schemeClr val="bg1"/>
                </a:solidFill>
                <a:latin typeface="Abadi" panose="020F0502020204030204" pitchFamily="34" charset="0"/>
                <a:hlinkClick r:id="rId13">
                  <a:extLst>
                    <a:ext uri="{A12FA001-AC4F-418D-AE19-62706E023703}">
                      <ahyp:hlinkClr xmlns:ahyp="http://schemas.microsoft.com/office/drawing/2018/hyperlinkcolor" val="tx"/>
                    </a:ext>
                  </a:extLst>
                </a:hlinkClick>
              </a:rPr>
              <a:t>Foundation</a:t>
            </a:r>
            <a:endParaRPr lang="en-US" sz="2400" dirty="0">
              <a:solidFill>
                <a:schemeClr val="bg1"/>
              </a:solidFill>
              <a:latin typeface="Abadi" panose="020F0502020204030204" pitchFamily="34" charset="0"/>
            </a:endParaRPr>
          </a:p>
          <a:p>
            <a:pPr algn="ctr"/>
            <a:endParaRPr lang="en-US" sz="3200" dirty="0">
              <a:solidFill>
                <a:schemeClr val="bg1"/>
              </a:solidFill>
              <a:latin typeface="Abadi" panose="020F0502020204030204" pitchFamily="34" charset="0"/>
            </a:endParaRPr>
          </a:p>
        </p:txBody>
      </p:sp>
      <p:sp>
        <p:nvSpPr>
          <p:cNvPr id="50" name="Rectangle: Rounded Corners 49">
            <a:extLst>
              <a:ext uri="{FF2B5EF4-FFF2-40B4-BE49-F238E27FC236}">
                <a16:creationId xmlns:a16="http://schemas.microsoft.com/office/drawing/2014/main" id="{9463AC12-782F-3FAE-2636-DCF6D8C20CFF}"/>
              </a:ext>
            </a:extLst>
          </p:cNvPr>
          <p:cNvSpPr/>
          <p:nvPr/>
        </p:nvSpPr>
        <p:spPr bwMode="auto">
          <a:xfrm>
            <a:off x="24341437" y="3502539"/>
            <a:ext cx="2590800" cy="936640"/>
          </a:xfrm>
          <a:prstGeom prst="roundRect">
            <a:avLst/>
          </a:prstGeom>
          <a:solidFill>
            <a:srgbClr val="76881D"/>
          </a:solidFill>
          <a:ln w="9525" cap="flat" cmpd="sng" algn="ctr">
            <a:solidFill>
              <a:srgbClr val="76881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dirty="0">
                <a:solidFill>
                  <a:schemeClr val="bg1"/>
                </a:solidFill>
                <a:latin typeface="Abadi" panose="020F0502020204030204" pitchFamily="34" charset="0"/>
                <a:hlinkClick r:id="rId13">
                  <a:extLst>
                    <a:ext uri="{A12FA001-AC4F-418D-AE19-62706E023703}">
                      <ahyp:hlinkClr xmlns:ahyp="http://schemas.microsoft.com/office/drawing/2018/hyperlinkcolor" val="tx"/>
                    </a:ext>
                  </a:extLst>
                </a:hlinkClick>
              </a:rPr>
              <a:t>Whitehall Foundation</a:t>
            </a:r>
            <a:endParaRPr lang="en-US" sz="2400" dirty="0">
              <a:solidFill>
                <a:schemeClr val="bg1"/>
              </a:solidFill>
              <a:latin typeface="Abadi" panose="020F0502020204030204" pitchFamily="34" charset="0"/>
            </a:endParaRPr>
          </a:p>
          <a:p>
            <a:pPr algn="ctr"/>
            <a:endParaRPr lang="en-US" sz="2400" dirty="0">
              <a:solidFill>
                <a:schemeClr val="bg1"/>
              </a:solidFill>
              <a:latin typeface="Abadi" panose="020F0502020204030204" pitchFamily="34" charset="0"/>
            </a:endParaRPr>
          </a:p>
        </p:txBody>
      </p:sp>
      <p:sp>
        <p:nvSpPr>
          <p:cNvPr id="51" name="Rectangle: Rounded Corners 50">
            <a:extLst>
              <a:ext uri="{FF2B5EF4-FFF2-40B4-BE49-F238E27FC236}">
                <a16:creationId xmlns:a16="http://schemas.microsoft.com/office/drawing/2014/main" id="{6B86DC9F-49FB-601E-E54D-B7F5F0EFBC1E}"/>
              </a:ext>
            </a:extLst>
          </p:cNvPr>
          <p:cNvSpPr/>
          <p:nvPr/>
        </p:nvSpPr>
        <p:spPr bwMode="auto">
          <a:xfrm>
            <a:off x="127507" y="6467705"/>
            <a:ext cx="2590800" cy="1055894"/>
          </a:xfrm>
          <a:prstGeom prst="roundRect">
            <a:avLst/>
          </a:prstGeom>
          <a:solidFill>
            <a:srgbClr val="76881D"/>
          </a:solidFill>
          <a:ln w="9525" cap="flat" cmpd="sng" algn="ctr">
            <a:solidFill>
              <a:srgbClr val="76881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dirty="0">
                <a:solidFill>
                  <a:schemeClr val="bg1"/>
                </a:solidFill>
                <a:latin typeface="Abadi" panose="020F0502020204030204" pitchFamily="34" charset="0"/>
                <a:hlinkClick r:id="rId13">
                  <a:extLst>
                    <a:ext uri="{A12FA001-AC4F-418D-AE19-62706E023703}">
                      <ahyp:hlinkClr xmlns:ahyp="http://schemas.microsoft.com/office/drawing/2018/hyperlinkcolor" val="tx"/>
                    </a:ext>
                  </a:extLst>
                </a:hlinkClick>
              </a:rPr>
              <a:t>Whitehall Foundation</a:t>
            </a:r>
            <a:endParaRPr lang="en-US" sz="2400" dirty="0">
              <a:solidFill>
                <a:schemeClr val="bg1"/>
              </a:solidFill>
              <a:latin typeface="Abadi" panose="020F0502020204030204" pitchFamily="34" charset="0"/>
            </a:endParaRPr>
          </a:p>
          <a:p>
            <a:pPr algn="ctr"/>
            <a:endParaRPr lang="en-US" sz="2400" dirty="0">
              <a:solidFill>
                <a:schemeClr val="bg1"/>
              </a:solidFill>
              <a:latin typeface="Abadi" panose="020F0502020204030204" pitchFamily="34" charset="0"/>
            </a:endParaRPr>
          </a:p>
        </p:txBody>
      </p:sp>
      <p:sp>
        <p:nvSpPr>
          <p:cNvPr id="55" name="Rectangle: Rounded Corners 54">
            <a:extLst>
              <a:ext uri="{FF2B5EF4-FFF2-40B4-BE49-F238E27FC236}">
                <a16:creationId xmlns:a16="http://schemas.microsoft.com/office/drawing/2014/main" id="{8BA7D1F1-1544-AAB9-88F7-513378ACB3BF}"/>
              </a:ext>
            </a:extLst>
          </p:cNvPr>
          <p:cNvSpPr/>
          <p:nvPr/>
        </p:nvSpPr>
        <p:spPr bwMode="auto">
          <a:xfrm>
            <a:off x="21624278" y="8305800"/>
            <a:ext cx="2590800" cy="2117008"/>
          </a:xfrm>
          <a:prstGeom prst="roundRect">
            <a:avLst/>
          </a:prstGeom>
          <a:solidFill>
            <a:srgbClr val="003D4C"/>
          </a:solidFill>
          <a:ln w="9525" cap="flat" cmpd="sng" algn="ctr">
            <a:solidFill>
              <a:srgbClr val="003D4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dirty="0">
                <a:solidFill>
                  <a:schemeClr val="bg1"/>
                </a:solidFill>
                <a:latin typeface="Abadi" panose="020F0502020204030204" pitchFamily="34" charset="0"/>
                <a:hlinkClick r:id="rId14">
                  <a:extLst>
                    <a:ext uri="{A12FA001-AC4F-418D-AE19-62706E023703}">
                      <ahyp:hlinkClr xmlns:ahyp="http://schemas.microsoft.com/office/drawing/2018/hyperlinkcolor" val="tx"/>
                    </a:ext>
                  </a:extLst>
                </a:hlinkClick>
              </a:rPr>
              <a:t>Stephen I. Katz Early Stage Investigator Research Project Grant</a:t>
            </a:r>
            <a:endParaRPr lang="en-US" sz="2400" dirty="0">
              <a:solidFill>
                <a:schemeClr val="bg1"/>
              </a:solidFill>
              <a:latin typeface="Abadi" panose="020F0502020204030204" pitchFamily="34" charset="0"/>
            </a:endParaRPr>
          </a:p>
          <a:p>
            <a:pPr algn="ctr"/>
            <a:endParaRPr lang="en-US" sz="3200" dirty="0">
              <a:solidFill>
                <a:schemeClr val="bg1"/>
              </a:solidFill>
              <a:latin typeface="Abadi" panose="020F0502020204030204" pitchFamily="34" charset="0"/>
            </a:endParaRPr>
          </a:p>
        </p:txBody>
      </p:sp>
      <p:sp>
        <p:nvSpPr>
          <p:cNvPr id="57" name="Rectangle: Rounded Corners 56">
            <a:extLst>
              <a:ext uri="{FF2B5EF4-FFF2-40B4-BE49-F238E27FC236}">
                <a16:creationId xmlns:a16="http://schemas.microsoft.com/office/drawing/2014/main" id="{08A9BD02-754E-1311-429C-F0DBE15FAEA1}"/>
              </a:ext>
            </a:extLst>
          </p:cNvPr>
          <p:cNvSpPr/>
          <p:nvPr/>
        </p:nvSpPr>
        <p:spPr bwMode="auto">
          <a:xfrm>
            <a:off x="10973356" y="3449781"/>
            <a:ext cx="2590800" cy="2224691"/>
          </a:xfrm>
          <a:prstGeom prst="roundRect">
            <a:avLst/>
          </a:prstGeom>
          <a:solidFill>
            <a:srgbClr val="003D4C"/>
          </a:solidFill>
          <a:ln w="9525" cap="flat" cmpd="sng" algn="ctr">
            <a:solidFill>
              <a:srgbClr val="003D4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dirty="0">
                <a:solidFill>
                  <a:schemeClr val="bg1"/>
                </a:solidFill>
                <a:latin typeface="Abadi" panose="020F0502020204030204" pitchFamily="34" charset="0"/>
                <a:hlinkClick r:id="rId14">
                  <a:extLst>
                    <a:ext uri="{A12FA001-AC4F-418D-AE19-62706E023703}">
                      <ahyp:hlinkClr xmlns:ahyp="http://schemas.microsoft.com/office/drawing/2018/hyperlinkcolor" val="tx"/>
                    </a:ext>
                  </a:extLst>
                </a:hlinkClick>
              </a:rPr>
              <a:t>Stephen I. Katz Early Stage Investigator Research Project Grant</a:t>
            </a:r>
            <a:endParaRPr lang="en-US" sz="2400" dirty="0">
              <a:solidFill>
                <a:schemeClr val="bg1"/>
              </a:solidFill>
              <a:latin typeface="Abadi" panose="020F0502020204030204" pitchFamily="34" charset="0"/>
            </a:endParaRPr>
          </a:p>
          <a:p>
            <a:pPr algn="ctr"/>
            <a:endParaRPr lang="en-US" sz="2400" dirty="0">
              <a:solidFill>
                <a:schemeClr val="bg1"/>
              </a:solidFill>
              <a:latin typeface="Abadi" panose="020F0502020204030204" pitchFamily="34" charset="0"/>
            </a:endParaRPr>
          </a:p>
        </p:txBody>
      </p:sp>
      <p:grpSp>
        <p:nvGrpSpPr>
          <p:cNvPr id="2058" name="Group 2057" descr="color key for funding sources that include: NSF, NIH, DARPA, FDN, DOE, DOD, NASA">
            <a:extLst>
              <a:ext uri="{FF2B5EF4-FFF2-40B4-BE49-F238E27FC236}">
                <a16:creationId xmlns:a16="http://schemas.microsoft.com/office/drawing/2014/main" id="{5B3CA3F8-5938-D08C-78F3-46D0DDBE30F7}"/>
              </a:ext>
            </a:extLst>
          </p:cNvPr>
          <p:cNvGrpSpPr/>
          <p:nvPr/>
        </p:nvGrpSpPr>
        <p:grpSpPr>
          <a:xfrm>
            <a:off x="26282809" y="15010585"/>
            <a:ext cx="6629400" cy="4077047"/>
            <a:chOff x="25984200" y="16762065"/>
            <a:chExt cx="6629400" cy="4077047"/>
          </a:xfrm>
        </p:grpSpPr>
        <p:sp>
          <p:nvSpPr>
            <p:cNvPr id="59" name="Rectangle 58">
              <a:extLst>
                <a:ext uri="{FF2B5EF4-FFF2-40B4-BE49-F238E27FC236}">
                  <a16:creationId xmlns:a16="http://schemas.microsoft.com/office/drawing/2014/main" id="{C2C0F056-34F9-3155-507D-0521C2F407AA}"/>
                </a:ext>
              </a:extLst>
            </p:cNvPr>
            <p:cNvSpPr/>
            <p:nvPr/>
          </p:nvSpPr>
          <p:spPr bwMode="auto">
            <a:xfrm>
              <a:off x="25984200" y="16762065"/>
              <a:ext cx="6629400" cy="4077047"/>
            </a:xfrm>
            <a:prstGeom prst="rect">
              <a:avLst/>
            </a:prstGeom>
            <a:solidFill>
              <a:schemeClr val="bg1">
                <a:lumMod val="95000"/>
              </a:schemeClr>
            </a:solidFill>
            <a:ln w="9525" cap="flat" cmpd="sng" algn="ctr">
              <a:solidFill>
                <a:srgbClr val="003D4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652463" rtl="0" eaLnBrk="0" fontAlgn="base" latinLnBrk="0" hangingPunct="0">
                <a:lnSpc>
                  <a:spcPct val="100000"/>
                </a:lnSpc>
                <a:spcBef>
                  <a:spcPct val="0"/>
                </a:spcBef>
                <a:spcAft>
                  <a:spcPct val="0"/>
                </a:spcAft>
                <a:buClrTx/>
                <a:buSzTx/>
                <a:buFontTx/>
                <a:buNone/>
                <a:tabLst/>
              </a:pPr>
              <a:endParaRPr kumimoji="0" lang="en-US" sz="1700" b="0" i="0" u="none" strike="noStrike" cap="none" normalizeH="0" baseline="0" dirty="0">
                <a:ln>
                  <a:noFill/>
                </a:ln>
                <a:solidFill>
                  <a:schemeClr val="tx1"/>
                </a:solidFill>
                <a:effectLst/>
                <a:latin typeface="Times" charset="0"/>
              </a:endParaRPr>
            </a:p>
          </p:txBody>
        </p:sp>
        <p:sp>
          <p:nvSpPr>
            <p:cNvPr id="60" name="Rectangle: Rounded Corners 59">
              <a:extLst>
                <a:ext uri="{FF2B5EF4-FFF2-40B4-BE49-F238E27FC236}">
                  <a16:creationId xmlns:a16="http://schemas.microsoft.com/office/drawing/2014/main" id="{1DB943A0-350E-4F5A-E179-DF40A0609CDF}"/>
                </a:ext>
              </a:extLst>
            </p:cNvPr>
            <p:cNvSpPr/>
            <p:nvPr/>
          </p:nvSpPr>
          <p:spPr bwMode="auto">
            <a:xfrm>
              <a:off x="26367996" y="17026574"/>
              <a:ext cx="700040" cy="630942"/>
            </a:xfrm>
            <a:prstGeom prst="roundRect">
              <a:avLst/>
            </a:prstGeom>
            <a:solidFill>
              <a:srgbClr val="006BA6"/>
            </a:solidFill>
            <a:ln w="9525" cap="flat" cmpd="sng" algn="ctr">
              <a:solidFill>
                <a:srgbClr val="003D4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algn="ctr" defTabSz="914400" rtl="0" eaLnBrk="1" latinLnBrk="0" hangingPunct="1"/>
              <a:endParaRPr lang="en-US" sz="2400" kern="1200" dirty="0">
                <a:solidFill>
                  <a:schemeClr val="bg1"/>
                </a:solidFill>
                <a:latin typeface="Abadi" panose="020F0502020204030204" pitchFamily="34" charset="0"/>
              </a:endParaRPr>
            </a:p>
          </p:txBody>
        </p:sp>
        <p:sp>
          <p:nvSpPr>
            <p:cNvPr id="61" name="TextBox 60">
              <a:extLst>
                <a:ext uri="{FF2B5EF4-FFF2-40B4-BE49-F238E27FC236}">
                  <a16:creationId xmlns:a16="http://schemas.microsoft.com/office/drawing/2014/main" id="{65029007-DD2E-2063-83E9-2851B9605F25}"/>
                </a:ext>
              </a:extLst>
            </p:cNvPr>
            <p:cNvSpPr txBox="1"/>
            <p:nvPr/>
          </p:nvSpPr>
          <p:spPr>
            <a:xfrm>
              <a:off x="27149049" y="17026574"/>
              <a:ext cx="1479018" cy="630942"/>
            </a:xfrm>
            <a:prstGeom prst="rect">
              <a:avLst/>
            </a:prstGeom>
            <a:noFill/>
            <a:ln>
              <a:noFill/>
            </a:ln>
          </p:spPr>
          <p:txBody>
            <a:bodyPr wrap="square" rtlCol="0">
              <a:spAutoFit/>
            </a:bodyPr>
            <a:lstStyle/>
            <a:p>
              <a:pPr algn="l"/>
              <a:r>
                <a:rPr lang="en-US" sz="3500" b="1" dirty="0"/>
                <a:t>NSF</a:t>
              </a:r>
            </a:p>
          </p:txBody>
        </p:sp>
        <p:sp>
          <p:nvSpPr>
            <p:cNvPr id="62" name="Rectangle: Rounded Corners 61">
              <a:extLst>
                <a:ext uri="{FF2B5EF4-FFF2-40B4-BE49-F238E27FC236}">
                  <a16:creationId xmlns:a16="http://schemas.microsoft.com/office/drawing/2014/main" id="{037FCAE3-013A-7A0F-8690-3A1FC1A8AFAB}"/>
                </a:ext>
              </a:extLst>
            </p:cNvPr>
            <p:cNvSpPr/>
            <p:nvPr/>
          </p:nvSpPr>
          <p:spPr bwMode="auto">
            <a:xfrm>
              <a:off x="26367996" y="18088214"/>
              <a:ext cx="700040" cy="630942"/>
            </a:xfrm>
            <a:prstGeom prst="roundRect">
              <a:avLst/>
            </a:prstGeom>
            <a:solidFill>
              <a:srgbClr val="003D4C"/>
            </a:solidFill>
            <a:ln w="9525" cap="flat" cmpd="sng" algn="ctr">
              <a:solidFill>
                <a:srgbClr val="003D4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algn="ctr" defTabSz="914400" rtl="0" eaLnBrk="1" latinLnBrk="0" hangingPunct="1"/>
              <a:endParaRPr lang="en-US" sz="2400" kern="1200" dirty="0">
                <a:solidFill>
                  <a:schemeClr val="bg1"/>
                </a:solidFill>
                <a:latin typeface="Abadi" panose="020F0502020204030204" pitchFamily="34" charset="0"/>
              </a:endParaRPr>
            </a:p>
          </p:txBody>
        </p:sp>
        <p:sp>
          <p:nvSpPr>
            <p:cNvPr id="63" name="TextBox 62">
              <a:extLst>
                <a:ext uri="{FF2B5EF4-FFF2-40B4-BE49-F238E27FC236}">
                  <a16:creationId xmlns:a16="http://schemas.microsoft.com/office/drawing/2014/main" id="{A1DE1EC4-C771-20F9-35BC-FEC2BA5CD132}"/>
                </a:ext>
              </a:extLst>
            </p:cNvPr>
            <p:cNvSpPr txBox="1"/>
            <p:nvPr/>
          </p:nvSpPr>
          <p:spPr>
            <a:xfrm>
              <a:off x="27205324" y="17983200"/>
              <a:ext cx="1479018" cy="630942"/>
            </a:xfrm>
            <a:prstGeom prst="rect">
              <a:avLst/>
            </a:prstGeom>
            <a:noFill/>
            <a:ln>
              <a:noFill/>
            </a:ln>
          </p:spPr>
          <p:txBody>
            <a:bodyPr wrap="square" rtlCol="0">
              <a:spAutoFit/>
            </a:bodyPr>
            <a:lstStyle/>
            <a:p>
              <a:pPr algn="l"/>
              <a:r>
                <a:rPr lang="en-US" sz="3500" b="1" dirty="0"/>
                <a:t>NIH</a:t>
              </a:r>
            </a:p>
          </p:txBody>
        </p:sp>
        <p:sp>
          <p:nvSpPr>
            <p:cNvPr id="2048" name="Rectangle: Rounded Corners 2047">
              <a:extLst>
                <a:ext uri="{FF2B5EF4-FFF2-40B4-BE49-F238E27FC236}">
                  <a16:creationId xmlns:a16="http://schemas.microsoft.com/office/drawing/2014/main" id="{FAD240D0-95AB-89F5-5839-CD232D5E7EE3}"/>
                </a:ext>
              </a:extLst>
            </p:cNvPr>
            <p:cNvSpPr/>
            <p:nvPr/>
          </p:nvSpPr>
          <p:spPr bwMode="auto">
            <a:xfrm>
              <a:off x="26383928" y="19028658"/>
              <a:ext cx="700040" cy="630942"/>
            </a:xfrm>
            <a:prstGeom prst="roundRect">
              <a:avLst/>
            </a:prstGeom>
            <a:solidFill>
              <a:srgbClr val="F1BE48"/>
            </a:solidFill>
            <a:ln w="9525" cap="flat" cmpd="sng" algn="ctr">
              <a:solidFill>
                <a:srgbClr val="003D4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algn="ctr" defTabSz="914400" rtl="0" eaLnBrk="1" latinLnBrk="0" hangingPunct="1"/>
              <a:endParaRPr lang="en-US" sz="2400" kern="1200" dirty="0">
                <a:solidFill>
                  <a:schemeClr val="bg1"/>
                </a:solidFill>
                <a:latin typeface="Abadi" panose="020F0502020204030204" pitchFamily="34" charset="0"/>
              </a:endParaRPr>
            </a:p>
          </p:txBody>
        </p:sp>
        <p:sp>
          <p:nvSpPr>
            <p:cNvPr id="2049" name="TextBox 2048">
              <a:extLst>
                <a:ext uri="{FF2B5EF4-FFF2-40B4-BE49-F238E27FC236}">
                  <a16:creationId xmlns:a16="http://schemas.microsoft.com/office/drawing/2014/main" id="{56747FDC-C061-1939-7C5A-C8534D50F7FE}"/>
                </a:ext>
              </a:extLst>
            </p:cNvPr>
            <p:cNvSpPr txBox="1"/>
            <p:nvPr/>
          </p:nvSpPr>
          <p:spPr>
            <a:xfrm>
              <a:off x="27205324" y="19028658"/>
              <a:ext cx="2665076" cy="630942"/>
            </a:xfrm>
            <a:prstGeom prst="rect">
              <a:avLst/>
            </a:prstGeom>
            <a:noFill/>
            <a:ln>
              <a:noFill/>
            </a:ln>
          </p:spPr>
          <p:txBody>
            <a:bodyPr wrap="square" rtlCol="0">
              <a:spAutoFit/>
            </a:bodyPr>
            <a:lstStyle/>
            <a:p>
              <a:pPr algn="l"/>
              <a:r>
                <a:rPr lang="en-US" sz="3500" b="1" dirty="0"/>
                <a:t>DARPA</a:t>
              </a:r>
            </a:p>
          </p:txBody>
        </p:sp>
        <p:sp>
          <p:nvSpPr>
            <p:cNvPr id="2050" name="Rectangle: Rounded Corners 2049">
              <a:extLst>
                <a:ext uri="{FF2B5EF4-FFF2-40B4-BE49-F238E27FC236}">
                  <a16:creationId xmlns:a16="http://schemas.microsoft.com/office/drawing/2014/main" id="{C41CCD96-52DE-DD9C-D390-9D1AE0DAD5BC}"/>
                </a:ext>
              </a:extLst>
            </p:cNvPr>
            <p:cNvSpPr/>
            <p:nvPr/>
          </p:nvSpPr>
          <p:spPr bwMode="auto">
            <a:xfrm>
              <a:off x="26391729" y="19943058"/>
              <a:ext cx="700040" cy="630942"/>
            </a:xfrm>
            <a:prstGeom prst="roundRect">
              <a:avLst/>
            </a:prstGeom>
            <a:solidFill>
              <a:srgbClr val="76881D"/>
            </a:solidFill>
            <a:ln w="9525" cap="flat" cmpd="sng" algn="ctr">
              <a:solidFill>
                <a:srgbClr val="003D4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algn="ctr" defTabSz="914400" rtl="0" eaLnBrk="1" latinLnBrk="0" hangingPunct="1"/>
              <a:endParaRPr lang="en-US" sz="2400" kern="1200" dirty="0">
                <a:solidFill>
                  <a:schemeClr val="bg1"/>
                </a:solidFill>
                <a:latin typeface="Abadi" panose="020F0502020204030204" pitchFamily="34" charset="0"/>
              </a:endParaRPr>
            </a:p>
          </p:txBody>
        </p:sp>
        <p:sp>
          <p:nvSpPr>
            <p:cNvPr id="2051" name="TextBox 2050">
              <a:extLst>
                <a:ext uri="{FF2B5EF4-FFF2-40B4-BE49-F238E27FC236}">
                  <a16:creationId xmlns:a16="http://schemas.microsoft.com/office/drawing/2014/main" id="{5929A295-1372-6630-5147-BAC53304B41B}"/>
                </a:ext>
              </a:extLst>
            </p:cNvPr>
            <p:cNvSpPr txBox="1"/>
            <p:nvPr/>
          </p:nvSpPr>
          <p:spPr>
            <a:xfrm>
              <a:off x="27243424" y="19864627"/>
              <a:ext cx="2665076" cy="630942"/>
            </a:xfrm>
            <a:prstGeom prst="rect">
              <a:avLst/>
            </a:prstGeom>
            <a:noFill/>
            <a:ln>
              <a:noFill/>
            </a:ln>
          </p:spPr>
          <p:txBody>
            <a:bodyPr wrap="square" rtlCol="0">
              <a:spAutoFit/>
            </a:bodyPr>
            <a:lstStyle/>
            <a:p>
              <a:pPr algn="l"/>
              <a:r>
                <a:rPr lang="en-US" sz="3500" b="1" dirty="0"/>
                <a:t>FDN</a:t>
              </a:r>
            </a:p>
          </p:txBody>
        </p:sp>
        <p:sp>
          <p:nvSpPr>
            <p:cNvPr id="2052" name="Rectangle: Rounded Corners 2051">
              <a:extLst>
                <a:ext uri="{FF2B5EF4-FFF2-40B4-BE49-F238E27FC236}">
                  <a16:creationId xmlns:a16="http://schemas.microsoft.com/office/drawing/2014/main" id="{F97F6A69-CC66-D915-9060-92BCEEE609F8}"/>
                </a:ext>
              </a:extLst>
            </p:cNvPr>
            <p:cNvSpPr/>
            <p:nvPr/>
          </p:nvSpPr>
          <p:spPr bwMode="auto">
            <a:xfrm>
              <a:off x="29767827" y="17026574"/>
              <a:ext cx="700040" cy="630942"/>
            </a:xfrm>
            <a:prstGeom prst="roundRect">
              <a:avLst/>
            </a:prstGeom>
            <a:solidFill>
              <a:srgbClr val="7A99AC"/>
            </a:solidFill>
            <a:ln w="9525" cap="flat" cmpd="sng" algn="ctr">
              <a:solidFill>
                <a:srgbClr val="003D4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algn="ctr" defTabSz="914400" rtl="0" eaLnBrk="1" latinLnBrk="0" hangingPunct="1"/>
              <a:endParaRPr lang="en-US" sz="2400" kern="1200" dirty="0">
                <a:solidFill>
                  <a:schemeClr val="bg1"/>
                </a:solidFill>
                <a:latin typeface="Abadi" panose="020F0502020204030204" pitchFamily="34" charset="0"/>
              </a:endParaRPr>
            </a:p>
          </p:txBody>
        </p:sp>
        <p:sp>
          <p:nvSpPr>
            <p:cNvPr id="2053" name="TextBox 2052">
              <a:extLst>
                <a:ext uri="{FF2B5EF4-FFF2-40B4-BE49-F238E27FC236}">
                  <a16:creationId xmlns:a16="http://schemas.microsoft.com/office/drawing/2014/main" id="{D72323EE-79B2-E50C-06CC-490F9F77648B}"/>
                </a:ext>
              </a:extLst>
            </p:cNvPr>
            <p:cNvSpPr txBox="1"/>
            <p:nvPr/>
          </p:nvSpPr>
          <p:spPr>
            <a:xfrm>
              <a:off x="30643084" y="17026574"/>
              <a:ext cx="1479018" cy="630942"/>
            </a:xfrm>
            <a:prstGeom prst="rect">
              <a:avLst/>
            </a:prstGeom>
            <a:noFill/>
            <a:ln>
              <a:noFill/>
            </a:ln>
          </p:spPr>
          <p:txBody>
            <a:bodyPr wrap="square" rtlCol="0">
              <a:spAutoFit/>
            </a:bodyPr>
            <a:lstStyle/>
            <a:p>
              <a:pPr algn="l"/>
              <a:r>
                <a:rPr lang="en-US" sz="3500" b="1" dirty="0"/>
                <a:t>DOE</a:t>
              </a:r>
            </a:p>
          </p:txBody>
        </p:sp>
        <p:sp>
          <p:nvSpPr>
            <p:cNvPr id="2054" name="Rectangle: Rounded Corners 2053">
              <a:extLst>
                <a:ext uri="{FF2B5EF4-FFF2-40B4-BE49-F238E27FC236}">
                  <a16:creationId xmlns:a16="http://schemas.microsoft.com/office/drawing/2014/main" id="{91C002EB-6775-A156-76BA-4F02FE900599}"/>
                </a:ext>
              </a:extLst>
            </p:cNvPr>
            <p:cNvSpPr/>
            <p:nvPr/>
          </p:nvSpPr>
          <p:spPr bwMode="auto">
            <a:xfrm>
              <a:off x="29767827" y="18083515"/>
              <a:ext cx="700040" cy="630942"/>
            </a:xfrm>
            <a:prstGeom prst="roundRect">
              <a:avLst/>
            </a:prstGeom>
            <a:solidFill>
              <a:srgbClr val="B9975B"/>
            </a:solidFill>
            <a:ln w="9525" cap="flat" cmpd="sng" algn="ctr">
              <a:solidFill>
                <a:srgbClr val="003D4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algn="ctr" defTabSz="914400" rtl="0" eaLnBrk="1" latinLnBrk="0" hangingPunct="1"/>
              <a:endParaRPr lang="en-US" sz="2400" kern="1200" dirty="0">
                <a:solidFill>
                  <a:schemeClr val="bg1"/>
                </a:solidFill>
                <a:latin typeface="Abadi" panose="020F0502020204030204" pitchFamily="34" charset="0"/>
              </a:endParaRPr>
            </a:p>
          </p:txBody>
        </p:sp>
        <p:sp>
          <p:nvSpPr>
            <p:cNvPr id="2055" name="TextBox 2054">
              <a:extLst>
                <a:ext uri="{FF2B5EF4-FFF2-40B4-BE49-F238E27FC236}">
                  <a16:creationId xmlns:a16="http://schemas.microsoft.com/office/drawing/2014/main" id="{F648D532-9952-7382-EC91-C3440FC4121D}"/>
                </a:ext>
              </a:extLst>
            </p:cNvPr>
            <p:cNvSpPr txBox="1"/>
            <p:nvPr/>
          </p:nvSpPr>
          <p:spPr>
            <a:xfrm>
              <a:off x="30643084" y="18083515"/>
              <a:ext cx="1479018" cy="630942"/>
            </a:xfrm>
            <a:prstGeom prst="rect">
              <a:avLst/>
            </a:prstGeom>
            <a:noFill/>
            <a:ln>
              <a:noFill/>
            </a:ln>
          </p:spPr>
          <p:txBody>
            <a:bodyPr wrap="square" rtlCol="0">
              <a:spAutoFit/>
            </a:bodyPr>
            <a:lstStyle/>
            <a:p>
              <a:pPr algn="l"/>
              <a:r>
                <a:rPr lang="en-US" sz="3500" b="1" dirty="0"/>
                <a:t>DoD</a:t>
              </a:r>
            </a:p>
          </p:txBody>
        </p:sp>
        <p:sp>
          <p:nvSpPr>
            <p:cNvPr id="2056" name="Rectangle: Rounded Corners 2055">
              <a:extLst>
                <a:ext uri="{FF2B5EF4-FFF2-40B4-BE49-F238E27FC236}">
                  <a16:creationId xmlns:a16="http://schemas.microsoft.com/office/drawing/2014/main" id="{CE2901AC-5915-78B4-7E1E-61FE92139E71}"/>
                </a:ext>
              </a:extLst>
            </p:cNvPr>
            <p:cNvSpPr/>
            <p:nvPr/>
          </p:nvSpPr>
          <p:spPr bwMode="auto">
            <a:xfrm>
              <a:off x="29792520" y="19028658"/>
              <a:ext cx="700040" cy="630942"/>
            </a:xfrm>
            <a:prstGeom prst="roundRect">
              <a:avLst/>
            </a:prstGeom>
            <a:solidFill>
              <a:srgbClr val="BE531C"/>
            </a:solidFill>
            <a:ln w="9525" cap="flat" cmpd="sng" algn="ctr">
              <a:solidFill>
                <a:srgbClr val="003D4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algn="ctr" defTabSz="914400" rtl="0" eaLnBrk="1" latinLnBrk="0" hangingPunct="1"/>
              <a:endParaRPr lang="en-US" sz="2400" kern="1200" dirty="0">
                <a:solidFill>
                  <a:schemeClr val="bg1"/>
                </a:solidFill>
                <a:latin typeface="Abadi" panose="020F0502020204030204" pitchFamily="34" charset="0"/>
              </a:endParaRPr>
            </a:p>
          </p:txBody>
        </p:sp>
        <p:sp>
          <p:nvSpPr>
            <p:cNvPr id="2057" name="TextBox 2056">
              <a:extLst>
                <a:ext uri="{FF2B5EF4-FFF2-40B4-BE49-F238E27FC236}">
                  <a16:creationId xmlns:a16="http://schemas.microsoft.com/office/drawing/2014/main" id="{B9F5735B-50EC-0432-9823-8B544BD00BAA}"/>
                </a:ext>
              </a:extLst>
            </p:cNvPr>
            <p:cNvSpPr txBox="1"/>
            <p:nvPr/>
          </p:nvSpPr>
          <p:spPr>
            <a:xfrm>
              <a:off x="30667777" y="19028658"/>
              <a:ext cx="1479018" cy="630942"/>
            </a:xfrm>
            <a:prstGeom prst="rect">
              <a:avLst/>
            </a:prstGeom>
            <a:noFill/>
            <a:ln>
              <a:noFill/>
            </a:ln>
          </p:spPr>
          <p:txBody>
            <a:bodyPr wrap="square" rtlCol="0">
              <a:spAutoFit/>
            </a:bodyPr>
            <a:lstStyle/>
            <a:p>
              <a:pPr algn="l"/>
              <a:r>
                <a:rPr lang="en-US" sz="3500" b="1" dirty="0"/>
                <a:t>NASA</a:t>
              </a:r>
            </a:p>
          </p:txBody>
        </p:sp>
      </p:grpSp>
      <p:sp>
        <p:nvSpPr>
          <p:cNvPr id="2061" name="Rectangle: Rounded Corners 2060">
            <a:extLst>
              <a:ext uri="{FF2B5EF4-FFF2-40B4-BE49-F238E27FC236}">
                <a16:creationId xmlns:a16="http://schemas.microsoft.com/office/drawing/2014/main" id="{372CB95F-CA19-5BCC-E8F9-FB887097828D}"/>
              </a:ext>
            </a:extLst>
          </p:cNvPr>
          <p:cNvSpPr/>
          <p:nvPr/>
        </p:nvSpPr>
        <p:spPr bwMode="auto">
          <a:xfrm>
            <a:off x="13833854" y="3549491"/>
            <a:ext cx="2590800" cy="2863339"/>
          </a:xfrm>
          <a:prstGeom prst="roundRect">
            <a:avLst/>
          </a:prstGeom>
          <a:solidFill>
            <a:srgbClr val="003D4C"/>
          </a:solidFill>
          <a:ln w="9525" cap="flat" cmpd="sng" algn="ctr">
            <a:solidFill>
              <a:srgbClr val="003D4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dirty="0">
                <a:solidFill>
                  <a:schemeClr val="bg1"/>
                </a:solidFill>
                <a:latin typeface="Abadi" panose="020F0502020204030204" pitchFamily="34" charset="0"/>
                <a:hlinkClick r:id="rId15">
                  <a:extLst>
                    <a:ext uri="{A12FA001-AC4F-418D-AE19-62706E023703}">
                      <ahyp:hlinkClr xmlns:ahyp="http://schemas.microsoft.com/office/drawing/2018/hyperlinkcolor" val="tx"/>
                    </a:ext>
                  </a:extLst>
                </a:hlinkClick>
              </a:rPr>
              <a:t>Small Grants for New Investigators to Promote Diversity in Health-Related Research</a:t>
            </a:r>
            <a:endParaRPr lang="en-US" sz="2400" dirty="0">
              <a:solidFill>
                <a:schemeClr val="bg1"/>
              </a:solidFill>
              <a:latin typeface="Abadi" panose="020F0502020204030204" pitchFamily="34" charset="0"/>
            </a:endParaRPr>
          </a:p>
          <a:p>
            <a:pPr algn="ctr"/>
            <a:endParaRPr lang="en-US" sz="2400" dirty="0">
              <a:solidFill>
                <a:schemeClr val="bg1"/>
              </a:solidFill>
              <a:latin typeface="Abadi" panose="020F0502020204030204" pitchFamily="34" charset="0"/>
            </a:endParaRPr>
          </a:p>
        </p:txBody>
      </p:sp>
      <p:sp>
        <p:nvSpPr>
          <p:cNvPr id="2062" name="Rectangle: Rounded Corners 2061">
            <a:extLst>
              <a:ext uri="{FF2B5EF4-FFF2-40B4-BE49-F238E27FC236}">
                <a16:creationId xmlns:a16="http://schemas.microsoft.com/office/drawing/2014/main" id="{28F89C47-9200-F6FD-564A-AF6B8548ED30}"/>
              </a:ext>
            </a:extLst>
          </p:cNvPr>
          <p:cNvSpPr/>
          <p:nvPr/>
        </p:nvSpPr>
        <p:spPr bwMode="auto">
          <a:xfrm>
            <a:off x="13802478" y="6499548"/>
            <a:ext cx="2590800" cy="1447554"/>
          </a:xfrm>
          <a:prstGeom prst="roundRect">
            <a:avLst/>
          </a:prstGeom>
          <a:solidFill>
            <a:srgbClr val="B9975B"/>
          </a:solidFill>
          <a:ln w="9525" cap="flat" cmpd="sng" algn="ctr">
            <a:solidFill>
              <a:srgbClr val="B9975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1" fontAlgn="auto" hangingPunct="1">
              <a:spcBef>
                <a:spcPts val="0"/>
              </a:spcBef>
              <a:spcAft>
                <a:spcPts val="0"/>
              </a:spcAft>
              <a:defRPr/>
            </a:pPr>
            <a:r>
              <a:rPr lang="en-US" sz="2400" dirty="0">
                <a:solidFill>
                  <a:schemeClr val="bg2">
                    <a:lumMod val="50000"/>
                  </a:schemeClr>
                </a:solidFill>
                <a:latin typeface="Abadi" panose="020F0502020204030204" pitchFamily="34" charset="0"/>
                <a:hlinkClick r:id="rId16">
                  <a:extLst>
                    <a:ext uri="{A12FA001-AC4F-418D-AE19-62706E023703}">
                      <ahyp:hlinkClr xmlns:ahyp="http://schemas.microsoft.com/office/drawing/2018/hyperlinkcolor" val="tx"/>
                    </a:ext>
                  </a:extLst>
                </a:hlinkClick>
              </a:rPr>
              <a:t>Air Force Young Investigator Program (YIP)</a:t>
            </a:r>
            <a:endParaRPr lang="en-US" sz="2400" dirty="0">
              <a:solidFill>
                <a:schemeClr val="bg2">
                  <a:lumMod val="50000"/>
                </a:schemeClr>
              </a:solidFill>
              <a:latin typeface="Abad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solidFill>
                <a:schemeClr val="bg2">
                  <a:lumMod val="50000"/>
                </a:schemeClr>
              </a:solidFill>
              <a:latin typeface="Abadi" panose="020F0502020204030204" pitchFamily="34" charset="0"/>
            </a:endParaRPr>
          </a:p>
        </p:txBody>
      </p:sp>
      <p:sp>
        <p:nvSpPr>
          <p:cNvPr id="2063" name="Rectangle: Rounded Corners 2062">
            <a:extLst>
              <a:ext uri="{FF2B5EF4-FFF2-40B4-BE49-F238E27FC236}">
                <a16:creationId xmlns:a16="http://schemas.microsoft.com/office/drawing/2014/main" id="{6FCEF923-19DF-81F0-CCF9-C9FC51273F66}"/>
              </a:ext>
            </a:extLst>
          </p:cNvPr>
          <p:cNvSpPr/>
          <p:nvPr/>
        </p:nvSpPr>
        <p:spPr bwMode="auto">
          <a:xfrm>
            <a:off x="16513743" y="3449781"/>
            <a:ext cx="2590800" cy="2112819"/>
          </a:xfrm>
          <a:prstGeom prst="roundRect">
            <a:avLst/>
          </a:prstGeom>
          <a:solidFill>
            <a:srgbClr val="006BA6"/>
          </a:solidFill>
          <a:ln w="9525" cap="flat" cmpd="sng" algn="ctr">
            <a:solidFill>
              <a:srgbClr val="006BA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dirty="0">
                <a:solidFill>
                  <a:schemeClr val="bg1"/>
                </a:solidFill>
                <a:latin typeface="Abadi" panose="020F0502020204030204" pitchFamily="34" charset="0"/>
                <a:hlinkClick r:id="rId17">
                  <a:extLst>
                    <a:ext uri="{A12FA001-AC4F-418D-AE19-62706E023703}">
                      <ahyp:hlinkClr xmlns:ahyp="http://schemas.microsoft.com/office/drawing/2018/hyperlinkcolor" val="tx"/>
                    </a:ext>
                  </a:extLst>
                </a:hlinkClick>
              </a:rPr>
              <a:t>Faculty Early Career Development Program (CAREER</a:t>
            </a:r>
            <a:r>
              <a:rPr lang="en-US" sz="2400" dirty="0">
                <a:solidFill>
                  <a:schemeClr val="bg1"/>
                </a:solidFill>
                <a:hlinkClick r:id="rId17">
                  <a:extLst>
                    <a:ext uri="{A12FA001-AC4F-418D-AE19-62706E023703}">
                      <ahyp:hlinkClr xmlns:ahyp="http://schemas.microsoft.com/office/drawing/2018/hyperlinkcolor" val="tx"/>
                    </a:ext>
                  </a:extLst>
                </a:hlinkClick>
              </a:rPr>
              <a:t>)</a:t>
            </a:r>
            <a:endParaRPr lang="en-US" sz="2400" dirty="0">
              <a:solidFill>
                <a:schemeClr val="bg1"/>
              </a:solidFill>
            </a:endParaRPr>
          </a:p>
        </p:txBody>
      </p:sp>
      <p:sp>
        <p:nvSpPr>
          <p:cNvPr id="2064" name="Rectangle: Rounded Corners 2063">
            <a:extLst>
              <a:ext uri="{FF2B5EF4-FFF2-40B4-BE49-F238E27FC236}">
                <a16:creationId xmlns:a16="http://schemas.microsoft.com/office/drawing/2014/main" id="{82DE1928-AFEE-D1F9-7B91-098C703CAD35}"/>
              </a:ext>
            </a:extLst>
          </p:cNvPr>
          <p:cNvSpPr/>
          <p:nvPr/>
        </p:nvSpPr>
        <p:spPr bwMode="auto">
          <a:xfrm>
            <a:off x="21608807" y="10515600"/>
            <a:ext cx="2590800" cy="2863339"/>
          </a:xfrm>
          <a:prstGeom prst="roundRect">
            <a:avLst/>
          </a:prstGeom>
          <a:solidFill>
            <a:srgbClr val="006BA6"/>
          </a:solidFill>
          <a:ln w="9525" cap="flat" cmpd="sng" algn="ctr">
            <a:solidFill>
              <a:srgbClr val="006BA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algn="ctr" defTabSz="914400" rtl="0" eaLnBrk="1" fontAlgn="t" latinLnBrk="0" hangingPunct="1"/>
            <a:r>
              <a:rPr lang="en-US" sz="2400" dirty="0">
                <a:solidFill>
                  <a:schemeClr val="bg1"/>
                </a:solidFill>
                <a:latin typeface="Abadi" panose="020F0502020204030204" pitchFamily="34" charset="0"/>
                <a:hlinkClick r:id="rId18">
                  <a:extLst>
                    <a:ext uri="{A12FA001-AC4F-418D-AE19-62706E023703}">
                      <ahyp:hlinkClr xmlns:ahyp="http://schemas.microsoft.com/office/drawing/2018/hyperlinkcolor" val="tx"/>
                    </a:ext>
                  </a:extLst>
                </a:hlinkClick>
              </a:rPr>
              <a:t>Computer and Information Science and Engineering (CISE) Research Initiation Initiative (CRII)</a:t>
            </a:r>
            <a:endParaRPr lang="en-US" sz="2400" dirty="0">
              <a:solidFill>
                <a:schemeClr val="bg1"/>
              </a:solidFill>
              <a:latin typeface="Abadi" panose="020F0502020204030204" pitchFamily="34" charset="0"/>
            </a:endParaRPr>
          </a:p>
        </p:txBody>
      </p:sp>
      <p:sp>
        <p:nvSpPr>
          <p:cNvPr id="2066" name="Rectangle: Rounded Corners 2065">
            <a:extLst>
              <a:ext uri="{FF2B5EF4-FFF2-40B4-BE49-F238E27FC236}">
                <a16:creationId xmlns:a16="http://schemas.microsoft.com/office/drawing/2014/main" id="{9B5907D9-EADC-7DC8-74DD-34334917003D}"/>
              </a:ext>
            </a:extLst>
          </p:cNvPr>
          <p:cNvSpPr/>
          <p:nvPr/>
        </p:nvSpPr>
        <p:spPr bwMode="auto">
          <a:xfrm>
            <a:off x="21607435" y="13439176"/>
            <a:ext cx="2590800" cy="1343099"/>
          </a:xfrm>
          <a:prstGeom prst="roundRect">
            <a:avLst/>
          </a:prstGeom>
          <a:solidFill>
            <a:srgbClr val="006BA6"/>
          </a:solidFill>
          <a:ln w="9525" cap="flat" cmpd="sng" algn="ctr">
            <a:solidFill>
              <a:srgbClr val="006BA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1" fontAlgn="t" hangingPunct="1"/>
            <a:r>
              <a:rPr lang="en-US" sz="2400" dirty="0">
                <a:solidFill>
                  <a:schemeClr val="bg1"/>
                </a:solidFill>
                <a:latin typeface="Abadi" panose="020F0502020204030204" pitchFamily="34" charset="0"/>
                <a:hlinkClick r:id="rId19">
                  <a:extLst>
                    <a:ext uri="{A12FA001-AC4F-418D-AE19-62706E023703}">
                      <ahyp:hlinkClr xmlns:ahyp="http://schemas.microsoft.com/office/drawing/2018/hyperlinkcolor" val="tx"/>
                    </a:ext>
                  </a:extLst>
                </a:hlinkClick>
              </a:rPr>
              <a:t>Engineering Research Initiation (ERI)</a:t>
            </a:r>
            <a:endParaRPr lang="en-US" sz="2400" dirty="0">
              <a:solidFill>
                <a:schemeClr val="bg1"/>
              </a:solidFill>
              <a:latin typeface="Abadi" panose="020F0502020204030204" pitchFamily="34" charset="0"/>
            </a:endParaRPr>
          </a:p>
          <a:p>
            <a:pPr marL="0" algn="ctr" defTabSz="914400" rtl="0" eaLnBrk="1" fontAlgn="t" latinLnBrk="0" hangingPunct="1"/>
            <a:endParaRPr lang="en-US" sz="2400" dirty="0">
              <a:solidFill>
                <a:schemeClr val="bg1"/>
              </a:solidFill>
              <a:latin typeface="Abadi" panose="020F0502020204030204" pitchFamily="34" charset="0"/>
            </a:endParaRPr>
          </a:p>
        </p:txBody>
      </p:sp>
      <p:sp>
        <p:nvSpPr>
          <p:cNvPr id="2067" name="Rectangle: Rounded Corners 2066">
            <a:extLst>
              <a:ext uri="{FF2B5EF4-FFF2-40B4-BE49-F238E27FC236}">
                <a16:creationId xmlns:a16="http://schemas.microsoft.com/office/drawing/2014/main" id="{B63896C0-210D-2594-25C7-4C0BACA741E0}"/>
              </a:ext>
            </a:extLst>
          </p:cNvPr>
          <p:cNvSpPr/>
          <p:nvPr/>
        </p:nvSpPr>
        <p:spPr bwMode="auto">
          <a:xfrm>
            <a:off x="27279600" y="3470853"/>
            <a:ext cx="2590800" cy="2396547"/>
          </a:xfrm>
          <a:prstGeom prst="roundRect">
            <a:avLst/>
          </a:prstGeom>
          <a:solidFill>
            <a:srgbClr val="B9975B"/>
          </a:solidFill>
          <a:ln w="9525" cap="flat" cmpd="sng" algn="ctr">
            <a:solidFill>
              <a:srgbClr val="B9975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1" fontAlgn="auto" hangingPunct="1">
              <a:spcBef>
                <a:spcPts val="0"/>
              </a:spcBef>
              <a:spcAft>
                <a:spcPts val="0"/>
              </a:spcAft>
              <a:defRPr/>
            </a:pPr>
            <a:r>
              <a:rPr lang="en-US" sz="2400" dirty="0">
                <a:solidFill>
                  <a:schemeClr val="bg2">
                    <a:lumMod val="50000"/>
                  </a:schemeClr>
                </a:solidFill>
                <a:latin typeface="Abadi" panose="020F0502020204030204" pitchFamily="34" charset="0"/>
                <a:hlinkClick r:id="rId20">
                  <a:extLst>
                    <a:ext uri="{A12FA001-AC4F-418D-AE19-62706E023703}">
                      <ahyp:hlinkClr xmlns:ahyp="http://schemas.microsoft.com/office/drawing/2018/hyperlinkcolor" val="tx"/>
                    </a:ext>
                  </a:extLst>
                </a:hlinkClick>
              </a:rPr>
              <a:t>Army Research Office BAA for Fundamental Research - Early Career Program (ECP)</a:t>
            </a:r>
            <a:endParaRPr lang="en-US" sz="2400" dirty="0">
              <a:solidFill>
                <a:schemeClr val="bg2">
                  <a:lumMod val="50000"/>
                </a:schemeClr>
              </a:solidFill>
              <a:latin typeface="Abad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solidFill>
                <a:schemeClr val="bg2">
                  <a:lumMod val="50000"/>
                </a:schemeClr>
              </a:solidFill>
              <a:latin typeface="Abadi" panose="020F0502020204030204" pitchFamily="34" charset="0"/>
            </a:endParaRPr>
          </a:p>
        </p:txBody>
      </p:sp>
      <p:sp>
        <p:nvSpPr>
          <p:cNvPr id="2070" name="Arrow: Left-Right 2069" descr="timeline arrow points both left and right">
            <a:extLst>
              <a:ext uri="{FF2B5EF4-FFF2-40B4-BE49-F238E27FC236}">
                <a16:creationId xmlns:a16="http://schemas.microsoft.com/office/drawing/2014/main" id="{85BCD609-091E-7938-E047-A8887DE13B63}"/>
              </a:ext>
            </a:extLst>
          </p:cNvPr>
          <p:cNvSpPr/>
          <p:nvPr/>
        </p:nvSpPr>
        <p:spPr bwMode="auto">
          <a:xfrm>
            <a:off x="0" y="20211314"/>
            <a:ext cx="32889524" cy="1447554"/>
          </a:xfrm>
          <a:prstGeom prst="leftRightArrow">
            <a:avLst/>
          </a:prstGeom>
          <a:solidFill>
            <a:srgbClr val="003D4C"/>
          </a:solidFill>
          <a:ln w="57150" cap="flat" cmpd="sng" algn="ctr">
            <a:solidFill>
              <a:srgbClr val="003D4C"/>
            </a:solidFill>
            <a:prstDash val="solid"/>
            <a:round/>
            <a:headEnd type="none" w="med" len="med"/>
            <a:tailEnd type="none" w="med" len="med"/>
          </a:ln>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r" defTabSz="652463" rtl="0" eaLnBrk="0" fontAlgn="base" latinLnBrk="0" hangingPunct="0">
              <a:lnSpc>
                <a:spcPct val="100000"/>
              </a:lnSpc>
              <a:spcBef>
                <a:spcPct val="0"/>
              </a:spcBef>
              <a:spcAft>
                <a:spcPct val="0"/>
              </a:spcAft>
              <a:buClrTx/>
              <a:buSzTx/>
              <a:buFontTx/>
              <a:buNone/>
              <a:tabLst/>
            </a:pPr>
            <a:endParaRPr kumimoji="0" lang="en-US" sz="1700" b="0" i="0" u="none" strike="noStrike" cap="none" normalizeH="0" baseline="0">
              <a:ln>
                <a:noFill/>
              </a:ln>
              <a:solidFill>
                <a:schemeClr val="tx1"/>
              </a:solidFill>
              <a:effectLst/>
              <a:latin typeface="Times" charset="0"/>
            </a:endParaRPr>
          </a:p>
        </p:txBody>
      </p:sp>
      <p:sp>
        <p:nvSpPr>
          <p:cNvPr id="2071" name="TextBox 2070">
            <a:extLst>
              <a:ext uri="{FF2B5EF4-FFF2-40B4-BE49-F238E27FC236}">
                <a16:creationId xmlns:a16="http://schemas.microsoft.com/office/drawing/2014/main" id="{D3C75B21-35E8-AE8E-7B46-A7844CDB428B}"/>
              </a:ext>
            </a:extLst>
          </p:cNvPr>
          <p:cNvSpPr txBox="1"/>
          <p:nvPr/>
        </p:nvSpPr>
        <p:spPr>
          <a:xfrm>
            <a:off x="10178807" y="20640800"/>
            <a:ext cx="12725400" cy="954107"/>
          </a:xfrm>
          <a:prstGeom prst="rect">
            <a:avLst/>
          </a:prstGeom>
          <a:noFill/>
        </p:spPr>
        <p:txBody>
          <a:bodyPr wrap="square" rtlCol="0">
            <a:spAutoFit/>
          </a:bodyPr>
          <a:lstStyle/>
          <a:p>
            <a:pPr algn="ctr"/>
            <a:r>
              <a:rPr lang="en-US" sz="3200" dirty="0">
                <a:solidFill>
                  <a:schemeClr val="bg1"/>
                </a:solidFill>
                <a:latin typeface="Abadi" panose="020F0502020204030204" pitchFamily="34" charset="0"/>
                <a:hlinkClick r:id="rId21">
                  <a:extLst>
                    <a:ext uri="{A12FA001-AC4F-418D-AE19-62706E023703}">
                      <ahyp:hlinkClr xmlns:ahyp="http://schemas.microsoft.com/office/drawing/2018/hyperlinkcolor" val="tx"/>
                    </a:ext>
                  </a:extLst>
                </a:hlinkClick>
              </a:rPr>
              <a:t>Research Career Development Awards (K) Kiosk</a:t>
            </a:r>
            <a:r>
              <a:rPr lang="en-US" sz="3200" dirty="0">
                <a:solidFill>
                  <a:schemeClr val="bg1"/>
                </a:solidFill>
                <a:latin typeface="Abadi" panose="020F0502020204030204" pitchFamily="34" charset="0"/>
              </a:rPr>
              <a:t> (All Times)</a:t>
            </a:r>
          </a:p>
          <a:p>
            <a:pPr algn="ctr"/>
            <a:endParaRPr lang="en-US" sz="2400" dirty="0"/>
          </a:p>
        </p:txBody>
      </p:sp>
      <p:sp>
        <p:nvSpPr>
          <p:cNvPr id="2072" name="Arrow: Left-Right 2071" descr="timeline arrow points both left and right">
            <a:extLst>
              <a:ext uri="{FF2B5EF4-FFF2-40B4-BE49-F238E27FC236}">
                <a16:creationId xmlns:a16="http://schemas.microsoft.com/office/drawing/2014/main" id="{FA6B2FD2-6784-FF3F-C66B-DA716A7007A2}"/>
              </a:ext>
            </a:extLst>
          </p:cNvPr>
          <p:cNvSpPr/>
          <p:nvPr/>
        </p:nvSpPr>
        <p:spPr bwMode="auto">
          <a:xfrm>
            <a:off x="28876" y="18703523"/>
            <a:ext cx="13769427" cy="1447554"/>
          </a:xfrm>
          <a:prstGeom prst="leftRightArrow">
            <a:avLst/>
          </a:prstGeom>
          <a:solidFill>
            <a:srgbClr val="BE531C"/>
          </a:solidFill>
          <a:ln w="57150" cap="flat" cmpd="sng" algn="ctr">
            <a:solidFill>
              <a:srgbClr val="BE531C"/>
            </a:solidFill>
            <a:prstDash val="solid"/>
            <a:round/>
            <a:headEnd type="none" w="med" len="med"/>
            <a:tailEnd type="none" w="med" len="med"/>
          </a:ln>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r" defTabSz="652463" rtl="0" eaLnBrk="0" fontAlgn="base" latinLnBrk="0" hangingPunct="0">
              <a:lnSpc>
                <a:spcPct val="100000"/>
              </a:lnSpc>
              <a:spcBef>
                <a:spcPct val="0"/>
              </a:spcBef>
              <a:spcAft>
                <a:spcPct val="0"/>
              </a:spcAft>
              <a:buClrTx/>
              <a:buSzTx/>
              <a:buFontTx/>
              <a:buNone/>
              <a:tabLst/>
            </a:pPr>
            <a:endParaRPr kumimoji="0" lang="en-US" sz="1700" b="0" i="0" u="none" strike="noStrike" cap="none" normalizeH="0" baseline="0" dirty="0">
              <a:ln>
                <a:noFill/>
              </a:ln>
              <a:solidFill>
                <a:schemeClr val="tx1"/>
              </a:solidFill>
              <a:effectLst/>
              <a:latin typeface="Times" charset="0"/>
            </a:endParaRPr>
          </a:p>
        </p:txBody>
      </p:sp>
      <p:sp>
        <p:nvSpPr>
          <p:cNvPr id="2073" name="TextBox 2072">
            <a:extLst>
              <a:ext uri="{FF2B5EF4-FFF2-40B4-BE49-F238E27FC236}">
                <a16:creationId xmlns:a16="http://schemas.microsoft.com/office/drawing/2014/main" id="{9EE2DB1C-340D-23B9-3566-05EF3D2655AE}"/>
              </a:ext>
            </a:extLst>
          </p:cNvPr>
          <p:cNvSpPr txBox="1"/>
          <p:nvPr/>
        </p:nvSpPr>
        <p:spPr>
          <a:xfrm>
            <a:off x="847862" y="19107368"/>
            <a:ext cx="12725400" cy="584775"/>
          </a:xfrm>
          <a:prstGeom prst="rect">
            <a:avLst/>
          </a:prstGeom>
          <a:noFill/>
        </p:spPr>
        <p:txBody>
          <a:bodyPr wrap="square" rtlCol="0">
            <a:spAutoFit/>
          </a:bodyPr>
          <a:lstStyle/>
          <a:p>
            <a:pPr algn="ctr"/>
            <a:r>
              <a:rPr lang="en-US" sz="3200" dirty="0">
                <a:solidFill>
                  <a:schemeClr val="bg1"/>
                </a:solidFill>
                <a:latin typeface="Abadi" panose="020F0502020204030204" pitchFamily="34" charset="0"/>
                <a:hlinkClick r:id="rId22">
                  <a:extLst>
                    <a:ext uri="{A12FA001-AC4F-418D-AE19-62706E023703}">
                      <ahyp:hlinkClr xmlns:ahyp="http://schemas.microsoft.com/office/drawing/2018/hyperlinkcolor" val="tx"/>
                    </a:ext>
                  </a:extLst>
                </a:hlinkClick>
              </a:rPr>
              <a:t>Early Career Faculty</a:t>
            </a:r>
            <a:r>
              <a:rPr lang="en-US" sz="3200" dirty="0">
                <a:solidFill>
                  <a:schemeClr val="bg1"/>
                </a:solidFill>
                <a:latin typeface="Abadi" panose="020F0502020204030204" pitchFamily="34" charset="0"/>
              </a:rPr>
              <a:t> (Spring)</a:t>
            </a:r>
          </a:p>
        </p:txBody>
      </p:sp>
      <p:sp>
        <p:nvSpPr>
          <p:cNvPr id="5" name="Title 4">
            <a:extLst>
              <a:ext uri="{FF2B5EF4-FFF2-40B4-BE49-F238E27FC236}">
                <a16:creationId xmlns:a16="http://schemas.microsoft.com/office/drawing/2014/main" id="{F96069CF-2D10-D706-CE29-9B25E3661561}"/>
              </a:ext>
            </a:extLst>
          </p:cNvPr>
          <p:cNvSpPr>
            <a:spLocks noGrp="1"/>
          </p:cNvSpPr>
          <p:nvPr>
            <p:ph type="ctrTitle"/>
          </p:nvPr>
        </p:nvSpPr>
        <p:spPr>
          <a:xfrm>
            <a:off x="2468563" y="-4705350"/>
            <a:ext cx="27981275" cy="4705350"/>
          </a:xfrm>
        </p:spPr>
        <p:txBody>
          <a:bodyPr anchor="t"/>
          <a:lstStyle/>
          <a:p>
            <a:r>
              <a:rPr lang="en-US" sz="6000" dirty="0"/>
              <a:t>Calendar of Early Career Funding Opportunities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AEAB769-0F90-E393-E22F-214D8AAA556B}"/>
              </a:ext>
            </a:extLst>
          </p:cNvPr>
          <p:cNvGraphicFramePr>
            <a:graphicFrameLocks noGrp="1"/>
          </p:cNvGraphicFramePr>
          <p:nvPr>
            <p:extLst>
              <p:ext uri="{D42A27DB-BD31-4B8C-83A1-F6EECF244321}">
                <p14:modId xmlns:p14="http://schemas.microsoft.com/office/powerpoint/2010/main" val="3411760298"/>
              </p:ext>
            </p:extLst>
          </p:nvPr>
        </p:nvGraphicFramePr>
        <p:xfrm>
          <a:off x="0" y="2362200"/>
          <a:ext cx="32918400" cy="18668999"/>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1686611546"/>
                    </a:ext>
                  </a:extLst>
                </a:gridCol>
                <a:gridCol w="8229600">
                  <a:extLst>
                    <a:ext uri="{9D8B030D-6E8A-4147-A177-3AD203B41FA5}">
                      <a16:colId xmlns:a16="http://schemas.microsoft.com/office/drawing/2014/main" val="632547838"/>
                    </a:ext>
                  </a:extLst>
                </a:gridCol>
                <a:gridCol w="18745200">
                  <a:extLst>
                    <a:ext uri="{9D8B030D-6E8A-4147-A177-3AD203B41FA5}">
                      <a16:colId xmlns:a16="http://schemas.microsoft.com/office/drawing/2014/main" val="2323987341"/>
                    </a:ext>
                  </a:extLst>
                </a:gridCol>
                <a:gridCol w="3429000">
                  <a:extLst>
                    <a:ext uri="{9D8B030D-6E8A-4147-A177-3AD203B41FA5}">
                      <a16:colId xmlns:a16="http://schemas.microsoft.com/office/drawing/2014/main" val="3114686909"/>
                    </a:ext>
                  </a:extLst>
                </a:gridCol>
              </a:tblGrid>
              <a:tr h="971219">
                <a:tc>
                  <a:txBody>
                    <a:bodyPr/>
                    <a:lstStyle/>
                    <a:p>
                      <a:r>
                        <a:rPr lang="en-US" sz="4800" dirty="0">
                          <a:solidFill>
                            <a:schemeClr val="tx1"/>
                          </a:solidFill>
                        </a:rPr>
                        <a:t>Funder</a:t>
                      </a:r>
                    </a:p>
                  </a:txBody>
                  <a:tcPr/>
                </a:tc>
                <a:tc>
                  <a:txBody>
                    <a:bodyPr/>
                    <a:lstStyle/>
                    <a:p>
                      <a:r>
                        <a:rPr lang="en-US" sz="4800" dirty="0">
                          <a:solidFill>
                            <a:schemeClr val="tx1"/>
                          </a:solidFill>
                        </a:rPr>
                        <a:t>Title</a:t>
                      </a:r>
                    </a:p>
                  </a:txBody>
                  <a:tcPr/>
                </a:tc>
                <a:tc>
                  <a:txBody>
                    <a:bodyPr/>
                    <a:lstStyle/>
                    <a:p>
                      <a:r>
                        <a:rPr lang="en-US" sz="4800" dirty="0">
                          <a:solidFill>
                            <a:schemeClr val="tx1"/>
                          </a:solidFill>
                        </a:rPr>
                        <a:t>Description</a:t>
                      </a:r>
                    </a:p>
                  </a:txBody>
                  <a:tcPr/>
                </a:tc>
                <a:tc>
                  <a:txBody>
                    <a:bodyPr/>
                    <a:lstStyle/>
                    <a:p>
                      <a:r>
                        <a:rPr lang="en-US" sz="4800" dirty="0">
                          <a:solidFill>
                            <a:schemeClr val="tx1"/>
                          </a:solidFill>
                        </a:rPr>
                        <a:t>Date</a:t>
                      </a:r>
                    </a:p>
                  </a:txBody>
                  <a:tcPr/>
                </a:tc>
                <a:extLst>
                  <a:ext uri="{0D108BD9-81ED-4DB2-BD59-A6C34878D82A}">
                    <a16:rowId xmlns:a16="http://schemas.microsoft.com/office/drawing/2014/main" val="33472208"/>
                  </a:ext>
                </a:extLst>
              </a:tr>
              <a:tr h="4424445">
                <a:tc>
                  <a:txBody>
                    <a:bodyPr/>
                    <a:lstStyle/>
                    <a:p>
                      <a:r>
                        <a:rPr lang="en-US" sz="4800" dirty="0"/>
                        <a:t>NASA </a:t>
                      </a:r>
                      <a:endParaRPr lang="en-US" sz="4800" dirty="0">
                        <a:solidFill>
                          <a:schemeClr val="tx1"/>
                        </a:solidFill>
                      </a:endParaRPr>
                    </a:p>
                  </a:txBody>
                  <a:tcPr/>
                </a:tc>
                <a:tc>
                  <a:txBody>
                    <a:bodyPr/>
                    <a:lstStyle/>
                    <a:p>
                      <a:r>
                        <a:rPr lang="en-US" sz="4800" dirty="0">
                          <a:solidFill>
                            <a:schemeClr val="tx1"/>
                          </a:solidFill>
                          <a:hlinkClick r:id="rId2">
                            <a:extLst>
                              <a:ext uri="{A12FA001-AC4F-418D-AE19-62706E023703}">
                                <ahyp:hlinkClr xmlns:ahyp="http://schemas.microsoft.com/office/drawing/2018/hyperlinkcolor" val="tx"/>
                              </a:ext>
                            </a:extLst>
                          </a:hlinkClick>
                        </a:rPr>
                        <a:t>Early Career Faculty</a:t>
                      </a:r>
                      <a:endParaRPr lang="en-US" sz="4800" dirty="0">
                        <a:solidFill>
                          <a:schemeClr val="tx1"/>
                        </a:solidFill>
                      </a:endParaRPr>
                    </a:p>
                  </a:txBody>
                  <a:tcPr/>
                </a:tc>
                <a:tc>
                  <a:txBody>
                    <a:bodyPr/>
                    <a:lstStyle/>
                    <a:p>
                      <a:r>
                        <a:rPr lang="en-US" sz="4800" dirty="0">
                          <a:latin typeface="+mn-lt"/>
                        </a:rPr>
                        <a:t>Challenges early career faculty to examine the theoretical feasibility of ideas and approaches that are critical to making science, space travel, and exploration more effective, affordable, and sustainable. Awards result from successful proposals to the ECF Appendix to the </a:t>
                      </a:r>
                      <a:r>
                        <a:rPr lang="en-US" sz="4800" dirty="0" err="1">
                          <a:latin typeface="+mn-lt"/>
                        </a:rPr>
                        <a:t>SpaceTech</a:t>
                      </a:r>
                      <a:r>
                        <a:rPr lang="en-US" sz="4800" dirty="0">
                          <a:latin typeface="+mn-lt"/>
                        </a:rPr>
                        <a:t>-REDDI NASA Research Announcement. </a:t>
                      </a:r>
                      <a:endParaRPr lang="en-US" sz="4800" dirty="0">
                        <a:solidFill>
                          <a:schemeClr val="tx1"/>
                        </a:solidFill>
                        <a:latin typeface="+mn-lt"/>
                      </a:endParaRPr>
                    </a:p>
                  </a:txBody>
                  <a:tcPr/>
                </a:tc>
                <a:tc>
                  <a:txBody>
                    <a:bodyPr/>
                    <a:lstStyle/>
                    <a:p>
                      <a:pPr marL="0" algn="l" defTabSz="914400" rtl="0" eaLnBrk="1" latinLnBrk="0" hangingPunct="1"/>
                      <a:r>
                        <a:rPr lang="en-US" sz="4800" b="0" kern="1200" dirty="0">
                          <a:solidFill>
                            <a:schemeClr val="tx1"/>
                          </a:solidFill>
                          <a:latin typeface="+mn-lt"/>
                          <a:ea typeface="+mn-ea"/>
                          <a:cs typeface="Arial" panose="020B0604020202020204" pitchFamily="34" charset="0"/>
                        </a:rPr>
                        <a:t>*Spring</a:t>
                      </a:r>
                    </a:p>
                  </a:txBody>
                  <a:tcPr/>
                </a:tc>
                <a:extLst>
                  <a:ext uri="{0D108BD9-81ED-4DB2-BD59-A6C34878D82A}">
                    <a16:rowId xmlns:a16="http://schemas.microsoft.com/office/drawing/2014/main" val="2188877306"/>
                  </a:ext>
                </a:extLst>
              </a:tr>
              <a:tr h="4424445">
                <a:tc>
                  <a:txBody>
                    <a:bodyPr/>
                    <a:lstStyle/>
                    <a:p>
                      <a:pPr marL="0" algn="l" defTabSz="914400" rtl="0" eaLnBrk="1" latinLnBrk="0" hangingPunct="1"/>
                      <a:r>
                        <a:rPr lang="en-US" sz="4800" kern="1200" dirty="0">
                          <a:solidFill>
                            <a:schemeClr val="tx1"/>
                          </a:solidFill>
                          <a:latin typeface="+mn-lt"/>
                          <a:ea typeface="+mn-ea"/>
                          <a:cs typeface="+mn-cs"/>
                        </a:rPr>
                        <a:t>NSF</a:t>
                      </a:r>
                    </a:p>
                  </a:txBody>
                  <a:tcPr/>
                </a:tc>
                <a:tc>
                  <a:txBody>
                    <a:bodyPr/>
                    <a:lstStyle/>
                    <a:p>
                      <a:pPr marL="0" algn="l" defTabSz="914400" rtl="0" eaLnBrk="1" latinLnBrk="0" hangingPunct="1"/>
                      <a:r>
                        <a:rPr lang="en-US" sz="4800" kern="1200" dirty="0">
                          <a:solidFill>
                            <a:schemeClr val="tx1"/>
                          </a:solidFill>
                          <a:latin typeface="+mn-lt"/>
                          <a:ea typeface="+mn-ea"/>
                          <a:cs typeface="+mn-cs"/>
                          <a:hlinkClick r:id="rId3">
                            <a:extLst>
                              <a:ext uri="{A12FA001-AC4F-418D-AE19-62706E023703}">
                                <ahyp:hlinkClr xmlns:ahyp="http://schemas.microsoft.com/office/drawing/2018/hyperlinkcolor" val="tx"/>
                              </a:ext>
                            </a:extLst>
                          </a:hlinkClick>
                        </a:rPr>
                        <a:t>Launching Early-Career Academic Pathways in the Mathematical and Physical Sciences</a:t>
                      </a:r>
                      <a:endParaRPr lang="en-US" sz="4800" kern="1200" dirty="0">
                        <a:solidFill>
                          <a:schemeClr val="tx1"/>
                        </a:solidFill>
                        <a:latin typeface="+mn-lt"/>
                        <a:ea typeface="+mn-ea"/>
                        <a:cs typeface="+mn-cs"/>
                      </a:endParaRPr>
                    </a:p>
                  </a:txBody>
                  <a:tcPr/>
                </a:tc>
                <a:tc>
                  <a:txBody>
                    <a:bodyPr/>
                    <a:lstStyle/>
                    <a:p>
                      <a:pPr marL="0" algn="l" defTabSz="914400" rtl="0" eaLnBrk="1" latinLnBrk="0" hangingPunct="1"/>
                      <a:r>
                        <a:rPr lang="en-US" sz="4800" kern="1200">
                          <a:solidFill>
                            <a:schemeClr val="tx1"/>
                          </a:solidFill>
                          <a:latin typeface="+mn-lt"/>
                          <a:ea typeface="+mn-ea"/>
                          <a:cs typeface="+mn-cs"/>
                        </a:rPr>
                        <a:t>Supports the research of pre-tenure faculty in mathematical and physical sciences at institutions that traditionally do not receive significant NSF funding, such as minority-serving institutions, predominantly undergraduate institutions and R2 universities.</a:t>
                      </a:r>
                      <a:endParaRPr lang="en-US" sz="4800" kern="1200" dirty="0">
                        <a:solidFill>
                          <a:schemeClr val="tx1"/>
                        </a:solidFill>
                        <a:latin typeface="+mn-lt"/>
                        <a:ea typeface="+mn-ea"/>
                        <a:cs typeface="+mn-cs"/>
                      </a:endParaRPr>
                    </a:p>
                  </a:txBody>
                  <a:tcPr/>
                </a:tc>
                <a:tc>
                  <a:txBody>
                    <a:bodyPr/>
                    <a:lstStyle/>
                    <a:p>
                      <a:pPr marL="0" algn="l" defTabSz="914400" rtl="0" eaLnBrk="1" latinLnBrk="0" hangingPunct="1"/>
                      <a:r>
                        <a:rPr lang="en-US" sz="4800" kern="1200" dirty="0">
                          <a:solidFill>
                            <a:schemeClr val="tx1"/>
                          </a:solidFill>
                          <a:latin typeface="+mn-lt"/>
                          <a:ea typeface="+mn-ea"/>
                          <a:cs typeface="+mn-cs"/>
                        </a:rPr>
                        <a:t>January</a:t>
                      </a:r>
                    </a:p>
                  </a:txBody>
                  <a:tcPr/>
                </a:tc>
                <a:extLst>
                  <a:ext uri="{0D108BD9-81ED-4DB2-BD59-A6C34878D82A}">
                    <a16:rowId xmlns:a16="http://schemas.microsoft.com/office/drawing/2014/main" val="3575126378"/>
                  </a:ext>
                </a:extLst>
              </a:tr>
              <a:tr h="4424445">
                <a:tc>
                  <a:txBody>
                    <a:bodyPr/>
                    <a:lstStyle/>
                    <a:p>
                      <a:pPr marL="0" algn="l" defTabSz="914400" rtl="0" eaLnBrk="1" latinLnBrk="0" hangingPunct="1"/>
                      <a:r>
                        <a:rPr lang="en-US" sz="4800" kern="1200" dirty="0">
                          <a:solidFill>
                            <a:schemeClr val="tx1"/>
                          </a:solidFill>
                          <a:latin typeface="+mn-lt"/>
                          <a:ea typeface="+mn-ea"/>
                          <a:cs typeface="+mn-cs"/>
                        </a:rPr>
                        <a:t>NIH</a:t>
                      </a:r>
                    </a:p>
                  </a:txBody>
                  <a:tcPr/>
                </a:tc>
                <a:tc>
                  <a:txBody>
                    <a:bodyPr/>
                    <a:lstStyle/>
                    <a:p>
                      <a:pPr marL="0" algn="l" defTabSz="914400" rtl="0" eaLnBrk="1" latinLnBrk="0" hangingPunct="1"/>
                      <a:r>
                        <a:rPr lang="en-US" sz="4800" kern="1200" dirty="0">
                          <a:solidFill>
                            <a:schemeClr val="tx1"/>
                          </a:solidFill>
                          <a:latin typeface="+mn-lt"/>
                          <a:ea typeface="+mn-ea"/>
                          <a:cs typeface="+mn-cs"/>
                          <a:hlinkClick r:id="rId4">
                            <a:extLst>
                              <a:ext uri="{A12FA001-AC4F-418D-AE19-62706E023703}">
                                <ahyp:hlinkClr xmlns:ahyp="http://schemas.microsoft.com/office/drawing/2018/hyperlinkcolor" val="tx"/>
                              </a:ext>
                            </a:extLst>
                          </a:hlinkClick>
                        </a:rPr>
                        <a:t>Maximizing Investigators Research Award (MIRA) for Early Stage Investigators (ESI)</a:t>
                      </a:r>
                      <a:endParaRPr lang="en-US" sz="4800" kern="1200" dirty="0">
                        <a:solidFill>
                          <a:schemeClr val="tx1"/>
                        </a:solidFill>
                        <a:latin typeface="+mn-lt"/>
                        <a:ea typeface="+mn-ea"/>
                        <a:cs typeface="+mn-cs"/>
                      </a:endParaRPr>
                    </a:p>
                  </a:txBody>
                  <a:tcPr/>
                </a:tc>
                <a:tc>
                  <a:txBody>
                    <a:bodyPr/>
                    <a:lstStyle/>
                    <a:p>
                      <a:pPr marL="0" algn="l" defTabSz="914400" rtl="0" eaLnBrk="1" latinLnBrk="0" hangingPunct="1"/>
                      <a:r>
                        <a:rPr lang="en-US" sz="4800" kern="1200" dirty="0">
                          <a:solidFill>
                            <a:schemeClr val="tx1"/>
                          </a:solidFill>
                          <a:latin typeface="+mn-lt"/>
                          <a:ea typeface="+mn-ea"/>
                          <a:cs typeface="+mn-cs"/>
                        </a:rPr>
                        <a:t>Provides support for a program of research in an early stage investigator's laboratory that falls within the mission of NIGMS. </a:t>
                      </a:r>
                    </a:p>
                  </a:txBody>
                  <a:tcPr/>
                </a:tc>
                <a:tc>
                  <a:txBody>
                    <a:bodyPr/>
                    <a:lstStyle/>
                    <a:p>
                      <a:pPr marL="0" algn="l" defTabSz="914400" rtl="0" eaLnBrk="1" latinLnBrk="0" hangingPunct="1"/>
                      <a:r>
                        <a:rPr lang="en-US" sz="4800" kern="1200" dirty="0">
                          <a:solidFill>
                            <a:schemeClr val="tx1"/>
                          </a:solidFill>
                          <a:latin typeface="+mn-lt"/>
                          <a:ea typeface="+mn-ea"/>
                          <a:cs typeface="+mn-cs"/>
                        </a:rPr>
                        <a:t>February, September</a:t>
                      </a:r>
                    </a:p>
                  </a:txBody>
                  <a:tcPr/>
                </a:tc>
                <a:extLst>
                  <a:ext uri="{0D108BD9-81ED-4DB2-BD59-A6C34878D82A}">
                    <a16:rowId xmlns:a16="http://schemas.microsoft.com/office/drawing/2014/main" val="1711912770"/>
                  </a:ext>
                </a:extLst>
              </a:tr>
              <a:tr h="4424445">
                <a:tc>
                  <a:txBody>
                    <a:bodyPr/>
                    <a:lstStyle/>
                    <a:p>
                      <a:r>
                        <a:rPr lang="en-US" sz="4800" dirty="0"/>
                        <a:t>NSF</a:t>
                      </a:r>
                    </a:p>
                  </a:txBody>
                  <a:tcPr/>
                </a:tc>
                <a:tc>
                  <a:txBody>
                    <a:bodyPr/>
                    <a:lstStyle/>
                    <a:p>
                      <a:r>
                        <a:rPr lang="en-US" sz="4800" dirty="0">
                          <a:solidFill>
                            <a:schemeClr val="tx1"/>
                          </a:solidFill>
                          <a:hlinkClick r:id="rId5">
                            <a:extLst>
                              <a:ext uri="{A12FA001-AC4F-418D-AE19-62706E023703}">
                                <ahyp:hlinkClr xmlns:ahyp="http://schemas.microsoft.com/office/drawing/2018/hyperlinkcolor" val="tx"/>
                              </a:ext>
                            </a:extLst>
                          </a:hlinkClick>
                        </a:rPr>
                        <a:t>EHR Core Research: Building Capacity in STEM Education Research</a:t>
                      </a:r>
                      <a:endParaRPr lang="en-US" sz="4800" dirty="0">
                        <a:solidFill>
                          <a:schemeClr val="tx1"/>
                        </a:solidFill>
                      </a:endParaRPr>
                    </a:p>
                  </a:txBody>
                  <a:tcPr/>
                </a:tc>
                <a:tc>
                  <a:txBody>
                    <a:bodyPr/>
                    <a:lstStyle/>
                    <a:p>
                      <a:r>
                        <a:rPr lang="en-US" sz="4800" dirty="0"/>
                        <a:t>Seeks to fund STEM research career development activities on topics that are relevant to qualitative and quantitative research methods and design.</a:t>
                      </a:r>
                    </a:p>
                  </a:txBody>
                  <a:tcPr/>
                </a:tc>
                <a:tc>
                  <a:txBody>
                    <a:bodyPr/>
                    <a:lstStyle/>
                    <a:p>
                      <a:r>
                        <a:rPr lang="en-US" sz="4800" dirty="0"/>
                        <a:t>February</a:t>
                      </a:r>
                    </a:p>
                  </a:txBody>
                  <a:tcPr/>
                </a:tc>
                <a:extLst>
                  <a:ext uri="{0D108BD9-81ED-4DB2-BD59-A6C34878D82A}">
                    <a16:rowId xmlns:a16="http://schemas.microsoft.com/office/drawing/2014/main" val="3464409465"/>
                  </a:ext>
                </a:extLst>
              </a:tr>
            </a:tbl>
          </a:graphicData>
        </a:graphic>
      </p:graphicFrame>
      <p:sp>
        <p:nvSpPr>
          <p:cNvPr id="3" name="TextBox 2">
            <a:extLst>
              <a:ext uri="{FF2B5EF4-FFF2-40B4-BE49-F238E27FC236}">
                <a16:creationId xmlns:a16="http://schemas.microsoft.com/office/drawing/2014/main" id="{439B3A46-F1EB-A8B1-6272-9367FB8CAFB0}"/>
              </a:ext>
            </a:extLst>
          </p:cNvPr>
          <p:cNvSpPr txBox="1"/>
          <p:nvPr/>
        </p:nvSpPr>
        <p:spPr>
          <a:xfrm>
            <a:off x="0" y="21031200"/>
            <a:ext cx="14325600" cy="584775"/>
          </a:xfrm>
          <a:prstGeom prst="rect">
            <a:avLst/>
          </a:prstGeom>
          <a:noFill/>
        </p:spPr>
        <p:txBody>
          <a:bodyPr wrap="square" rtlCol="0">
            <a:spAutoFit/>
          </a:bodyPr>
          <a:lstStyle/>
          <a:p>
            <a:r>
              <a:rPr lang="en-US" sz="3200" dirty="0"/>
              <a:t>NOTE: ALWAYS  VERIFY  WITH OFFICIAL FUNDER GUIDELINES</a:t>
            </a:r>
          </a:p>
        </p:txBody>
      </p:sp>
      <p:sp>
        <p:nvSpPr>
          <p:cNvPr id="4" name="Title 3">
            <a:extLst>
              <a:ext uri="{FF2B5EF4-FFF2-40B4-BE49-F238E27FC236}">
                <a16:creationId xmlns:a16="http://schemas.microsoft.com/office/drawing/2014/main" id="{277200FF-C17D-9C0F-10AE-7B14395D05EE}"/>
              </a:ext>
            </a:extLst>
          </p:cNvPr>
          <p:cNvSpPr>
            <a:spLocks noGrp="1"/>
          </p:cNvSpPr>
          <p:nvPr>
            <p:ph type="title" idx="4294967295"/>
          </p:nvPr>
        </p:nvSpPr>
        <p:spPr>
          <a:xfrm>
            <a:off x="2263775" y="-4241800"/>
            <a:ext cx="28390850" cy="4241800"/>
          </a:xfrm>
          <a:prstGeom prst="rect">
            <a:avLst/>
          </a:prstGeom>
        </p:spPr>
        <p:txBody>
          <a:bodyPr anchor="t"/>
          <a:lstStyle/>
          <a:p>
            <a:r>
              <a:rPr lang="en-US" sz="6000" dirty="0"/>
              <a:t>Funding Sources and Descriptions, slide 2</a:t>
            </a:r>
          </a:p>
        </p:txBody>
      </p:sp>
    </p:spTree>
    <p:extLst>
      <p:ext uri="{BB962C8B-B14F-4D97-AF65-F5344CB8AC3E}">
        <p14:creationId xmlns:p14="http://schemas.microsoft.com/office/powerpoint/2010/main" val="3072576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BAF894D-05DB-5F98-7B49-9C9A67214213}"/>
              </a:ext>
            </a:extLst>
          </p:cNvPr>
          <p:cNvGraphicFramePr>
            <a:graphicFrameLocks noGrp="1"/>
          </p:cNvGraphicFramePr>
          <p:nvPr>
            <p:extLst>
              <p:ext uri="{D42A27DB-BD31-4B8C-83A1-F6EECF244321}">
                <p14:modId xmlns:p14="http://schemas.microsoft.com/office/powerpoint/2010/main" val="477416874"/>
              </p:ext>
            </p:extLst>
          </p:nvPr>
        </p:nvGraphicFramePr>
        <p:xfrm>
          <a:off x="0" y="2286003"/>
          <a:ext cx="32918400" cy="18160422"/>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2752552224"/>
                    </a:ext>
                  </a:extLst>
                </a:gridCol>
                <a:gridCol w="9220200">
                  <a:extLst>
                    <a:ext uri="{9D8B030D-6E8A-4147-A177-3AD203B41FA5}">
                      <a16:colId xmlns:a16="http://schemas.microsoft.com/office/drawing/2014/main" val="499514707"/>
                    </a:ext>
                  </a:extLst>
                </a:gridCol>
                <a:gridCol w="17398392">
                  <a:extLst>
                    <a:ext uri="{9D8B030D-6E8A-4147-A177-3AD203B41FA5}">
                      <a16:colId xmlns:a16="http://schemas.microsoft.com/office/drawing/2014/main" val="3596963049"/>
                    </a:ext>
                  </a:extLst>
                </a:gridCol>
                <a:gridCol w="3937608">
                  <a:extLst>
                    <a:ext uri="{9D8B030D-6E8A-4147-A177-3AD203B41FA5}">
                      <a16:colId xmlns:a16="http://schemas.microsoft.com/office/drawing/2014/main" val="3281233367"/>
                    </a:ext>
                  </a:extLst>
                </a:gridCol>
              </a:tblGrid>
              <a:tr h="1619643">
                <a:tc>
                  <a:txBody>
                    <a:bodyPr/>
                    <a:lstStyle/>
                    <a:p>
                      <a:r>
                        <a:rPr lang="en-US" sz="4800" dirty="0">
                          <a:solidFill>
                            <a:schemeClr val="tx1"/>
                          </a:solidFill>
                        </a:rPr>
                        <a:t>Funder</a:t>
                      </a:r>
                    </a:p>
                  </a:txBody>
                  <a:tcPr/>
                </a:tc>
                <a:tc>
                  <a:txBody>
                    <a:bodyPr/>
                    <a:lstStyle/>
                    <a:p>
                      <a:r>
                        <a:rPr lang="en-US" sz="4800" dirty="0">
                          <a:solidFill>
                            <a:schemeClr val="tx1"/>
                          </a:solidFill>
                        </a:rPr>
                        <a:t>Title</a:t>
                      </a:r>
                    </a:p>
                  </a:txBody>
                  <a:tcPr/>
                </a:tc>
                <a:tc>
                  <a:txBody>
                    <a:bodyPr/>
                    <a:lstStyle/>
                    <a:p>
                      <a:r>
                        <a:rPr lang="en-US" sz="4800" dirty="0">
                          <a:solidFill>
                            <a:schemeClr val="tx1"/>
                          </a:solidFill>
                        </a:rPr>
                        <a:t>Description</a:t>
                      </a:r>
                    </a:p>
                  </a:txBody>
                  <a:tcPr/>
                </a:tc>
                <a:tc>
                  <a:txBody>
                    <a:bodyPr/>
                    <a:lstStyle/>
                    <a:p>
                      <a:r>
                        <a:rPr lang="en-US" sz="4800" dirty="0">
                          <a:solidFill>
                            <a:schemeClr val="tx1"/>
                          </a:solidFill>
                        </a:rPr>
                        <a:t>Date</a:t>
                      </a:r>
                    </a:p>
                  </a:txBody>
                  <a:tcPr/>
                </a:tc>
                <a:extLst>
                  <a:ext uri="{0D108BD9-81ED-4DB2-BD59-A6C34878D82A}">
                    <a16:rowId xmlns:a16="http://schemas.microsoft.com/office/drawing/2014/main" val="575747941"/>
                  </a:ext>
                </a:extLst>
              </a:tr>
              <a:tr h="3701865">
                <a:tc>
                  <a:txBody>
                    <a:bodyPr/>
                    <a:lstStyle/>
                    <a:p>
                      <a:r>
                        <a:rPr lang="en-US" sz="4800" dirty="0"/>
                        <a:t>DARPA</a:t>
                      </a:r>
                    </a:p>
                  </a:txBody>
                  <a:tcPr/>
                </a:tc>
                <a:tc>
                  <a:txBody>
                    <a:bodyPr/>
                    <a:lstStyle/>
                    <a:p>
                      <a:r>
                        <a:rPr lang="en-US" sz="4800" dirty="0">
                          <a:solidFill>
                            <a:schemeClr val="tx1"/>
                          </a:solidFill>
                          <a:hlinkClick r:id="rId2">
                            <a:extLst>
                              <a:ext uri="{A12FA001-AC4F-418D-AE19-62706E023703}">
                                <ahyp:hlinkClr xmlns:ahyp="http://schemas.microsoft.com/office/drawing/2018/hyperlinkcolor" val="tx"/>
                              </a:ext>
                            </a:extLst>
                          </a:hlinkClick>
                        </a:rPr>
                        <a:t>DARPA Young Faculty Award</a:t>
                      </a:r>
                      <a:endParaRPr lang="en-US" sz="4800" dirty="0">
                        <a:solidFill>
                          <a:schemeClr val="tx1"/>
                        </a:solidFill>
                      </a:endParaRPr>
                    </a:p>
                  </a:txBody>
                  <a:tcPr/>
                </a:tc>
                <a:tc>
                  <a:txBody>
                    <a:bodyPr/>
                    <a:lstStyle/>
                    <a:p>
                      <a:r>
                        <a:rPr lang="en-US" sz="4800" dirty="0"/>
                        <a:t>Aims to identify and engage rising stars in junior faculty positions in academia and equivalent positions at non-profit research institutions and expose them to Department of Defense (DoD) and National Security challenges and needs.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dirty="0"/>
                        <a:t>February</a:t>
                      </a:r>
                    </a:p>
                    <a:p>
                      <a:pPr marL="0" algn="l" defTabSz="914400" rtl="0" eaLnBrk="1" latinLnBrk="0" hangingPunct="1"/>
                      <a:endParaRPr lang="en-US" sz="4800" kern="1200" dirty="0">
                        <a:solidFill>
                          <a:schemeClr val="tx1"/>
                        </a:solidFill>
                        <a:latin typeface="+mn-lt"/>
                        <a:ea typeface="+mn-ea"/>
                        <a:cs typeface="+mn-cs"/>
                      </a:endParaRPr>
                    </a:p>
                  </a:txBody>
                  <a:tcPr/>
                </a:tc>
                <a:extLst>
                  <a:ext uri="{0D108BD9-81ED-4DB2-BD59-A6C34878D82A}">
                    <a16:rowId xmlns:a16="http://schemas.microsoft.com/office/drawing/2014/main" val="124290506"/>
                  </a:ext>
                </a:extLst>
              </a:tr>
              <a:tr h="3688455">
                <a:tc>
                  <a:txBody>
                    <a:bodyPr/>
                    <a:lstStyle/>
                    <a:p>
                      <a:r>
                        <a:rPr lang="en-US" sz="4800" dirty="0">
                          <a:solidFill>
                            <a:schemeClr val="tx1"/>
                          </a:solidFill>
                        </a:rPr>
                        <a:t>FDN</a:t>
                      </a:r>
                    </a:p>
                  </a:txBody>
                  <a:tcPr/>
                </a:tc>
                <a:tc>
                  <a:txBody>
                    <a:bodyPr/>
                    <a:lstStyle/>
                    <a:p>
                      <a:r>
                        <a:rPr lang="en-US" sz="4800" dirty="0">
                          <a:solidFill>
                            <a:schemeClr val="tx1"/>
                          </a:solidFill>
                          <a:hlinkClick r:id="rId3">
                            <a:extLst>
                              <a:ext uri="{A12FA001-AC4F-418D-AE19-62706E023703}">
                                <ahyp:hlinkClr xmlns:ahyp="http://schemas.microsoft.com/office/drawing/2018/hyperlinkcolor" val="tx"/>
                              </a:ext>
                            </a:extLst>
                          </a:hlinkClick>
                        </a:rPr>
                        <a:t>American Chemical Society Petroleum Research Fund</a:t>
                      </a:r>
                      <a:endParaRPr lang="en-US" sz="4800" dirty="0">
                        <a:solidFill>
                          <a:schemeClr val="tx1"/>
                        </a:solidFill>
                      </a:endParaRPr>
                    </a:p>
                  </a:txBody>
                  <a:tcPr/>
                </a:tc>
                <a:tc>
                  <a:txBody>
                    <a:bodyPr/>
                    <a:lstStyle/>
                    <a:p>
                      <a:r>
                        <a:rPr lang="en-US" sz="4800" dirty="0"/>
                        <a:t>Doctoral New Investigator (DNI) grants provide start-up funding for scientists and engineers in the United States who are within the first three years of their first academic appointment at the level of Assistant Professor or the equivalent.</a:t>
                      </a:r>
                      <a:endParaRPr lang="en-US" sz="48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4800" dirty="0" err="1"/>
                        <a:t>March</a:t>
                      </a:r>
                      <a:r>
                        <a:rPr lang="pt-BR" sz="4800" dirty="0"/>
                        <a:t> </a:t>
                      </a:r>
                      <a:r>
                        <a:rPr lang="pt-BR" sz="4800" dirty="0" err="1"/>
                        <a:t>September</a:t>
                      </a:r>
                      <a:endParaRPr lang="en-US" sz="4800" dirty="0">
                        <a:solidFill>
                          <a:schemeClr val="tx1"/>
                        </a:solidFill>
                      </a:endParaRPr>
                    </a:p>
                    <a:p>
                      <a:endParaRPr lang="en-US" sz="4800" dirty="0"/>
                    </a:p>
                  </a:txBody>
                  <a:tcPr/>
                </a:tc>
                <a:extLst>
                  <a:ext uri="{0D108BD9-81ED-4DB2-BD59-A6C34878D82A}">
                    <a16:rowId xmlns:a16="http://schemas.microsoft.com/office/drawing/2014/main" val="1851765526"/>
                  </a:ext>
                </a:extLst>
              </a:tr>
              <a:tr h="4694398">
                <a:tc>
                  <a:txBody>
                    <a:bodyPr/>
                    <a:lstStyle/>
                    <a:p>
                      <a:r>
                        <a:rPr lang="en-US" sz="4800" dirty="0">
                          <a:solidFill>
                            <a:schemeClr val="tx1"/>
                          </a:solidFill>
                        </a:rPr>
                        <a:t>DOE</a:t>
                      </a:r>
                    </a:p>
                  </a:txBody>
                  <a:tcPr/>
                </a:tc>
                <a:tc>
                  <a:txBody>
                    <a:bodyPr/>
                    <a:lstStyle/>
                    <a:p>
                      <a:r>
                        <a:rPr lang="en-US" sz="4800" dirty="0">
                          <a:solidFill>
                            <a:schemeClr val="tx1"/>
                          </a:solidFill>
                          <a:hlinkClick r:id="rId4">
                            <a:extLst>
                              <a:ext uri="{A12FA001-AC4F-418D-AE19-62706E023703}">
                                <ahyp:hlinkClr xmlns:ahyp="http://schemas.microsoft.com/office/drawing/2018/hyperlinkcolor" val="tx"/>
                              </a:ext>
                            </a:extLst>
                          </a:hlinkClick>
                        </a:rPr>
                        <a:t>Office of Science Early Career Research Program </a:t>
                      </a:r>
                      <a:endParaRPr lang="en-US" sz="4800" dirty="0">
                        <a:solidFill>
                          <a:schemeClr val="tx1"/>
                        </a:solidFill>
                      </a:endParaRPr>
                    </a:p>
                  </a:txBody>
                  <a:tcPr/>
                </a:tc>
                <a:tc>
                  <a:txBody>
                    <a:bodyPr/>
                    <a:lstStyle/>
                    <a:p>
                      <a:r>
                        <a:rPr lang="en-US" sz="4800" dirty="0"/>
                        <a:t>Invites early career applications in core Department of Energy research focus areas, including: Advanced Scientific Computing Research; Biological and Environmental Research; Basic Energy Sciences; Fusion Energy Sciences; High Energy Physics; Nuclear Physics; Accelerator R&amp;D and Production; and Isotope R&amp;D and Production. </a:t>
                      </a:r>
                      <a:endParaRPr lang="en-US" sz="4800" dirty="0">
                        <a:solidFill>
                          <a:schemeClr val="tx1"/>
                        </a:solidFill>
                      </a:endParaRPr>
                    </a:p>
                  </a:txBody>
                  <a:tcPr/>
                </a:tc>
                <a:tc>
                  <a:txBody>
                    <a:bodyPr/>
                    <a:lstStyle/>
                    <a:p>
                      <a:r>
                        <a:rPr lang="en-US" sz="4800" dirty="0"/>
                        <a:t>Apr</a:t>
                      </a:r>
                      <a:endParaRPr lang="en-US" sz="4800" dirty="0">
                        <a:solidFill>
                          <a:schemeClr val="tx1"/>
                        </a:solidFill>
                      </a:endParaRPr>
                    </a:p>
                  </a:txBody>
                  <a:tcPr/>
                </a:tc>
                <a:extLst>
                  <a:ext uri="{0D108BD9-81ED-4DB2-BD59-A6C34878D82A}">
                    <a16:rowId xmlns:a16="http://schemas.microsoft.com/office/drawing/2014/main" val="1026701841"/>
                  </a:ext>
                </a:extLst>
              </a:tr>
              <a:tr h="4456061">
                <a:tc>
                  <a:txBody>
                    <a:bodyPr/>
                    <a:lstStyle/>
                    <a:p>
                      <a:endParaRPr lang="en-US" sz="4800" dirty="0">
                        <a:solidFill>
                          <a:schemeClr val="tx1"/>
                        </a:solidFill>
                      </a:endParaRPr>
                    </a:p>
                  </a:txBody>
                  <a:tcPr/>
                </a:tc>
                <a:tc>
                  <a:txBody>
                    <a:bodyPr/>
                    <a:lstStyle/>
                    <a:p>
                      <a:endParaRPr lang="en-US" sz="4800" dirty="0">
                        <a:solidFill>
                          <a:schemeClr val="tx1"/>
                        </a:solidFill>
                      </a:endParaRPr>
                    </a:p>
                  </a:txBody>
                  <a:tcPr/>
                </a:tc>
                <a:tc>
                  <a:txBody>
                    <a:bodyPr/>
                    <a:lstStyle/>
                    <a:p>
                      <a:endParaRPr lang="en-US" sz="4800" dirty="0">
                        <a:solidFill>
                          <a:schemeClr val="tx1"/>
                        </a:solidFill>
                      </a:endParaRPr>
                    </a:p>
                  </a:txBody>
                  <a:tcPr/>
                </a:tc>
                <a:tc>
                  <a:txBody>
                    <a:bodyPr/>
                    <a:lstStyle/>
                    <a:p>
                      <a:endParaRPr lang="en-US" sz="4800" dirty="0">
                        <a:solidFill>
                          <a:schemeClr val="tx1"/>
                        </a:solidFill>
                      </a:endParaRPr>
                    </a:p>
                  </a:txBody>
                  <a:tcPr/>
                </a:tc>
                <a:extLst>
                  <a:ext uri="{0D108BD9-81ED-4DB2-BD59-A6C34878D82A}">
                    <a16:rowId xmlns:a16="http://schemas.microsoft.com/office/drawing/2014/main" val="1762391345"/>
                  </a:ext>
                </a:extLst>
              </a:tr>
            </a:tbl>
          </a:graphicData>
        </a:graphic>
      </p:graphicFrame>
      <p:sp>
        <p:nvSpPr>
          <p:cNvPr id="4" name="TextBox 3">
            <a:extLst>
              <a:ext uri="{FF2B5EF4-FFF2-40B4-BE49-F238E27FC236}">
                <a16:creationId xmlns:a16="http://schemas.microsoft.com/office/drawing/2014/main" id="{5961AD96-685D-6570-749B-3F6E71931AB5}"/>
              </a:ext>
            </a:extLst>
          </p:cNvPr>
          <p:cNvSpPr txBox="1"/>
          <p:nvPr/>
        </p:nvSpPr>
        <p:spPr>
          <a:xfrm>
            <a:off x="0" y="21031200"/>
            <a:ext cx="14325600" cy="584775"/>
          </a:xfrm>
          <a:prstGeom prst="rect">
            <a:avLst/>
          </a:prstGeom>
          <a:noFill/>
        </p:spPr>
        <p:txBody>
          <a:bodyPr wrap="square" rtlCol="0">
            <a:spAutoFit/>
          </a:bodyPr>
          <a:lstStyle/>
          <a:p>
            <a:r>
              <a:rPr lang="en-US" sz="3200" dirty="0"/>
              <a:t>NOTE: ALWAYS  VERIFY  WITH OFFICIAL FUNDER GUIDELINES</a:t>
            </a:r>
          </a:p>
        </p:txBody>
      </p:sp>
      <p:sp>
        <p:nvSpPr>
          <p:cNvPr id="2" name="Title 1">
            <a:extLst>
              <a:ext uri="{FF2B5EF4-FFF2-40B4-BE49-F238E27FC236}">
                <a16:creationId xmlns:a16="http://schemas.microsoft.com/office/drawing/2014/main" id="{63C8FCB7-A623-3F28-AFFA-039ED70201F7}"/>
              </a:ext>
            </a:extLst>
          </p:cNvPr>
          <p:cNvSpPr>
            <a:spLocks noGrp="1"/>
          </p:cNvSpPr>
          <p:nvPr>
            <p:ph type="title"/>
          </p:nvPr>
        </p:nvSpPr>
        <p:spPr>
          <a:xfrm>
            <a:off x="1646238" y="-3657600"/>
            <a:ext cx="29625925" cy="3657600"/>
          </a:xfrm>
        </p:spPr>
        <p:txBody>
          <a:bodyPr anchor="t"/>
          <a:lstStyle/>
          <a:p>
            <a:r>
              <a:rPr lang="en-US" sz="6000" dirty="0"/>
              <a:t>Funding sources and descriptions, slide 3</a:t>
            </a:r>
          </a:p>
        </p:txBody>
      </p:sp>
    </p:spTree>
    <p:extLst>
      <p:ext uri="{BB962C8B-B14F-4D97-AF65-F5344CB8AC3E}">
        <p14:creationId xmlns:p14="http://schemas.microsoft.com/office/powerpoint/2010/main" val="3562159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1FD5604-055A-861C-E6D4-E7092B4ED648}"/>
              </a:ext>
            </a:extLst>
          </p:cNvPr>
          <p:cNvGraphicFramePr>
            <a:graphicFrameLocks noGrp="1"/>
          </p:cNvGraphicFramePr>
          <p:nvPr>
            <p:extLst>
              <p:ext uri="{D42A27DB-BD31-4B8C-83A1-F6EECF244321}">
                <p14:modId xmlns:p14="http://schemas.microsoft.com/office/powerpoint/2010/main" val="3657074811"/>
              </p:ext>
            </p:extLst>
          </p:nvPr>
        </p:nvGraphicFramePr>
        <p:xfrm>
          <a:off x="0" y="2362200"/>
          <a:ext cx="32918401" cy="18668999"/>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3409803024"/>
                    </a:ext>
                  </a:extLst>
                </a:gridCol>
                <a:gridCol w="9762659">
                  <a:extLst>
                    <a:ext uri="{9D8B030D-6E8A-4147-A177-3AD203B41FA5}">
                      <a16:colId xmlns:a16="http://schemas.microsoft.com/office/drawing/2014/main" val="683578451"/>
                    </a:ext>
                  </a:extLst>
                </a:gridCol>
                <a:gridCol w="16344101">
                  <a:extLst>
                    <a:ext uri="{9D8B030D-6E8A-4147-A177-3AD203B41FA5}">
                      <a16:colId xmlns:a16="http://schemas.microsoft.com/office/drawing/2014/main" val="2811154987"/>
                    </a:ext>
                  </a:extLst>
                </a:gridCol>
                <a:gridCol w="4297041">
                  <a:extLst>
                    <a:ext uri="{9D8B030D-6E8A-4147-A177-3AD203B41FA5}">
                      <a16:colId xmlns:a16="http://schemas.microsoft.com/office/drawing/2014/main" val="2070124518"/>
                    </a:ext>
                  </a:extLst>
                </a:gridCol>
              </a:tblGrid>
              <a:tr h="1636027">
                <a:tc>
                  <a:txBody>
                    <a:bodyPr/>
                    <a:lstStyle/>
                    <a:p>
                      <a:r>
                        <a:rPr lang="en-US" sz="4800" dirty="0">
                          <a:solidFill>
                            <a:schemeClr val="tx1"/>
                          </a:solidFill>
                        </a:rPr>
                        <a:t>Funder</a:t>
                      </a:r>
                    </a:p>
                  </a:txBody>
                  <a:tcPr/>
                </a:tc>
                <a:tc>
                  <a:txBody>
                    <a:bodyPr/>
                    <a:lstStyle/>
                    <a:p>
                      <a:r>
                        <a:rPr lang="en-US" sz="4800" dirty="0">
                          <a:solidFill>
                            <a:schemeClr val="tx1"/>
                          </a:solidFill>
                        </a:rPr>
                        <a:t>Title</a:t>
                      </a:r>
                    </a:p>
                  </a:txBody>
                  <a:tcPr/>
                </a:tc>
                <a:tc>
                  <a:txBody>
                    <a:bodyPr/>
                    <a:lstStyle/>
                    <a:p>
                      <a:r>
                        <a:rPr lang="en-US" sz="4800" dirty="0">
                          <a:solidFill>
                            <a:schemeClr val="tx1"/>
                          </a:solidFill>
                        </a:rPr>
                        <a:t>Description</a:t>
                      </a:r>
                    </a:p>
                  </a:txBody>
                  <a:tcPr/>
                </a:tc>
                <a:tc>
                  <a:txBody>
                    <a:bodyPr/>
                    <a:lstStyle/>
                    <a:p>
                      <a:r>
                        <a:rPr lang="en-US" sz="4800" dirty="0">
                          <a:solidFill>
                            <a:schemeClr val="tx1"/>
                          </a:solidFill>
                        </a:rPr>
                        <a:t>Date</a:t>
                      </a:r>
                    </a:p>
                  </a:txBody>
                  <a:tcPr/>
                </a:tc>
                <a:extLst>
                  <a:ext uri="{0D108BD9-81ED-4DB2-BD59-A6C34878D82A}">
                    <a16:rowId xmlns:a16="http://schemas.microsoft.com/office/drawing/2014/main" val="4056345742"/>
                  </a:ext>
                </a:extLst>
              </a:tr>
              <a:tr h="6229456">
                <a:tc>
                  <a:txBody>
                    <a:bodyPr/>
                    <a:lstStyle/>
                    <a:p>
                      <a:r>
                        <a:rPr lang="en-US" sz="4800" dirty="0">
                          <a:solidFill>
                            <a:schemeClr val="tx1"/>
                          </a:solidFill>
                        </a:rPr>
                        <a:t>DoD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b="0" i="0" kern="1200" cap="all" dirty="0">
                          <a:solidFill>
                            <a:schemeClr val="tx1"/>
                          </a:solidFill>
                          <a:effectLst/>
                          <a:latin typeface="+mn-lt"/>
                          <a:ea typeface="+mn-ea"/>
                          <a:cs typeface="+mn-cs"/>
                          <a:hlinkClick r:id="rId2">
                            <a:extLst>
                              <a:ext uri="{A12FA001-AC4F-418D-AE19-62706E023703}">
                                <ahyp:hlinkClr xmlns:ahyp="http://schemas.microsoft.com/office/drawing/2018/hyperlinkcolor" val="tx"/>
                              </a:ext>
                            </a:extLst>
                          </a:hlinkClick>
                        </a:rPr>
                        <a:t>ONR Young Investigator Program (YIP)</a:t>
                      </a:r>
                      <a:endParaRPr lang="en-US" sz="4800" b="0" i="0" kern="1200" cap="all" dirty="0">
                        <a:solidFill>
                          <a:schemeClr val="tx1"/>
                        </a:solidFill>
                        <a:effectLst/>
                        <a:latin typeface="+mn-lt"/>
                        <a:ea typeface="+mn-ea"/>
                        <a:cs typeface="+mn-cs"/>
                      </a:endParaRPr>
                    </a:p>
                  </a:txBody>
                  <a:tcPr/>
                </a:tc>
                <a:tc>
                  <a:txBody>
                    <a:bodyPr/>
                    <a:lstStyle/>
                    <a:p>
                      <a:r>
                        <a:rPr lang="en-US" sz="4800" dirty="0"/>
                        <a:t>Supports early career scientists and engineers showing exceptional ability and promise for conducting basic research. Seeks to: foster creative basic research in science and engineering; enhance early career development of outstanding young investigators; and increase opportunities for the young investigator to recognize the Air Force and Space Force mission and related challenges in science and engineering.</a:t>
                      </a:r>
                      <a:endParaRPr lang="en-US" sz="4800" dirty="0">
                        <a:solidFill>
                          <a:schemeClr val="tx1"/>
                        </a:solidFill>
                      </a:endParaRPr>
                    </a:p>
                  </a:txBody>
                  <a:tcPr/>
                </a:tc>
                <a:tc>
                  <a:txBody>
                    <a:bodyPr/>
                    <a:lstStyle/>
                    <a:p>
                      <a:pPr marL="0" algn="l" defTabSz="914400" rtl="0" eaLnBrk="1" latinLnBrk="0" hangingPunct="1"/>
                      <a:r>
                        <a:rPr lang="en-US" sz="4800" b="0" kern="1200" dirty="0">
                          <a:solidFill>
                            <a:schemeClr val="tx1"/>
                          </a:solidFill>
                          <a:latin typeface="Arial" panose="020B0604020202020204" pitchFamily="34" charset="0"/>
                          <a:ea typeface="+mn-ea"/>
                          <a:cs typeface="Arial" panose="020B0604020202020204" pitchFamily="34" charset="0"/>
                        </a:rPr>
                        <a:t>Apr</a:t>
                      </a:r>
                    </a:p>
                  </a:txBody>
                  <a:tcPr/>
                </a:tc>
                <a:extLst>
                  <a:ext uri="{0D108BD9-81ED-4DB2-BD59-A6C34878D82A}">
                    <a16:rowId xmlns:a16="http://schemas.microsoft.com/office/drawing/2014/main" val="3010093172"/>
                  </a:ext>
                </a:extLst>
              </a:tr>
              <a:tr h="5401758">
                <a:tc>
                  <a:txBody>
                    <a:bodyPr/>
                    <a:lstStyle/>
                    <a:p>
                      <a:r>
                        <a:rPr lang="en-US" sz="4800" dirty="0">
                          <a:solidFill>
                            <a:schemeClr val="tx1"/>
                          </a:solidFill>
                        </a:rPr>
                        <a:t>FDN</a:t>
                      </a:r>
                    </a:p>
                  </a:txBody>
                  <a:tcPr/>
                </a:tc>
                <a:tc>
                  <a:txBody>
                    <a:bodyPr/>
                    <a:lstStyle/>
                    <a:p>
                      <a:r>
                        <a:rPr lang="en-US" sz="4800" dirty="0">
                          <a:solidFill>
                            <a:schemeClr val="tx1"/>
                          </a:solidFill>
                          <a:hlinkClick r:id="rId3">
                            <a:extLst>
                              <a:ext uri="{A12FA001-AC4F-418D-AE19-62706E023703}">
                                <ahyp:hlinkClr xmlns:ahyp="http://schemas.microsoft.com/office/drawing/2018/hyperlinkcolor" val="tx"/>
                              </a:ext>
                            </a:extLst>
                          </a:hlinkClick>
                        </a:rPr>
                        <a:t>Whitehall Foundation</a:t>
                      </a:r>
                      <a:endParaRPr lang="en-US" sz="4800" dirty="0">
                        <a:solidFill>
                          <a:schemeClr val="tx1"/>
                        </a:solidFill>
                      </a:endParaRPr>
                    </a:p>
                  </a:txBody>
                  <a:tcPr/>
                </a:tc>
                <a:tc>
                  <a:txBody>
                    <a:bodyPr/>
                    <a:lstStyle/>
                    <a:p>
                      <a:r>
                        <a:rPr lang="en-US" sz="4800" dirty="0">
                          <a:solidFill>
                            <a:schemeClr val="tx1"/>
                          </a:solidFill>
                        </a:rPr>
                        <a:t>Provides life sciences grants-in-aid ($30,000 over one year) to early-career researchers.</a:t>
                      </a:r>
                    </a:p>
                  </a:txBody>
                  <a:tcPr/>
                </a:tc>
                <a:tc>
                  <a:txBody>
                    <a:bodyPr/>
                    <a:lstStyle/>
                    <a:p>
                      <a:r>
                        <a:rPr lang="en-US" sz="4800" dirty="0">
                          <a:solidFill>
                            <a:schemeClr val="tx1"/>
                          </a:solidFill>
                        </a:rPr>
                        <a:t>Apr. 15; Oct. 1; Jan. 15  (LOIs); </a:t>
                      </a:r>
                    </a:p>
                  </a:txBody>
                  <a:tcPr/>
                </a:tc>
                <a:extLst>
                  <a:ext uri="{0D108BD9-81ED-4DB2-BD59-A6C34878D82A}">
                    <a16:rowId xmlns:a16="http://schemas.microsoft.com/office/drawing/2014/main" val="343488578"/>
                  </a:ext>
                </a:extLst>
              </a:tr>
              <a:tr h="5401758">
                <a:tc>
                  <a:txBody>
                    <a:bodyPr/>
                    <a:lstStyle/>
                    <a:p>
                      <a:r>
                        <a:rPr lang="en-US" sz="4800" dirty="0">
                          <a:solidFill>
                            <a:schemeClr val="tx1"/>
                          </a:solidFill>
                        </a:rPr>
                        <a:t>NIH</a:t>
                      </a:r>
                    </a:p>
                  </a:txBody>
                  <a:tcPr/>
                </a:tc>
                <a:tc>
                  <a:txBody>
                    <a:bodyPr/>
                    <a:lstStyle/>
                    <a:p>
                      <a:r>
                        <a:rPr lang="en-US" sz="4800" b="0" i="0" kern="1200" dirty="0">
                          <a:solidFill>
                            <a:srgbClr val="009999"/>
                          </a:solidFill>
                          <a:effectLst/>
                          <a:latin typeface="+mn-lt"/>
                          <a:ea typeface="+mn-ea"/>
                          <a:cs typeface="+mn-cs"/>
                          <a:hlinkClick r:id="rId4">
                            <a:extLst>
                              <a:ext uri="{A12FA001-AC4F-418D-AE19-62706E023703}">
                                <ahyp:hlinkClr xmlns:ahyp="http://schemas.microsoft.com/office/drawing/2018/hyperlinkcolor" val="tx"/>
                              </a:ext>
                            </a:extLst>
                          </a:hlinkClick>
                        </a:rPr>
                        <a:t>Stephen I. Katz Early Stage</a:t>
                      </a:r>
                      <a:r>
                        <a:rPr lang="en-US" sz="4800" b="0" i="0" kern="1200" dirty="0">
                          <a:solidFill>
                            <a:schemeClr val="tx1"/>
                          </a:solidFill>
                          <a:effectLst/>
                          <a:latin typeface="+mn-lt"/>
                          <a:ea typeface="+mn-ea"/>
                          <a:cs typeface="+mn-cs"/>
                          <a:hlinkClick r:id="rId4">
                            <a:extLst>
                              <a:ext uri="{A12FA001-AC4F-418D-AE19-62706E023703}">
                                <ahyp:hlinkClr xmlns:ahyp="http://schemas.microsoft.com/office/drawing/2018/hyperlinkcolor" val="tx"/>
                              </a:ext>
                            </a:extLst>
                          </a:hlinkClick>
                        </a:rPr>
                        <a:t> Investigator Research Project Grant</a:t>
                      </a:r>
                      <a:endParaRPr lang="en-US" sz="4800" dirty="0">
                        <a:solidFill>
                          <a:schemeClr val="tx1"/>
                        </a:solidFill>
                      </a:endParaRPr>
                    </a:p>
                  </a:txBody>
                  <a:tcPr/>
                </a:tc>
                <a:tc>
                  <a:txBody>
                    <a:bodyPr/>
                    <a:lstStyle/>
                    <a:p>
                      <a:r>
                        <a:rPr lang="en-US" sz="4800" dirty="0">
                          <a:latin typeface="+mn-lt"/>
                        </a:rPr>
                        <a:t>Provides a new pathway for Early Stage Investigators (ESIs) who wish to propose research projects in a new direction for which preliminary data do not exist. Proposed projects must represent a change in research direction for the ESI and should be innovative and unique. </a:t>
                      </a:r>
                      <a:endParaRPr lang="en-US" sz="4800" dirty="0">
                        <a:solidFill>
                          <a:schemeClr val="tx1"/>
                        </a:solidFill>
                        <a:latin typeface="+mn-lt"/>
                      </a:endParaRPr>
                    </a:p>
                  </a:txBody>
                  <a:tcPr/>
                </a:tc>
                <a:tc>
                  <a:txBody>
                    <a:bodyPr/>
                    <a:lstStyle/>
                    <a:p>
                      <a:pPr marL="0" algn="l" defTabSz="914400" rtl="0" eaLnBrk="1" latinLnBrk="0" hangingPunct="1"/>
                      <a:r>
                        <a:rPr lang="en-US" sz="4800" b="0" kern="1200" dirty="0">
                          <a:solidFill>
                            <a:schemeClr val="tx1"/>
                          </a:solidFill>
                          <a:latin typeface="+mn-lt"/>
                          <a:ea typeface="+mn-ea"/>
                          <a:cs typeface="Arial" panose="020B0604020202020204" pitchFamily="34" charset="0"/>
                        </a:rPr>
                        <a:t>May, September</a:t>
                      </a:r>
                    </a:p>
                  </a:txBody>
                  <a:tcPr/>
                </a:tc>
                <a:extLst>
                  <a:ext uri="{0D108BD9-81ED-4DB2-BD59-A6C34878D82A}">
                    <a16:rowId xmlns:a16="http://schemas.microsoft.com/office/drawing/2014/main" val="1390504028"/>
                  </a:ext>
                </a:extLst>
              </a:tr>
            </a:tbl>
          </a:graphicData>
        </a:graphic>
      </p:graphicFrame>
      <p:sp>
        <p:nvSpPr>
          <p:cNvPr id="3" name="TextBox 2">
            <a:extLst>
              <a:ext uri="{FF2B5EF4-FFF2-40B4-BE49-F238E27FC236}">
                <a16:creationId xmlns:a16="http://schemas.microsoft.com/office/drawing/2014/main" id="{B77B8CC6-D667-F059-1F2B-7C649F1B33EA}"/>
              </a:ext>
            </a:extLst>
          </p:cNvPr>
          <p:cNvSpPr txBox="1"/>
          <p:nvPr/>
        </p:nvSpPr>
        <p:spPr>
          <a:xfrm>
            <a:off x="0" y="21031200"/>
            <a:ext cx="14325600" cy="584775"/>
          </a:xfrm>
          <a:prstGeom prst="rect">
            <a:avLst/>
          </a:prstGeom>
          <a:noFill/>
        </p:spPr>
        <p:txBody>
          <a:bodyPr wrap="square" rtlCol="0">
            <a:spAutoFit/>
          </a:bodyPr>
          <a:lstStyle/>
          <a:p>
            <a:r>
              <a:rPr lang="en-US" sz="3200" dirty="0"/>
              <a:t>NOTE: ALWAYS  VERIFY  WITH OFFICIAL FUNDER GUIDELINES</a:t>
            </a:r>
          </a:p>
        </p:txBody>
      </p:sp>
      <p:sp>
        <p:nvSpPr>
          <p:cNvPr id="4" name="Title 3">
            <a:extLst>
              <a:ext uri="{FF2B5EF4-FFF2-40B4-BE49-F238E27FC236}">
                <a16:creationId xmlns:a16="http://schemas.microsoft.com/office/drawing/2014/main" id="{F640686E-7205-3EE2-BBFD-FA3AA24D46FA}"/>
              </a:ext>
            </a:extLst>
          </p:cNvPr>
          <p:cNvSpPr>
            <a:spLocks noGrp="1"/>
          </p:cNvSpPr>
          <p:nvPr>
            <p:ph type="title" idx="4294967295"/>
          </p:nvPr>
        </p:nvSpPr>
        <p:spPr>
          <a:xfrm>
            <a:off x="2263775" y="-4241800"/>
            <a:ext cx="28390850" cy="4241800"/>
          </a:xfrm>
          <a:prstGeom prst="rect">
            <a:avLst/>
          </a:prstGeom>
        </p:spPr>
        <p:txBody>
          <a:bodyPr anchor="t"/>
          <a:lstStyle/>
          <a:p>
            <a:r>
              <a:rPr lang="en-US" sz="6000" dirty="0"/>
              <a:t>Funding sources and descriptions, slide 4</a:t>
            </a:r>
          </a:p>
        </p:txBody>
      </p:sp>
    </p:spTree>
    <p:extLst>
      <p:ext uri="{BB962C8B-B14F-4D97-AF65-F5344CB8AC3E}">
        <p14:creationId xmlns:p14="http://schemas.microsoft.com/office/powerpoint/2010/main" val="62306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EBA8F2D-257E-C1CC-07E2-D8B4CF80F392}"/>
              </a:ext>
            </a:extLst>
          </p:cNvPr>
          <p:cNvGraphicFramePr>
            <a:graphicFrameLocks noGrp="1"/>
          </p:cNvGraphicFramePr>
          <p:nvPr>
            <p:extLst>
              <p:ext uri="{D42A27DB-BD31-4B8C-83A1-F6EECF244321}">
                <p14:modId xmlns:p14="http://schemas.microsoft.com/office/powerpoint/2010/main" val="3274921935"/>
              </p:ext>
            </p:extLst>
          </p:nvPr>
        </p:nvGraphicFramePr>
        <p:xfrm>
          <a:off x="0" y="2362201"/>
          <a:ext cx="32918400" cy="18356873"/>
        </p:xfrm>
        <a:graphic>
          <a:graphicData uri="http://schemas.openxmlformats.org/drawingml/2006/table">
            <a:tbl>
              <a:tblPr firstRow="1" bandRow="1">
                <a:tableStyleId>{5C22544A-7EE6-4342-B048-85BDC9FD1C3A}</a:tableStyleId>
              </a:tblPr>
              <a:tblGrid>
                <a:gridCol w="2923373">
                  <a:extLst>
                    <a:ext uri="{9D8B030D-6E8A-4147-A177-3AD203B41FA5}">
                      <a16:colId xmlns:a16="http://schemas.microsoft.com/office/drawing/2014/main" val="4088418040"/>
                    </a:ext>
                  </a:extLst>
                </a:gridCol>
                <a:gridCol w="9440059">
                  <a:extLst>
                    <a:ext uri="{9D8B030D-6E8A-4147-A177-3AD203B41FA5}">
                      <a16:colId xmlns:a16="http://schemas.microsoft.com/office/drawing/2014/main" val="3086459980"/>
                    </a:ext>
                  </a:extLst>
                </a:gridCol>
                <a:gridCol w="16520104">
                  <a:extLst>
                    <a:ext uri="{9D8B030D-6E8A-4147-A177-3AD203B41FA5}">
                      <a16:colId xmlns:a16="http://schemas.microsoft.com/office/drawing/2014/main" val="617954947"/>
                    </a:ext>
                  </a:extLst>
                </a:gridCol>
                <a:gridCol w="4034864">
                  <a:extLst>
                    <a:ext uri="{9D8B030D-6E8A-4147-A177-3AD203B41FA5}">
                      <a16:colId xmlns:a16="http://schemas.microsoft.com/office/drawing/2014/main" val="351395394"/>
                    </a:ext>
                  </a:extLst>
                </a:gridCol>
              </a:tblGrid>
              <a:tr h="799948">
                <a:tc>
                  <a:txBody>
                    <a:bodyPr/>
                    <a:lstStyle/>
                    <a:p>
                      <a:r>
                        <a:rPr lang="en-US" sz="4800" dirty="0">
                          <a:solidFill>
                            <a:schemeClr val="tx1"/>
                          </a:solidFill>
                        </a:rPr>
                        <a:t>Funder</a:t>
                      </a:r>
                    </a:p>
                  </a:txBody>
                  <a:tcPr/>
                </a:tc>
                <a:tc>
                  <a:txBody>
                    <a:bodyPr/>
                    <a:lstStyle/>
                    <a:p>
                      <a:r>
                        <a:rPr lang="en-US" sz="4800" dirty="0">
                          <a:solidFill>
                            <a:schemeClr val="tx1"/>
                          </a:solidFill>
                        </a:rPr>
                        <a:t>Title</a:t>
                      </a:r>
                    </a:p>
                  </a:txBody>
                  <a:tcPr/>
                </a:tc>
                <a:tc>
                  <a:txBody>
                    <a:bodyPr/>
                    <a:lstStyle/>
                    <a:p>
                      <a:r>
                        <a:rPr lang="en-US" sz="4800" dirty="0">
                          <a:solidFill>
                            <a:schemeClr val="tx1"/>
                          </a:solidFill>
                        </a:rPr>
                        <a:t>Description</a:t>
                      </a:r>
                    </a:p>
                  </a:txBody>
                  <a:tcPr/>
                </a:tc>
                <a:tc>
                  <a:txBody>
                    <a:bodyPr/>
                    <a:lstStyle/>
                    <a:p>
                      <a:r>
                        <a:rPr lang="en-US" sz="4800" dirty="0">
                          <a:solidFill>
                            <a:schemeClr val="tx1"/>
                          </a:solidFill>
                        </a:rPr>
                        <a:t>Date</a:t>
                      </a:r>
                    </a:p>
                  </a:txBody>
                  <a:tcPr/>
                </a:tc>
                <a:extLst>
                  <a:ext uri="{0D108BD9-81ED-4DB2-BD59-A6C34878D82A}">
                    <a16:rowId xmlns:a16="http://schemas.microsoft.com/office/drawing/2014/main" val="3455939155"/>
                  </a:ext>
                </a:extLst>
              </a:tr>
              <a:tr h="2672605">
                <a:tc>
                  <a:txBody>
                    <a:bodyPr/>
                    <a:lstStyle/>
                    <a:p>
                      <a:r>
                        <a:rPr lang="en-US" sz="4800" dirty="0">
                          <a:solidFill>
                            <a:schemeClr val="tx1"/>
                          </a:solidFill>
                        </a:rPr>
                        <a:t>NIH</a:t>
                      </a:r>
                    </a:p>
                  </a:txBody>
                  <a:tcPr/>
                </a:tc>
                <a:tc>
                  <a:txBody>
                    <a:bodyPr/>
                    <a:lstStyle/>
                    <a:p>
                      <a:r>
                        <a:rPr lang="en-US" sz="4800" b="0" i="0" kern="1200" dirty="0">
                          <a:solidFill>
                            <a:schemeClr val="tx1"/>
                          </a:solidFill>
                          <a:effectLst/>
                          <a:latin typeface="+mn-lt"/>
                          <a:ea typeface="+mn-ea"/>
                          <a:cs typeface="+mn-cs"/>
                          <a:hlinkClick r:id="rId2">
                            <a:extLst>
                              <a:ext uri="{A12FA001-AC4F-418D-AE19-62706E023703}">
                                <ahyp:hlinkClr xmlns:ahyp="http://schemas.microsoft.com/office/drawing/2018/hyperlinkcolor" val="tx"/>
                              </a:ext>
                            </a:extLst>
                          </a:hlinkClick>
                        </a:rPr>
                        <a:t>Small Grants for New Investigators to Promote Diversity in Health-Related Research</a:t>
                      </a:r>
                      <a:endParaRPr lang="en-US" sz="4800" dirty="0">
                        <a:solidFill>
                          <a:schemeClr val="tx1"/>
                        </a:solidFill>
                      </a:endParaRPr>
                    </a:p>
                  </a:txBody>
                  <a:tcPr/>
                </a:tc>
                <a:tc>
                  <a:txBody>
                    <a:bodyPr/>
                    <a:lstStyle/>
                    <a:p>
                      <a:r>
                        <a:rPr lang="en-US" sz="4800" dirty="0"/>
                        <a:t>Support for New Investigators from diverse backgrounds, including from groups nationally underrepresented in biomedical and behavioral research, to conduct small research projects in the scientific mission areas of the NIDDK and NHGRI.</a:t>
                      </a:r>
                      <a:endParaRPr lang="en-US" sz="4800" dirty="0">
                        <a:solidFill>
                          <a:schemeClr val="tx1"/>
                        </a:solidFill>
                      </a:endParaRPr>
                    </a:p>
                  </a:txBody>
                  <a:tcPr/>
                </a:tc>
                <a:tc>
                  <a:txBody>
                    <a:bodyPr/>
                    <a:lstStyle/>
                    <a:p>
                      <a:pPr marL="0" algn="l" defTabSz="914400" rtl="0" eaLnBrk="1" latinLnBrk="0" hangingPunct="1"/>
                      <a:r>
                        <a:rPr lang="en-US" sz="4800" b="0" kern="1200" dirty="0">
                          <a:solidFill>
                            <a:schemeClr val="tx1"/>
                          </a:solidFill>
                          <a:latin typeface="+mn-lt"/>
                          <a:ea typeface="+mn-ea"/>
                          <a:cs typeface="Arial" panose="020B0604020202020204" pitchFamily="34" charset="0"/>
                        </a:rPr>
                        <a:t>June</a:t>
                      </a:r>
                    </a:p>
                  </a:txBody>
                  <a:tcPr/>
                </a:tc>
                <a:extLst>
                  <a:ext uri="{0D108BD9-81ED-4DB2-BD59-A6C34878D82A}">
                    <a16:rowId xmlns:a16="http://schemas.microsoft.com/office/drawing/2014/main" val="2632077141"/>
                  </a:ext>
                </a:extLst>
              </a:tr>
              <a:tr h="3320510">
                <a:tc>
                  <a:txBody>
                    <a:bodyPr/>
                    <a:lstStyle/>
                    <a:p>
                      <a:r>
                        <a:rPr lang="en-US" sz="4800" dirty="0">
                          <a:solidFill>
                            <a:schemeClr val="tx1"/>
                          </a:solidFill>
                        </a:rPr>
                        <a:t>DoD</a:t>
                      </a:r>
                    </a:p>
                  </a:txBody>
                  <a:tcPr/>
                </a:tc>
                <a:tc>
                  <a:txBody>
                    <a:bodyPr/>
                    <a:lstStyle/>
                    <a:p>
                      <a:r>
                        <a:rPr lang="en-US" sz="4800" dirty="0">
                          <a:solidFill>
                            <a:schemeClr val="tx1"/>
                          </a:solidFill>
                          <a:hlinkClick r:id="rId3">
                            <a:extLst>
                              <a:ext uri="{A12FA001-AC4F-418D-AE19-62706E023703}">
                                <ahyp:hlinkClr xmlns:ahyp="http://schemas.microsoft.com/office/drawing/2018/hyperlinkcolor" val="tx"/>
                              </a:ext>
                            </a:extLst>
                          </a:hlinkClick>
                        </a:rPr>
                        <a:t>Air Force Young Investigator Program (YIP)</a:t>
                      </a:r>
                      <a:endParaRPr lang="en-US" sz="4800" dirty="0">
                        <a:solidFill>
                          <a:schemeClr val="tx1"/>
                        </a:solidFill>
                      </a:endParaRPr>
                    </a:p>
                  </a:txBody>
                  <a:tcPr/>
                </a:tc>
                <a:tc>
                  <a:txBody>
                    <a:bodyPr/>
                    <a:lstStyle/>
                    <a:p>
                      <a:r>
                        <a:rPr lang="en-US" sz="4800" dirty="0">
                          <a:solidFill>
                            <a:schemeClr val="tx1"/>
                          </a:solidFill>
                        </a:rPr>
                        <a:t>Seeks to foster creative basic research in science and engineering; enhance early career development of outstanding young investigators; and increase opportunities for the young investigator to recognize the Air Force mission and related challenges in science and engineering.</a:t>
                      </a:r>
                    </a:p>
                  </a:txBody>
                  <a:tcPr/>
                </a:tc>
                <a:tc>
                  <a:txBody>
                    <a:bodyPr/>
                    <a:lstStyle/>
                    <a:p>
                      <a:r>
                        <a:rPr lang="en-US" sz="4800" b="0" dirty="0">
                          <a:solidFill>
                            <a:schemeClr val="tx1"/>
                          </a:solidFill>
                          <a:latin typeface="+mn-lt"/>
                          <a:cs typeface="Arial" panose="020B0604020202020204" pitchFamily="34" charset="0"/>
                        </a:rPr>
                        <a:t>June</a:t>
                      </a:r>
                    </a:p>
                  </a:txBody>
                  <a:tcPr/>
                </a:tc>
                <a:extLst>
                  <a:ext uri="{0D108BD9-81ED-4DB2-BD59-A6C34878D82A}">
                    <a16:rowId xmlns:a16="http://schemas.microsoft.com/office/drawing/2014/main" val="3901192301"/>
                  </a:ext>
                </a:extLst>
              </a:tr>
              <a:tr h="3320510">
                <a:tc>
                  <a:txBody>
                    <a:bodyPr/>
                    <a:lstStyle/>
                    <a:p>
                      <a:r>
                        <a:rPr lang="en-US" sz="4800" dirty="0">
                          <a:solidFill>
                            <a:schemeClr val="tx1"/>
                          </a:solidFill>
                        </a:rPr>
                        <a:t>NSF</a:t>
                      </a:r>
                    </a:p>
                  </a:txBody>
                  <a:tcPr/>
                </a:tc>
                <a:tc>
                  <a:txBody>
                    <a:bodyPr/>
                    <a:lstStyle/>
                    <a:p>
                      <a:r>
                        <a:rPr lang="en-US" sz="4800" dirty="0">
                          <a:solidFill>
                            <a:schemeClr val="tx1"/>
                          </a:solidFill>
                          <a:hlinkClick r:id="rId4">
                            <a:extLst>
                              <a:ext uri="{A12FA001-AC4F-418D-AE19-62706E023703}">
                                <ahyp:hlinkClr xmlns:ahyp="http://schemas.microsoft.com/office/drawing/2018/hyperlinkcolor" val="tx"/>
                              </a:ext>
                            </a:extLst>
                          </a:hlinkClick>
                        </a:rPr>
                        <a:t>Faculty Early Career Development Program (CAREER)</a:t>
                      </a:r>
                      <a:endParaRPr lang="en-US" sz="4800" dirty="0">
                        <a:solidFill>
                          <a:schemeClr val="tx1"/>
                        </a:solidFill>
                      </a:endParaRPr>
                    </a:p>
                  </a:txBody>
                  <a:tcPr/>
                </a:tc>
                <a:tc>
                  <a:txBody>
                    <a:bodyPr/>
                    <a:lstStyle/>
                    <a:p>
                      <a:r>
                        <a:rPr lang="en-US" sz="4800" dirty="0"/>
                        <a:t>Provides a new pathway for Early Stage Investigators (ESIs) who wish to propose research projects in a new direction for which preliminary data do not exist. Proposed projects must represent a change in research direction for the ESI and should be innovative and unique.</a:t>
                      </a:r>
                      <a:endParaRPr lang="en-US" sz="4800" dirty="0">
                        <a:solidFill>
                          <a:schemeClr val="tx1"/>
                        </a:solidFill>
                      </a:endParaRPr>
                    </a:p>
                  </a:txBody>
                  <a:tcPr/>
                </a:tc>
                <a:tc>
                  <a:txBody>
                    <a:bodyPr/>
                    <a:lstStyle/>
                    <a:p>
                      <a:pPr marL="0" algn="l" defTabSz="914400" rtl="0" eaLnBrk="1" latinLnBrk="0" hangingPunct="1"/>
                      <a:r>
                        <a:rPr lang="en-US" sz="4800" b="0" kern="1200" dirty="0">
                          <a:solidFill>
                            <a:schemeClr val="tx1"/>
                          </a:solidFill>
                          <a:latin typeface="+mn-lt"/>
                          <a:ea typeface="+mn-ea"/>
                          <a:cs typeface="Arial" panose="020B0604020202020204" pitchFamily="34" charset="0"/>
                        </a:rPr>
                        <a:t>July</a:t>
                      </a:r>
                    </a:p>
                  </a:txBody>
                  <a:tcPr/>
                </a:tc>
                <a:extLst>
                  <a:ext uri="{0D108BD9-81ED-4DB2-BD59-A6C34878D82A}">
                    <a16:rowId xmlns:a16="http://schemas.microsoft.com/office/drawing/2014/main" val="3559255453"/>
                  </a:ext>
                </a:extLst>
              </a:tr>
              <a:tr h="1949337">
                <a:tc>
                  <a:txBody>
                    <a:bodyPr/>
                    <a:lstStyle/>
                    <a:p>
                      <a:pPr marL="0" algn="l" defTabSz="914400" rtl="0" eaLnBrk="1" fontAlgn="t" latinLnBrk="0" hangingPunct="1"/>
                      <a:r>
                        <a:rPr lang="en-US" sz="4800" kern="1200" dirty="0">
                          <a:solidFill>
                            <a:schemeClr val="tx1"/>
                          </a:solidFill>
                          <a:latin typeface="+mn-lt"/>
                          <a:ea typeface="+mn-ea"/>
                          <a:cs typeface="+mn-cs"/>
                        </a:rPr>
                        <a:t>NSF</a:t>
                      </a:r>
                    </a:p>
                  </a:txBody>
                  <a:tcPr marL="6350" marR="6350" marT="6350" marB="0"/>
                </a:tc>
                <a:tc>
                  <a:txBody>
                    <a:bodyPr/>
                    <a:lstStyle/>
                    <a:p>
                      <a:pPr marL="0" algn="l" defTabSz="914400" rtl="0" eaLnBrk="1" fontAlgn="t" latinLnBrk="0" hangingPunct="1"/>
                      <a:r>
                        <a:rPr lang="en-US" sz="4800" kern="1200" dirty="0">
                          <a:solidFill>
                            <a:schemeClr val="tx1"/>
                          </a:solidFill>
                          <a:latin typeface="+mn-lt"/>
                          <a:ea typeface="+mn-ea"/>
                          <a:cs typeface="+mn-cs"/>
                          <a:hlinkClick r:id="rId5">
                            <a:extLst>
                              <a:ext uri="{A12FA001-AC4F-418D-AE19-62706E023703}">
                                <ahyp:hlinkClr xmlns:ahyp="http://schemas.microsoft.com/office/drawing/2018/hyperlinkcolor" val="tx"/>
                              </a:ext>
                            </a:extLst>
                          </a:hlinkClick>
                        </a:rPr>
                        <a:t>Computer and Information Science and Engineering (CISE) Research Initiation Initiative (CRII)</a:t>
                      </a:r>
                      <a:endParaRPr lang="en-US" sz="4800" kern="1200" dirty="0">
                        <a:solidFill>
                          <a:schemeClr val="tx1"/>
                        </a:solidFill>
                        <a:latin typeface="+mn-lt"/>
                        <a:ea typeface="+mn-ea"/>
                        <a:cs typeface="+mn-cs"/>
                      </a:endParaRPr>
                    </a:p>
                  </a:txBody>
                  <a:tcPr marL="6350" marR="6350" marT="6350" marB="0"/>
                </a:tc>
                <a:tc>
                  <a:txBody>
                    <a:bodyPr/>
                    <a:lstStyle/>
                    <a:p>
                      <a:pPr marL="0" algn="l" defTabSz="914400" rtl="0" eaLnBrk="1" fontAlgn="t" latinLnBrk="0" hangingPunct="1"/>
                      <a:r>
                        <a:rPr lang="en-US" sz="4800" kern="1200" dirty="0">
                          <a:solidFill>
                            <a:schemeClr val="tx1"/>
                          </a:solidFill>
                          <a:latin typeface="+mn-lt"/>
                          <a:ea typeface="+mn-ea"/>
                          <a:cs typeface="+mn-cs"/>
                        </a:rPr>
                        <a:t>Supports research independence among early-career academicians who specifically lack access to adequate organizational or other resources.</a:t>
                      </a:r>
                    </a:p>
                  </a:txBody>
                  <a:tcPr marL="6350" marR="6350" marT="6350" marB="0"/>
                </a:tc>
                <a:tc>
                  <a:txBody>
                    <a:bodyPr/>
                    <a:lstStyle/>
                    <a:p>
                      <a:pPr marL="0" algn="l" defTabSz="914400" rtl="0" eaLnBrk="1" fontAlgn="t" latinLnBrk="0" hangingPunct="1"/>
                      <a:r>
                        <a:rPr lang="en-US" sz="4800" kern="1200" dirty="0">
                          <a:solidFill>
                            <a:schemeClr val="tx1"/>
                          </a:solidFill>
                          <a:latin typeface="+mn-lt"/>
                          <a:ea typeface="+mn-ea"/>
                          <a:cs typeface="+mn-cs"/>
                        </a:rPr>
                        <a:t>September</a:t>
                      </a:r>
                    </a:p>
                  </a:txBody>
                  <a:tcPr marL="6350" marR="6350" marT="6350" marB="0"/>
                </a:tc>
                <a:extLst>
                  <a:ext uri="{0D108BD9-81ED-4DB2-BD59-A6C34878D82A}">
                    <a16:rowId xmlns:a16="http://schemas.microsoft.com/office/drawing/2014/main" val="3327137309"/>
                  </a:ext>
                </a:extLst>
              </a:tr>
              <a:tr h="1799883">
                <a:tc>
                  <a:txBody>
                    <a:bodyPr/>
                    <a:lstStyle/>
                    <a:p>
                      <a:pPr marL="0" algn="l" defTabSz="914400" rtl="0" eaLnBrk="1" fontAlgn="t" latinLnBrk="0" hangingPunct="1"/>
                      <a:r>
                        <a:rPr lang="en-US" sz="4800" kern="1200" dirty="0">
                          <a:solidFill>
                            <a:schemeClr val="tx1"/>
                          </a:solidFill>
                          <a:latin typeface="+mn-lt"/>
                          <a:ea typeface="+mn-ea"/>
                          <a:cs typeface="+mn-cs"/>
                        </a:rPr>
                        <a:t>NASA </a:t>
                      </a:r>
                    </a:p>
                  </a:txBody>
                  <a:tcPr marL="6350" marR="6350" marT="6350" marB="0"/>
                </a:tc>
                <a:tc>
                  <a:txBody>
                    <a:bodyPr/>
                    <a:lstStyle/>
                    <a:p>
                      <a:pPr marL="0" algn="l" defTabSz="914400" rtl="0" eaLnBrk="1" fontAlgn="t" latinLnBrk="0" hangingPunct="1"/>
                      <a:r>
                        <a:rPr lang="en-US" sz="4800" kern="1200" dirty="0">
                          <a:solidFill>
                            <a:schemeClr val="tx1"/>
                          </a:solidFill>
                          <a:latin typeface="+mn-lt"/>
                          <a:ea typeface="+mn-ea"/>
                          <a:cs typeface="+mn-cs"/>
                          <a:hlinkClick r:id="rId6">
                            <a:extLst>
                              <a:ext uri="{A12FA001-AC4F-418D-AE19-62706E023703}">
                                <ahyp:hlinkClr xmlns:ahyp="http://schemas.microsoft.com/office/drawing/2018/hyperlinkcolor" val="tx"/>
                              </a:ext>
                            </a:extLst>
                          </a:hlinkClick>
                        </a:rPr>
                        <a:t>ROSES 2024: </a:t>
                      </a:r>
                      <a:r>
                        <a:rPr lang="en-US" sz="4800" kern="1200" dirty="0" err="1">
                          <a:solidFill>
                            <a:schemeClr val="tx1"/>
                          </a:solidFill>
                          <a:latin typeface="+mn-lt"/>
                          <a:ea typeface="+mn-ea"/>
                          <a:cs typeface="+mn-cs"/>
                          <a:hlinkClick r:id="rId6">
                            <a:extLst>
                              <a:ext uri="{A12FA001-AC4F-418D-AE19-62706E023703}">
                                <ahyp:hlinkClr xmlns:ahyp="http://schemas.microsoft.com/office/drawing/2018/hyperlinkcolor" val="tx"/>
                              </a:ext>
                            </a:extLst>
                          </a:hlinkClick>
                        </a:rPr>
                        <a:t>Heliophysics</a:t>
                      </a:r>
                      <a:r>
                        <a:rPr lang="en-US" sz="4800" kern="1200" dirty="0">
                          <a:solidFill>
                            <a:schemeClr val="tx1"/>
                          </a:solidFill>
                          <a:latin typeface="+mn-lt"/>
                          <a:ea typeface="+mn-ea"/>
                          <a:cs typeface="+mn-cs"/>
                          <a:hlinkClick r:id="rId6">
                            <a:extLst>
                              <a:ext uri="{A12FA001-AC4F-418D-AE19-62706E023703}">
                                <ahyp:hlinkClr xmlns:ahyp="http://schemas.microsoft.com/office/drawing/2018/hyperlinkcolor" val="tx"/>
                              </a:ext>
                            </a:extLst>
                          </a:hlinkClick>
                        </a:rPr>
                        <a:t> Early Career Investigator Program</a:t>
                      </a:r>
                      <a:endParaRPr lang="en-US" sz="4800" kern="1200" dirty="0">
                        <a:solidFill>
                          <a:schemeClr val="tx1"/>
                        </a:solidFill>
                        <a:latin typeface="+mn-lt"/>
                        <a:ea typeface="+mn-ea"/>
                        <a:cs typeface="+mn-cs"/>
                      </a:endParaRPr>
                    </a:p>
                  </a:txBody>
                  <a:tcPr marL="6350" marR="6350" marT="6350" marB="0"/>
                </a:tc>
                <a:tc>
                  <a:txBody>
                    <a:bodyPr/>
                    <a:lstStyle/>
                    <a:p>
                      <a:pPr marL="0" algn="l" defTabSz="914400" rtl="0" eaLnBrk="1" fontAlgn="t" latinLnBrk="0" hangingPunct="1"/>
                      <a:r>
                        <a:rPr lang="en-US" sz="4800" kern="1200" dirty="0">
                          <a:solidFill>
                            <a:schemeClr val="tx1"/>
                          </a:solidFill>
                          <a:latin typeface="+mn-lt"/>
                          <a:ea typeface="+mn-ea"/>
                          <a:cs typeface="+mn-cs"/>
                        </a:rPr>
                        <a:t>Seeks early career researchers to conduct basic and applied research in space and Earth sciences.</a:t>
                      </a:r>
                    </a:p>
                  </a:txBody>
                  <a:tcPr marL="6350" marR="6350" marT="6350" marB="0"/>
                </a:tc>
                <a:tc>
                  <a:txBody>
                    <a:bodyPr/>
                    <a:lstStyle/>
                    <a:p>
                      <a:pPr marL="0" algn="l" defTabSz="914400" rtl="0" eaLnBrk="1" fontAlgn="t" latinLnBrk="0" hangingPunct="1"/>
                      <a:r>
                        <a:rPr lang="en-US" sz="4800" kern="1200" dirty="0">
                          <a:solidFill>
                            <a:schemeClr val="tx1"/>
                          </a:solidFill>
                          <a:latin typeface="+mn-lt"/>
                          <a:ea typeface="+mn-ea"/>
                          <a:cs typeface="+mn-cs"/>
                        </a:rPr>
                        <a:t>September</a:t>
                      </a:r>
                    </a:p>
                  </a:txBody>
                  <a:tcPr marL="6350" marR="6350" marT="6350" marB="0"/>
                </a:tc>
                <a:extLst>
                  <a:ext uri="{0D108BD9-81ED-4DB2-BD59-A6C34878D82A}">
                    <a16:rowId xmlns:a16="http://schemas.microsoft.com/office/drawing/2014/main" val="657532221"/>
                  </a:ext>
                </a:extLst>
              </a:tr>
              <a:tr h="2672605">
                <a:tc>
                  <a:txBody>
                    <a:bodyPr/>
                    <a:lstStyle/>
                    <a:p>
                      <a:pPr marL="0" algn="l" defTabSz="914400" rtl="0" eaLnBrk="1" fontAlgn="t" latinLnBrk="0" hangingPunct="1"/>
                      <a:r>
                        <a:rPr lang="en-US" sz="4800" kern="1200" dirty="0">
                          <a:solidFill>
                            <a:schemeClr val="tx1"/>
                          </a:solidFill>
                          <a:latin typeface="+mn-lt"/>
                          <a:ea typeface="+mn-ea"/>
                          <a:cs typeface="+mn-cs"/>
                        </a:rPr>
                        <a:t>NSF</a:t>
                      </a:r>
                    </a:p>
                  </a:txBody>
                  <a:tcPr/>
                </a:tc>
                <a:tc>
                  <a:txBody>
                    <a:bodyPr/>
                    <a:lstStyle/>
                    <a:p>
                      <a:pPr marL="0" algn="l" defTabSz="914400" rtl="0" eaLnBrk="1" latinLnBrk="0" hangingPunct="1"/>
                      <a:r>
                        <a:rPr lang="en-US" sz="4800" kern="1200" dirty="0">
                          <a:solidFill>
                            <a:schemeClr val="tx1"/>
                          </a:solidFill>
                          <a:latin typeface="+mn-lt"/>
                          <a:ea typeface="+mn-ea"/>
                          <a:cs typeface="+mn-cs"/>
                          <a:hlinkClick r:id="rId7">
                            <a:extLst>
                              <a:ext uri="{A12FA001-AC4F-418D-AE19-62706E023703}">
                                <ahyp:hlinkClr xmlns:ahyp="http://schemas.microsoft.com/office/drawing/2018/hyperlinkcolor" val="tx"/>
                              </a:ext>
                            </a:extLst>
                          </a:hlinkClick>
                        </a:rPr>
                        <a:t>Engineering Research Initiation (ERI)</a:t>
                      </a:r>
                      <a:endParaRPr lang="en-US" sz="4800" kern="1200" dirty="0">
                        <a:solidFill>
                          <a:schemeClr val="tx1"/>
                        </a:solidFill>
                        <a:latin typeface="+mn-lt"/>
                        <a:ea typeface="+mn-ea"/>
                        <a:cs typeface="+mn-cs"/>
                      </a:endParaRPr>
                    </a:p>
                  </a:txBody>
                  <a:tcPr/>
                </a:tc>
                <a:tc>
                  <a:txBody>
                    <a:bodyPr/>
                    <a:lstStyle/>
                    <a:p>
                      <a:pPr marL="0" algn="l" defTabSz="914400" rtl="0" eaLnBrk="1" latinLnBrk="0" hangingPunct="1"/>
                      <a:r>
                        <a:rPr lang="en-US" sz="4800" kern="1200" dirty="0">
                          <a:solidFill>
                            <a:schemeClr val="tx1"/>
                          </a:solidFill>
                          <a:latin typeface="+mn-lt"/>
                          <a:ea typeface="+mn-ea"/>
                          <a:cs typeface="+mn-cs"/>
                        </a:rPr>
                        <a:t>Support new investigators as they initiate their research programs and advance in their careers as researchers, educators, and innovators; aims to broaden the base of investigators involved in engineering research not affiliated with R1 institutions. </a:t>
                      </a:r>
                    </a:p>
                  </a:txBody>
                  <a:tcPr/>
                </a:tc>
                <a:tc>
                  <a:txBody>
                    <a:bodyPr/>
                    <a:lstStyle/>
                    <a:p>
                      <a:pPr marL="0" algn="l" defTabSz="914400" rtl="0" eaLnBrk="1" fontAlgn="t" latinLnBrk="0" hangingPunct="1"/>
                      <a:r>
                        <a:rPr lang="en-US" sz="4800" kern="1200" dirty="0">
                          <a:solidFill>
                            <a:schemeClr val="tx1"/>
                          </a:solidFill>
                          <a:latin typeface="+mn-lt"/>
                          <a:ea typeface="+mn-ea"/>
                          <a:cs typeface="+mn-cs"/>
                        </a:rPr>
                        <a:t>September</a:t>
                      </a:r>
                    </a:p>
                  </a:txBody>
                  <a:tcPr/>
                </a:tc>
                <a:extLst>
                  <a:ext uri="{0D108BD9-81ED-4DB2-BD59-A6C34878D82A}">
                    <a16:rowId xmlns:a16="http://schemas.microsoft.com/office/drawing/2014/main" val="2299846862"/>
                  </a:ext>
                </a:extLst>
              </a:tr>
            </a:tbl>
          </a:graphicData>
        </a:graphic>
      </p:graphicFrame>
      <p:sp>
        <p:nvSpPr>
          <p:cNvPr id="3" name="TextBox 2">
            <a:extLst>
              <a:ext uri="{FF2B5EF4-FFF2-40B4-BE49-F238E27FC236}">
                <a16:creationId xmlns:a16="http://schemas.microsoft.com/office/drawing/2014/main" id="{571EE287-3F4C-DA9B-D752-B931DDC27140}"/>
              </a:ext>
            </a:extLst>
          </p:cNvPr>
          <p:cNvSpPr txBox="1"/>
          <p:nvPr/>
        </p:nvSpPr>
        <p:spPr>
          <a:xfrm>
            <a:off x="0" y="21031200"/>
            <a:ext cx="14325600" cy="584775"/>
          </a:xfrm>
          <a:prstGeom prst="rect">
            <a:avLst/>
          </a:prstGeom>
          <a:noFill/>
        </p:spPr>
        <p:txBody>
          <a:bodyPr wrap="square" rtlCol="0">
            <a:spAutoFit/>
          </a:bodyPr>
          <a:lstStyle/>
          <a:p>
            <a:r>
              <a:rPr lang="en-US" sz="3200" dirty="0"/>
              <a:t>NOTE: ALWAYS  VERIFY  WITH OFFICIAL FUNDER GUIDELINES</a:t>
            </a:r>
          </a:p>
        </p:txBody>
      </p:sp>
      <p:sp>
        <p:nvSpPr>
          <p:cNvPr id="4" name="Title 3">
            <a:extLst>
              <a:ext uri="{FF2B5EF4-FFF2-40B4-BE49-F238E27FC236}">
                <a16:creationId xmlns:a16="http://schemas.microsoft.com/office/drawing/2014/main" id="{5FEB49A1-8ED8-9F9E-786C-914E25EFA527}"/>
              </a:ext>
            </a:extLst>
          </p:cNvPr>
          <p:cNvSpPr>
            <a:spLocks noGrp="1"/>
          </p:cNvSpPr>
          <p:nvPr>
            <p:ph type="title" idx="4294967295"/>
          </p:nvPr>
        </p:nvSpPr>
        <p:spPr>
          <a:xfrm>
            <a:off x="2263775" y="-4241800"/>
            <a:ext cx="28390850" cy="4241800"/>
          </a:xfrm>
          <a:prstGeom prst="rect">
            <a:avLst/>
          </a:prstGeom>
        </p:spPr>
        <p:txBody>
          <a:bodyPr anchor="t"/>
          <a:lstStyle/>
          <a:p>
            <a:r>
              <a:rPr lang="en-US" sz="6000" dirty="0"/>
              <a:t>Funding sources and descriptions, slide 5</a:t>
            </a:r>
          </a:p>
        </p:txBody>
      </p:sp>
    </p:spTree>
    <p:extLst>
      <p:ext uri="{BB962C8B-B14F-4D97-AF65-F5344CB8AC3E}">
        <p14:creationId xmlns:p14="http://schemas.microsoft.com/office/powerpoint/2010/main" val="921231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E86F843-C621-6424-1A2E-36B574FC3664}"/>
              </a:ext>
            </a:extLst>
          </p:cNvPr>
          <p:cNvGraphicFramePr>
            <a:graphicFrameLocks noGrp="1"/>
          </p:cNvGraphicFramePr>
          <p:nvPr>
            <p:extLst>
              <p:ext uri="{D42A27DB-BD31-4B8C-83A1-F6EECF244321}">
                <p14:modId xmlns:p14="http://schemas.microsoft.com/office/powerpoint/2010/main" val="2842936338"/>
              </p:ext>
            </p:extLst>
          </p:nvPr>
        </p:nvGraphicFramePr>
        <p:xfrm>
          <a:off x="0" y="2362201"/>
          <a:ext cx="32918400" cy="15667685"/>
        </p:xfrm>
        <a:graphic>
          <a:graphicData uri="http://schemas.openxmlformats.org/drawingml/2006/table">
            <a:tbl>
              <a:tblPr firstRow="1" bandRow="1">
                <a:tableStyleId>{5C22544A-7EE6-4342-B048-85BDC9FD1C3A}</a:tableStyleId>
              </a:tblPr>
              <a:tblGrid>
                <a:gridCol w="2899954">
                  <a:extLst>
                    <a:ext uri="{9D8B030D-6E8A-4147-A177-3AD203B41FA5}">
                      <a16:colId xmlns:a16="http://schemas.microsoft.com/office/drawing/2014/main" val="2091852581"/>
                    </a:ext>
                  </a:extLst>
                </a:gridCol>
                <a:gridCol w="8543108">
                  <a:extLst>
                    <a:ext uri="{9D8B030D-6E8A-4147-A177-3AD203B41FA5}">
                      <a16:colId xmlns:a16="http://schemas.microsoft.com/office/drawing/2014/main" val="517627773"/>
                    </a:ext>
                  </a:extLst>
                </a:gridCol>
                <a:gridCol w="16851086">
                  <a:extLst>
                    <a:ext uri="{9D8B030D-6E8A-4147-A177-3AD203B41FA5}">
                      <a16:colId xmlns:a16="http://schemas.microsoft.com/office/drawing/2014/main" val="4087680969"/>
                    </a:ext>
                  </a:extLst>
                </a:gridCol>
                <a:gridCol w="4624252">
                  <a:extLst>
                    <a:ext uri="{9D8B030D-6E8A-4147-A177-3AD203B41FA5}">
                      <a16:colId xmlns:a16="http://schemas.microsoft.com/office/drawing/2014/main" val="519909915"/>
                    </a:ext>
                  </a:extLst>
                </a:gridCol>
              </a:tblGrid>
              <a:tr h="1371987">
                <a:tc>
                  <a:txBody>
                    <a:bodyPr/>
                    <a:lstStyle/>
                    <a:p>
                      <a:r>
                        <a:rPr lang="en-US" sz="4800" dirty="0">
                          <a:solidFill>
                            <a:schemeClr val="tx1"/>
                          </a:solidFill>
                        </a:rPr>
                        <a:t>Funder</a:t>
                      </a:r>
                    </a:p>
                  </a:txBody>
                  <a:tcPr/>
                </a:tc>
                <a:tc>
                  <a:txBody>
                    <a:bodyPr/>
                    <a:lstStyle/>
                    <a:p>
                      <a:r>
                        <a:rPr lang="en-US" sz="4800" dirty="0">
                          <a:solidFill>
                            <a:schemeClr val="tx1"/>
                          </a:solidFill>
                        </a:rPr>
                        <a:t>Title</a:t>
                      </a:r>
                    </a:p>
                  </a:txBody>
                  <a:tcPr/>
                </a:tc>
                <a:tc>
                  <a:txBody>
                    <a:bodyPr/>
                    <a:lstStyle/>
                    <a:p>
                      <a:r>
                        <a:rPr lang="en-US" sz="4800" dirty="0">
                          <a:solidFill>
                            <a:schemeClr val="tx1"/>
                          </a:solidFill>
                        </a:rPr>
                        <a:t>Description</a:t>
                      </a:r>
                    </a:p>
                  </a:txBody>
                  <a:tcPr/>
                </a:tc>
                <a:tc>
                  <a:txBody>
                    <a:bodyPr/>
                    <a:lstStyle/>
                    <a:p>
                      <a:r>
                        <a:rPr lang="en-US" sz="4800" dirty="0">
                          <a:solidFill>
                            <a:schemeClr val="tx1"/>
                          </a:solidFill>
                        </a:rPr>
                        <a:t>Date</a:t>
                      </a:r>
                    </a:p>
                  </a:txBody>
                  <a:tcPr/>
                </a:tc>
                <a:extLst>
                  <a:ext uri="{0D108BD9-81ED-4DB2-BD59-A6C34878D82A}">
                    <a16:rowId xmlns:a16="http://schemas.microsoft.com/office/drawing/2014/main" val="4145753142"/>
                  </a:ext>
                </a:extLst>
              </a:tr>
              <a:tr h="2743973">
                <a:tc>
                  <a:txBody>
                    <a:bodyPr/>
                    <a:lstStyle/>
                    <a:p>
                      <a:r>
                        <a:rPr lang="en-US" sz="4800" dirty="0"/>
                        <a:t>DOD</a:t>
                      </a:r>
                    </a:p>
                  </a:txBody>
                  <a:tcPr/>
                </a:tc>
                <a:tc>
                  <a:txBody>
                    <a:bodyPr/>
                    <a:lstStyle/>
                    <a:p>
                      <a:r>
                        <a:rPr lang="en-US" sz="4800" dirty="0">
                          <a:solidFill>
                            <a:schemeClr val="tx1"/>
                          </a:solidFill>
                          <a:hlinkClick r:id="rId2">
                            <a:extLst>
                              <a:ext uri="{A12FA001-AC4F-418D-AE19-62706E023703}">
                                <ahyp:hlinkClr xmlns:ahyp="http://schemas.microsoft.com/office/drawing/2018/hyperlinkcolor" val="tx"/>
                              </a:ext>
                            </a:extLst>
                          </a:hlinkClick>
                        </a:rPr>
                        <a:t>Army Research Office BAA for Fundamental Research - Early Career Program (ECP)</a:t>
                      </a:r>
                      <a:endParaRPr lang="en-US" sz="4800" dirty="0">
                        <a:solidFill>
                          <a:schemeClr val="tx1"/>
                        </a:solidFill>
                      </a:endParaRPr>
                    </a:p>
                  </a:txBody>
                  <a:tcPr/>
                </a:tc>
                <a:tc>
                  <a:txBody>
                    <a:bodyPr/>
                    <a:lstStyle/>
                    <a:p>
                      <a:r>
                        <a:rPr lang="en-US" sz="4800" dirty="0"/>
                        <a:t>Seeks to attract outstanding early career university faculty members to pursue fundamental research in areas relevant to the Army, to support their research in these areas, and to encourage their teaching and research careers. </a:t>
                      </a:r>
                    </a:p>
                  </a:txBody>
                  <a:tcPr/>
                </a:tc>
                <a:tc>
                  <a:txBody>
                    <a:bodyPr/>
                    <a:lstStyle/>
                    <a:p>
                      <a:r>
                        <a:rPr lang="en-US" sz="4800" dirty="0"/>
                        <a:t>November</a:t>
                      </a:r>
                    </a:p>
                  </a:txBody>
                  <a:tcPr/>
                </a:tc>
                <a:extLst>
                  <a:ext uri="{0D108BD9-81ED-4DB2-BD59-A6C34878D82A}">
                    <a16:rowId xmlns:a16="http://schemas.microsoft.com/office/drawing/2014/main" val="2970230134"/>
                  </a:ext>
                </a:extLst>
              </a:tr>
              <a:tr h="3046259">
                <a:tc>
                  <a:txBody>
                    <a:bodyPr/>
                    <a:lstStyle/>
                    <a:p>
                      <a:r>
                        <a:rPr lang="en-US" sz="4800" dirty="0">
                          <a:solidFill>
                            <a:schemeClr val="tx1"/>
                          </a:solidFill>
                        </a:rPr>
                        <a:t>NIH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b="0" i="0"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Research Career Development Awards (K) Kiosk</a:t>
                      </a:r>
                      <a:endParaRPr lang="en-US" sz="4800" b="0" i="0" kern="1200" dirty="0">
                        <a:solidFill>
                          <a:schemeClr val="tx1"/>
                        </a:solidFill>
                        <a:effectLst/>
                        <a:latin typeface="+mn-lt"/>
                        <a:ea typeface="+mn-ea"/>
                        <a:cs typeface="+mn-cs"/>
                      </a:endParaRPr>
                    </a:p>
                  </a:txBody>
                  <a:tcPr/>
                </a:tc>
                <a:tc>
                  <a:txBody>
                    <a:bodyPr/>
                    <a:lstStyle/>
                    <a:p>
                      <a:r>
                        <a:rPr lang="en-US" sz="4800" dirty="0">
                          <a:latin typeface="+mn-lt"/>
                        </a:rPr>
                        <a:t>Funding to provide individual and institutional research training opportunities (including international) to trainees at the undergraduate, graduate, and postdoctoral levels.</a:t>
                      </a:r>
                      <a:endParaRPr lang="en-US" sz="4800" dirty="0">
                        <a:solidFill>
                          <a:schemeClr val="tx1"/>
                        </a:solidFill>
                        <a:latin typeface="+mn-lt"/>
                      </a:endParaRPr>
                    </a:p>
                  </a:txBody>
                  <a:tcPr/>
                </a:tc>
                <a:tc>
                  <a:txBody>
                    <a:bodyPr/>
                    <a:lstStyle/>
                    <a:p>
                      <a:pPr marL="0" algn="l" defTabSz="914400" rtl="0" eaLnBrk="1" latinLnBrk="0" hangingPunct="1"/>
                      <a:r>
                        <a:rPr lang="en-US" sz="4800" b="0" kern="1200" dirty="0">
                          <a:solidFill>
                            <a:schemeClr val="tx1"/>
                          </a:solidFill>
                          <a:latin typeface="+mn-lt"/>
                          <a:ea typeface="+mn-ea"/>
                          <a:cs typeface="Arial" panose="020B0604020202020204" pitchFamily="34" charset="0"/>
                        </a:rPr>
                        <a:t>All Times</a:t>
                      </a:r>
                    </a:p>
                  </a:txBody>
                  <a:tcPr/>
                </a:tc>
                <a:extLst>
                  <a:ext uri="{0D108BD9-81ED-4DB2-BD59-A6C34878D82A}">
                    <a16:rowId xmlns:a16="http://schemas.microsoft.com/office/drawing/2014/main" val="3907519590"/>
                  </a:ext>
                </a:extLst>
              </a:tr>
              <a:tr h="2743973">
                <a:tc>
                  <a:txBody>
                    <a:bodyPr/>
                    <a:lstStyle/>
                    <a:p>
                      <a:endParaRPr lang="en-US" sz="4800"/>
                    </a:p>
                  </a:txBody>
                  <a:tcPr/>
                </a:tc>
                <a:tc>
                  <a:txBody>
                    <a:bodyPr/>
                    <a:lstStyle/>
                    <a:p>
                      <a:endParaRPr lang="en-US" sz="4800"/>
                    </a:p>
                  </a:txBody>
                  <a:tcPr/>
                </a:tc>
                <a:tc>
                  <a:txBody>
                    <a:bodyPr/>
                    <a:lstStyle/>
                    <a:p>
                      <a:endParaRPr lang="en-US" sz="4800" dirty="0"/>
                    </a:p>
                  </a:txBody>
                  <a:tcPr/>
                </a:tc>
                <a:tc>
                  <a:txBody>
                    <a:bodyPr/>
                    <a:lstStyle/>
                    <a:p>
                      <a:endParaRPr lang="en-US" sz="4800"/>
                    </a:p>
                  </a:txBody>
                  <a:tcPr/>
                </a:tc>
                <a:extLst>
                  <a:ext uri="{0D108BD9-81ED-4DB2-BD59-A6C34878D82A}">
                    <a16:rowId xmlns:a16="http://schemas.microsoft.com/office/drawing/2014/main" val="3287551756"/>
                  </a:ext>
                </a:extLst>
              </a:tr>
              <a:tr h="2743973">
                <a:tc>
                  <a:txBody>
                    <a:bodyPr/>
                    <a:lstStyle/>
                    <a:p>
                      <a:endParaRPr lang="en-US" sz="4800"/>
                    </a:p>
                  </a:txBody>
                  <a:tcPr/>
                </a:tc>
                <a:tc>
                  <a:txBody>
                    <a:bodyPr/>
                    <a:lstStyle/>
                    <a:p>
                      <a:endParaRPr lang="en-US" sz="4800"/>
                    </a:p>
                  </a:txBody>
                  <a:tcPr/>
                </a:tc>
                <a:tc>
                  <a:txBody>
                    <a:bodyPr/>
                    <a:lstStyle/>
                    <a:p>
                      <a:endParaRPr lang="en-US" sz="4800" dirty="0"/>
                    </a:p>
                  </a:txBody>
                  <a:tcPr/>
                </a:tc>
                <a:tc>
                  <a:txBody>
                    <a:bodyPr/>
                    <a:lstStyle/>
                    <a:p>
                      <a:endParaRPr lang="en-US" sz="4800" dirty="0"/>
                    </a:p>
                  </a:txBody>
                  <a:tcPr/>
                </a:tc>
                <a:extLst>
                  <a:ext uri="{0D108BD9-81ED-4DB2-BD59-A6C34878D82A}">
                    <a16:rowId xmlns:a16="http://schemas.microsoft.com/office/drawing/2014/main" val="890242369"/>
                  </a:ext>
                </a:extLst>
              </a:tr>
              <a:tr h="2743973">
                <a:tc>
                  <a:txBody>
                    <a:bodyPr/>
                    <a:lstStyle/>
                    <a:p>
                      <a:endParaRPr lang="en-US" sz="4800"/>
                    </a:p>
                  </a:txBody>
                  <a:tcPr/>
                </a:tc>
                <a:tc>
                  <a:txBody>
                    <a:bodyPr/>
                    <a:lstStyle/>
                    <a:p>
                      <a:endParaRPr lang="en-US" sz="4800"/>
                    </a:p>
                  </a:txBody>
                  <a:tcPr/>
                </a:tc>
                <a:tc>
                  <a:txBody>
                    <a:bodyPr/>
                    <a:lstStyle/>
                    <a:p>
                      <a:endParaRPr lang="en-US" sz="4800" dirty="0"/>
                    </a:p>
                  </a:txBody>
                  <a:tcPr/>
                </a:tc>
                <a:tc>
                  <a:txBody>
                    <a:bodyPr/>
                    <a:lstStyle/>
                    <a:p>
                      <a:endParaRPr lang="en-US" sz="4800" dirty="0"/>
                    </a:p>
                  </a:txBody>
                  <a:tcPr/>
                </a:tc>
                <a:extLst>
                  <a:ext uri="{0D108BD9-81ED-4DB2-BD59-A6C34878D82A}">
                    <a16:rowId xmlns:a16="http://schemas.microsoft.com/office/drawing/2014/main" val="1758525291"/>
                  </a:ext>
                </a:extLst>
              </a:tr>
            </a:tbl>
          </a:graphicData>
        </a:graphic>
      </p:graphicFrame>
      <p:sp>
        <p:nvSpPr>
          <p:cNvPr id="3" name="TextBox 2">
            <a:extLst>
              <a:ext uri="{FF2B5EF4-FFF2-40B4-BE49-F238E27FC236}">
                <a16:creationId xmlns:a16="http://schemas.microsoft.com/office/drawing/2014/main" id="{C291D9A8-550B-C9F8-3FEB-CFE5418562EB}"/>
              </a:ext>
            </a:extLst>
          </p:cNvPr>
          <p:cNvSpPr txBox="1"/>
          <p:nvPr/>
        </p:nvSpPr>
        <p:spPr>
          <a:xfrm>
            <a:off x="0" y="21031200"/>
            <a:ext cx="14325600" cy="584775"/>
          </a:xfrm>
          <a:prstGeom prst="rect">
            <a:avLst/>
          </a:prstGeom>
          <a:noFill/>
        </p:spPr>
        <p:txBody>
          <a:bodyPr wrap="square" rtlCol="0">
            <a:spAutoFit/>
          </a:bodyPr>
          <a:lstStyle/>
          <a:p>
            <a:r>
              <a:rPr lang="en-US" sz="3200" dirty="0"/>
              <a:t>NOTE: ALWAYS  VERIFY  WITH OFFICIAL FUNDER GUIDELINES</a:t>
            </a:r>
          </a:p>
        </p:txBody>
      </p:sp>
      <p:sp>
        <p:nvSpPr>
          <p:cNvPr id="4" name="Title 3">
            <a:extLst>
              <a:ext uri="{FF2B5EF4-FFF2-40B4-BE49-F238E27FC236}">
                <a16:creationId xmlns:a16="http://schemas.microsoft.com/office/drawing/2014/main" id="{0DE7D05E-893F-92F2-BB1E-163255B8A524}"/>
              </a:ext>
            </a:extLst>
          </p:cNvPr>
          <p:cNvSpPr>
            <a:spLocks noGrp="1"/>
          </p:cNvSpPr>
          <p:nvPr>
            <p:ph type="title" idx="4294967295"/>
          </p:nvPr>
        </p:nvSpPr>
        <p:spPr>
          <a:xfrm>
            <a:off x="2263775" y="-4241800"/>
            <a:ext cx="28390850" cy="4241800"/>
          </a:xfrm>
          <a:prstGeom prst="rect">
            <a:avLst/>
          </a:prstGeom>
        </p:spPr>
        <p:txBody>
          <a:bodyPr anchor="t"/>
          <a:lstStyle/>
          <a:p>
            <a:r>
              <a:rPr lang="en-US" sz="6000" dirty="0"/>
              <a:t>Funding sources and descriptions, slide 6</a:t>
            </a:r>
          </a:p>
        </p:txBody>
      </p:sp>
    </p:spTree>
    <p:extLst>
      <p:ext uri="{BB962C8B-B14F-4D97-AF65-F5344CB8AC3E}">
        <p14:creationId xmlns:p14="http://schemas.microsoft.com/office/powerpoint/2010/main" val="1420459172"/>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652463" rtl="0" eaLnBrk="0" fontAlgn="base" latinLnBrk="0" hangingPunct="0">
          <a:lnSpc>
            <a:spcPct val="100000"/>
          </a:lnSpc>
          <a:spcBef>
            <a:spcPct val="0"/>
          </a:spcBef>
          <a:spcAft>
            <a:spcPct val="0"/>
          </a:spcAft>
          <a:buClrTx/>
          <a:buSzTx/>
          <a:buFontTx/>
          <a:buNone/>
          <a:tabLst/>
          <a:defRPr kumimoji="0" lang="en-US" sz="17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652463" rtl="0" eaLnBrk="0" fontAlgn="base" latinLnBrk="0" hangingPunct="0">
          <a:lnSpc>
            <a:spcPct val="100000"/>
          </a:lnSpc>
          <a:spcBef>
            <a:spcPct val="0"/>
          </a:spcBef>
          <a:spcAft>
            <a:spcPct val="0"/>
          </a:spcAft>
          <a:buClrTx/>
          <a:buSzTx/>
          <a:buFontTx/>
          <a:buNone/>
          <a:tabLst/>
          <a:defRPr kumimoji="0" lang="en-US" sz="17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23634</TotalTime>
  <Words>1170</Words>
  <Application>Microsoft Macintosh PowerPoint</Application>
  <PresentationFormat>Custom</PresentationFormat>
  <Paragraphs>149</Paragraphs>
  <Slides>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Abadi</vt:lpstr>
      <vt:lpstr>Aptos</vt:lpstr>
      <vt:lpstr>Arial</vt:lpstr>
      <vt:lpstr>Times</vt:lpstr>
      <vt:lpstr>Blank Presentation</vt:lpstr>
      <vt:lpstr>Calendar of Early Career Funding Opportunities</vt:lpstr>
      <vt:lpstr>Funding Sources and Descriptions, slide 2</vt:lpstr>
      <vt:lpstr>Funding sources and descriptions, slide 3</vt:lpstr>
      <vt:lpstr>Funding sources and descriptions, slide 4</vt:lpstr>
      <vt:lpstr>Funding sources and descriptions, slide 5</vt:lpstr>
      <vt:lpstr>Funding sources and descriptions, slide 6</vt:lpstr>
    </vt:vector>
  </TitlesOfParts>
  <Company>ISU Printing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Louden</dc:creator>
  <cp:lastModifiedBy>Beach, William [ECR]</cp:lastModifiedBy>
  <cp:revision>45</cp:revision>
  <cp:lastPrinted>2005-05-04T14:31:29Z</cp:lastPrinted>
  <dcterms:created xsi:type="dcterms:W3CDTF">2016-12-19T15:26:45Z</dcterms:created>
  <dcterms:modified xsi:type="dcterms:W3CDTF">2025-04-15T20:06:30Z</dcterms:modified>
</cp:coreProperties>
</file>