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sldIdLst>
    <p:sldId id="256" r:id="rId2"/>
    <p:sldId id="258" r:id="rId3"/>
    <p:sldId id="257" r:id="rId4"/>
    <p:sldId id="259" r:id="rId5"/>
    <p:sldId id="260" r:id="rId6"/>
    <p:sldId id="261" r:id="rId7"/>
  </p:sldIdLst>
  <p:sldSz cx="32918400" cy="21945600"/>
  <p:notesSz cx="6858000" cy="9144000"/>
  <p:defaultTextStyle>
    <a:defPPr>
      <a:defRPr lang="en-US"/>
    </a:defPPr>
    <a:lvl1pPr algn="r" rtl="0" eaLnBrk="0" fontAlgn="base" hangingPunct="0">
      <a:spcBef>
        <a:spcPct val="0"/>
      </a:spcBef>
      <a:spcAft>
        <a:spcPct val="0"/>
      </a:spcAft>
      <a:defRPr sz="1700" kern="1200">
        <a:solidFill>
          <a:schemeClr val="tx1"/>
        </a:solidFill>
        <a:latin typeface="Times" charset="0"/>
        <a:ea typeface="+mn-ea"/>
        <a:cs typeface="+mn-cs"/>
      </a:defRPr>
    </a:lvl1pPr>
    <a:lvl2pPr marL="457200" algn="r" rtl="0" eaLnBrk="0" fontAlgn="base" hangingPunct="0">
      <a:spcBef>
        <a:spcPct val="0"/>
      </a:spcBef>
      <a:spcAft>
        <a:spcPct val="0"/>
      </a:spcAft>
      <a:defRPr sz="1700" kern="1200">
        <a:solidFill>
          <a:schemeClr val="tx1"/>
        </a:solidFill>
        <a:latin typeface="Times" charset="0"/>
        <a:ea typeface="+mn-ea"/>
        <a:cs typeface="+mn-cs"/>
      </a:defRPr>
    </a:lvl2pPr>
    <a:lvl3pPr marL="914400" algn="r" rtl="0" eaLnBrk="0" fontAlgn="base" hangingPunct="0">
      <a:spcBef>
        <a:spcPct val="0"/>
      </a:spcBef>
      <a:spcAft>
        <a:spcPct val="0"/>
      </a:spcAft>
      <a:defRPr sz="1700" kern="1200">
        <a:solidFill>
          <a:schemeClr val="tx1"/>
        </a:solidFill>
        <a:latin typeface="Times" charset="0"/>
        <a:ea typeface="+mn-ea"/>
        <a:cs typeface="+mn-cs"/>
      </a:defRPr>
    </a:lvl3pPr>
    <a:lvl4pPr marL="1371600" algn="r" rtl="0" eaLnBrk="0" fontAlgn="base" hangingPunct="0">
      <a:spcBef>
        <a:spcPct val="0"/>
      </a:spcBef>
      <a:spcAft>
        <a:spcPct val="0"/>
      </a:spcAft>
      <a:defRPr sz="1700" kern="1200">
        <a:solidFill>
          <a:schemeClr val="tx1"/>
        </a:solidFill>
        <a:latin typeface="Times" charset="0"/>
        <a:ea typeface="+mn-ea"/>
        <a:cs typeface="+mn-cs"/>
      </a:defRPr>
    </a:lvl4pPr>
    <a:lvl5pPr marL="1828800" algn="r" rtl="0" eaLnBrk="0" fontAlgn="base" hangingPunct="0">
      <a:spcBef>
        <a:spcPct val="0"/>
      </a:spcBef>
      <a:spcAft>
        <a:spcPct val="0"/>
      </a:spcAft>
      <a:defRPr sz="1700" kern="1200">
        <a:solidFill>
          <a:schemeClr val="tx1"/>
        </a:solidFill>
        <a:latin typeface="Times" charset="0"/>
        <a:ea typeface="+mn-ea"/>
        <a:cs typeface="+mn-cs"/>
      </a:defRPr>
    </a:lvl5pPr>
    <a:lvl6pPr marL="2286000" algn="l" defTabSz="914400" rtl="0" eaLnBrk="1" latinLnBrk="0" hangingPunct="1">
      <a:defRPr sz="1700" kern="1200">
        <a:solidFill>
          <a:schemeClr val="tx1"/>
        </a:solidFill>
        <a:latin typeface="Times" charset="0"/>
        <a:ea typeface="+mn-ea"/>
        <a:cs typeface="+mn-cs"/>
      </a:defRPr>
    </a:lvl6pPr>
    <a:lvl7pPr marL="2743200" algn="l" defTabSz="914400" rtl="0" eaLnBrk="1" latinLnBrk="0" hangingPunct="1">
      <a:defRPr sz="1700" kern="1200">
        <a:solidFill>
          <a:schemeClr val="tx1"/>
        </a:solidFill>
        <a:latin typeface="Times" charset="0"/>
        <a:ea typeface="+mn-ea"/>
        <a:cs typeface="+mn-cs"/>
      </a:defRPr>
    </a:lvl7pPr>
    <a:lvl8pPr marL="3200400" algn="l" defTabSz="914400" rtl="0" eaLnBrk="1" latinLnBrk="0" hangingPunct="1">
      <a:defRPr sz="1700" kern="1200">
        <a:solidFill>
          <a:schemeClr val="tx1"/>
        </a:solidFill>
        <a:latin typeface="Times" charset="0"/>
        <a:ea typeface="+mn-ea"/>
        <a:cs typeface="+mn-cs"/>
      </a:defRPr>
    </a:lvl8pPr>
    <a:lvl9pPr marL="3657600" algn="l" defTabSz="914400" rtl="0" eaLnBrk="1" latinLnBrk="0" hangingPunct="1">
      <a:defRPr sz="17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4C"/>
    <a:srgbClr val="BE531C"/>
    <a:srgbClr val="F1BE48"/>
    <a:srgbClr val="CAC7A7"/>
    <a:srgbClr val="7C2529"/>
    <a:srgbClr val="B9975B"/>
    <a:srgbClr val="7A99AC"/>
    <a:srgbClr val="76881D"/>
    <a:srgbClr val="3E4827"/>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autoAdjust="0"/>
    <p:restoredTop sz="96357" autoAdjust="0"/>
  </p:normalViewPr>
  <p:slideViewPr>
    <p:cSldViewPr>
      <p:cViewPr>
        <p:scale>
          <a:sx n="30" d="100"/>
          <a:sy n="30" d="100"/>
        </p:scale>
        <p:origin x="396" y="-120"/>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DFC14-FD9B-46CF-8B5C-C6CAE640A841}" type="datetimeFigureOut">
              <a:rPr lang="en-US" smtClean="0"/>
              <a:t>3/10/2025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DEB63-C11B-4422-A0E6-902AF0130B16}" type="slidenum">
              <a:rPr lang="en-US" smtClean="0"/>
              <a:t>‹#›</a:t>
            </a:fld>
            <a:endParaRPr lang="en-US"/>
          </a:p>
        </p:txBody>
      </p:sp>
    </p:spTree>
    <p:extLst>
      <p:ext uri="{BB962C8B-B14F-4D97-AF65-F5344CB8AC3E}">
        <p14:creationId xmlns:p14="http://schemas.microsoft.com/office/powerpoint/2010/main" val="260612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DEB63-C11B-4422-A0E6-902AF0130B16}" type="slidenum">
              <a:rPr lang="en-US" smtClean="0"/>
              <a:t>1</a:t>
            </a:fld>
            <a:endParaRPr lang="en-US"/>
          </a:p>
        </p:txBody>
      </p:sp>
    </p:spTree>
    <p:extLst>
      <p:ext uri="{BB962C8B-B14F-4D97-AF65-F5344CB8AC3E}">
        <p14:creationId xmlns:p14="http://schemas.microsoft.com/office/powerpoint/2010/main" val="248755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6238" y="5121275"/>
            <a:ext cx="29625925" cy="1448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46238" y="5121275"/>
            <a:ext cx="29625925" cy="14482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32918400" cy="2387600"/>
          </a:xfrm>
          <a:prstGeom prst="rect">
            <a:avLst/>
          </a:prstGeom>
          <a:solidFill>
            <a:srgbClr val="C8102E"/>
          </a:solidFill>
          <a:ln w="9525">
            <a:noFill/>
            <a:miter lim="800000"/>
            <a:headEnd/>
            <a:tailEnd/>
          </a:ln>
          <a:effectLst/>
        </p:spPr>
        <p:txBody>
          <a:bodyPr wrap="none" lIns="65306" tIns="32653" rIns="65306" bIns="32653" anchor="ctr"/>
          <a:lstStyle/>
          <a:p>
            <a:pPr algn="ctr" defTabSz="652463"/>
            <a:endParaRPr lang="en-US"/>
          </a:p>
        </p:txBody>
      </p:sp>
      <p:sp>
        <p:nvSpPr>
          <p:cNvPr id="1032" name="Rectangle 8"/>
          <p:cNvSpPr>
            <a:spLocks noChangeArrowheads="1"/>
          </p:cNvSpPr>
          <p:nvPr userDrawn="1"/>
        </p:nvSpPr>
        <p:spPr bwMode="auto">
          <a:xfrm>
            <a:off x="0" y="20980400"/>
            <a:ext cx="32918400" cy="965200"/>
          </a:xfrm>
          <a:prstGeom prst="rect">
            <a:avLst/>
          </a:prstGeom>
          <a:solidFill>
            <a:srgbClr val="C8102E"/>
          </a:solidFill>
          <a:ln w="9525">
            <a:noFill/>
            <a:miter lim="800000"/>
            <a:headEnd/>
            <a:tailEnd/>
          </a:ln>
          <a:effectLst/>
        </p:spPr>
        <p:txBody>
          <a:bodyPr wrap="none" anchor="ctr"/>
          <a:lstStyle/>
          <a:p>
            <a:endParaRPr lang="en-US"/>
          </a:p>
        </p:txBody>
      </p:sp>
      <p:sp>
        <p:nvSpPr>
          <p:cNvPr id="1033" name="Rectangle 9"/>
          <p:cNvSpPr>
            <a:spLocks noChangeArrowheads="1"/>
          </p:cNvSpPr>
          <p:nvPr userDrawn="1"/>
        </p:nvSpPr>
        <p:spPr bwMode="auto">
          <a:xfrm>
            <a:off x="0" y="2387600"/>
            <a:ext cx="32918400" cy="1066800"/>
          </a:xfrm>
          <a:prstGeom prst="rect">
            <a:avLst/>
          </a:prstGeom>
          <a:solidFill>
            <a:srgbClr val="CAC7A7"/>
          </a:solidFill>
          <a:ln w="9525">
            <a:noFill/>
            <a:miter lim="800000"/>
            <a:headEnd/>
            <a:tailEnd/>
          </a:ln>
          <a:effectLst/>
        </p:spPr>
        <p:txBody>
          <a:bodyPr wrap="none" anchor="ctr"/>
          <a:lstStyle/>
          <a:p>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19204" y="313870"/>
            <a:ext cx="11506192" cy="8617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135313" rtl="0" fontAlgn="base">
        <a:spcBef>
          <a:spcPct val="0"/>
        </a:spcBef>
        <a:spcAft>
          <a:spcPct val="0"/>
        </a:spcAft>
        <a:defRPr sz="15100">
          <a:solidFill>
            <a:schemeClr val="tx2"/>
          </a:solidFill>
          <a:latin typeface="+mj-lt"/>
          <a:ea typeface="+mj-ea"/>
          <a:cs typeface="+mj-cs"/>
        </a:defRPr>
      </a:lvl1pPr>
      <a:lvl2pPr algn="ctr" defTabSz="3135313" rtl="0" fontAlgn="base">
        <a:spcBef>
          <a:spcPct val="0"/>
        </a:spcBef>
        <a:spcAft>
          <a:spcPct val="0"/>
        </a:spcAft>
        <a:defRPr sz="15100">
          <a:solidFill>
            <a:schemeClr val="tx2"/>
          </a:solidFill>
          <a:latin typeface="Times" charset="0"/>
        </a:defRPr>
      </a:lvl2pPr>
      <a:lvl3pPr algn="ctr" defTabSz="3135313" rtl="0" fontAlgn="base">
        <a:spcBef>
          <a:spcPct val="0"/>
        </a:spcBef>
        <a:spcAft>
          <a:spcPct val="0"/>
        </a:spcAft>
        <a:defRPr sz="15100">
          <a:solidFill>
            <a:schemeClr val="tx2"/>
          </a:solidFill>
          <a:latin typeface="Times" charset="0"/>
        </a:defRPr>
      </a:lvl3pPr>
      <a:lvl4pPr algn="ctr" defTabSz="3135313" rtl="0" fontAlgn="base">
        <a:spcBef>
          <a:spcPct val="0"/>
        </a:spcBef>
        <a:spcAft>
          <a:spcPct val="0"/>
        </a:spcAft>
        <a:defRPr sz="15100">
          <a:solidFill>
            <a:schemeClr val="tx2"/>
          </a:solidFill>
          <a:latin typeface="Times" charset="0"/>
        </a:defRPr>
      </a:lvl4pPr>
      <a:lvl5pPr algn="ctr" defTabSz="3135313" rtl="0" fontAlgn="base">
        <a:spcBef>
          <a:spcPct val="0"/>
        </a:spcBef>
        <a:spcAft>
          <a:spcPct val="0"/>
        </a:spcAft>
        <a:defRPr sz="15100">
          <a:solidFill>
            <a:schemeClr val="tx2"/>
          </a:solidFill>
          <a:latin typeface="Times" charset="0"/>
        </a:defRPr>
      </a:lvl5pPr>
      <a:lvl6pPr marL="457200" algn="ctr" defTabSz="3135313" rtl="0" fontAlgn="base">
        <a:spcBef>
          <a:spcPct val="0"/>
        </a:spcBef>
        <a:spcAft>
          <a:spcPct val="0"/>
        </a:spcAft>
        <a:defRPr sz="15100">
          <a:solidFill>
            <a:schemeClr val="tx2"/>
          </a:solidFill>
          <a:latin typeface="Times" charset="0"/>
        </a:defRPr>
      </a:lvl6pPr>
      <a:lvl7pPr marL="914400" algn="ctr" defTabSz="3135313" rtl="0" fontAlgn="base">
        <a:spcBef>
          <a:spcPct val="0"/>
        </a:spcBef>
        <a:spcAft>
          <a:spcPct val="0"/>
        </a:spcAft>
        <a:defRPr sz="15100">
          <a:solidFill>
            <a:schemeClr val="tx2"/>
          </a:solidFill>
          <a:latin typeface="Times" charset="0"/>
        </a:defRPr>
      </a:lvl7pPr>
      <a:lvl8pPr marL="1371600" algn="ctr" defTabSz="3135313" rtl="0" fontAlgn="base">
        <a:spcBef>
          <a:spcPct val="0"/>
        </a:spcBef>
        <a:spcAft>
          <a:spcPct val="0"/>
        </a:spcAft>
        <a:defRPr sz="15100">
          <a:solidFill>
            <a:schemeClr val="tx2"/>
          </a:solidFill>
          <a:latin typeface="Times" charset="0"/>
        </a:defRPr>
      </a:lvl8pPr>
      <a:lvl9pPr marL="1828800" algn="ctr" defTabSz="3135313" rtl="0" fontAlgn="base">
        <a:spcBef>
          <a:spcPct val="0"/>
        </a:spcBef>
        <a:spcAft>
          <a:spcPct val="0"/>
        </a:spcAft>
        <a:defRPr sz="15100">
          <a:solidFill>
            <a:schemeClr val="tx2"/>
          </a:solidFill>
          <a:latin typeface="Times" charset="0"/>
        </a:defRPr>
      </a:lvl9pPr>
    </p:titleStyle>
    <p:bodyStyle>
      <a:lvl1pPr marL="1176338" indent="-1176338" algn="l" defTabSz="3135313" rtl="0" fontAlgn="base">
        <a:spcBef>
          <a:spcPct val="20000"/>
        </a:spcBef>
        <a:spcAft>
          <a:spcPct val="0"/>
        </a:spcAft>
        <a:buChar char="•"/>
        <a:defRPr sz="11000">
          <a:solidFill>
            <a:schemeClr val="tx1"/>
          </a:solidFill>
          <a:latin typeface="+mn-lt"/>
          <a:ea typeface="+mn-ea"/>
          <a:cs typeface="+mn-cs"/>
        </a:defRPr>
      </a:lvl1pPr>
      <a:lvl2pPr marL="2546350" indent="-979488" algn="l" defTabSz="3135313" rtl="0" fontAlgn="base">
        <a:spcBef>
          <a:spcPct val="20000"/>
        </a:spcBef>
        <a:spcAft>
          <a:spcPct val="0"/>
        </a:spcAft>
        <a:buChar char="–"/>
        <a:defRPr sz="9600">
          <a:solidFill>
            <a:schemeClr val="tx1"/>
          </a:solidFill>
          <a:latin typeface="+mn-lt"/>
        </a:defRPr>
      </a:lvl2pPr>
      <a:lvl3pPr marL="3917950" indent="-782638" algn="l" defTabSz="3135313" rtl="0" fontAlgn="base">
        <a:spcBef>
          <a:spcPct val="20000"/>
        </a:spcBef>
        <a:spcAft>
          <a:spcPct val="0"/>
        </a:spcAft>
        <a:buChar char="•"/>
        <a:defRPr sz="8200">
          <a:solidFill>
            <a:schemeClr val="tx1"/>
          </a:solidFill>
          <a:latin typeface="+mn-lt"/>
        </a:defRPr>
      </a:lvl3pPr>
      <a:lvl4pPr marL="5484813" indent="-782638" algn="l" defTabSz="3135313" rtl="0" fontAlgn="base">
        <a:spcBef>
          <a:spcPct val="20000"/>
        </a:spcBef>
        <a:spcAft>
          <a:spcPct val="0"/>
        </a:spcAft>
        <a:buChar char="–"/>
        <a:defRPr sz="6900">
          <a:solidFill>
            <a:schemeClr val="tx1"/>
          </a:solidFill>
          <a:latin typeface="+mn-lt"/>
        </a:defRPr>
      </a:lvl4pPr>
      <a:lvl5pPr marL="7053263" indent="-782638" algn="l" defTabSz="3135313" rtl="0" fontAlgn="base">
        <a:spcBef>
          <a:spcPct val="20000"/>
        </a:spcBef>
        <a:spcAft>
          <a:spcPct val="0"/>
        </a:spcAft>
        <a:buChar char="»"/>
        <a:defRPr sz="6900">
          <a:solidFill>
            <a:schemeClr val="tx1"/>
          </a:solidFill>
          <a:latin typeface="+mn-lt"/>
        </a:defRPr>
      </a:lvl5pPr>
      <a:lvl6pPr marL="7510463" indent="-782638" algn="l" defTabSz="3135313" rtl="0" fontAlgn="base">
        <a:spcBef>
          <a:spcPct val="20000"/>
        </a:spcBef>
        <a:spcAft>
          <a:spcPct val="0"/>
        </a:spcAft>
        <a:buChar char="»"/>
        <a:defRPr sz="6900">
          <a:solidFill>
            <a:schemeClr val="tx1"/>
          </a:solidFill>
          <a:latin typeface="+mn-lt"/>
        </a:defRPr>
      </a:lvl6pPr>
      <a:lvl7pPr marL="7967663" indent="-782638" algn="l" defTabSz="3135313" rtl="0" fontAlgn="base">
        <a:spcBef>
          <a:spcPct val="20000"/>
        </a:spcBef>
        <a:spcAft>
          <a:spcPct val="0"/>
        </a:spcAft>
        <a:buChar char="»"/>
        <a:defRPr sz="6900">
          <a:solidFill>
            <a:schemeClr val="tx1"/>
          </a:solidFill>
          <a:latin typeface="+mn-lt"/>
        </a:defRPr>
      </a:lvl7pPr>
      <a:lvl8pPr marL="8424863" indent="-782638" algn="l" defTabSz="3135313" rtl="0" fontAlgn="base">
        <a:spcBef>
          <a:spcPct val="20000"/>
        </a:spcBef>
        <a:spcAft>
          <a:spcPct val="0"/>
        </a:spcAft>
        <a:buChar char="»"/>
        <a:defRPr sz="6900">
          <a:solidFill>
            <a:schemeClr val="tx1"/>
          </a:solidFill>
          <a:latin typeface="+mn-lt"/>
        </a:defRPr>
      </a:lvl8pPr>
      <a:lvl9pPr marL="8882063" indent="-782638" algn="l" defTabSz="3135313" rtl="0" fontAlgn="base">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ew.nsf.gov/funding/opportunities/ehr-core-research-building-capacity-stem-education" TargetMode="External"/><Relationship Id="rId13" Type="http://schemas.openxmlformats.org/officeDocument/2006/relationships/hyperlink" Target="http://www.whitehall.org/" TargetMode="External"/><Relationship Id="rId18" Type="http://schemas.openxmlformats.org/officeDocument/2006/relationships/hyperlink" Target="https://new.nsf.gov/funding/opportunities/computer-information-science-engineering-research" TargetMode="External"/><Relationship Id="rId3" Type="http://schemas.openxmlformats.org/officeDocument/2006/relationships/hyperlink" Target="https://new.nsf.gov/funding/opportunities/launching-early-career-academic-pathways" TargetMode="External"/><Relationship Id="rId21" Type="http://schemas.openxmlformats.org/officeDocument/2006/relationships/hyperlink" Target="https://researchtraining.nih.gov/programs/career-development" TargetMode="External"/><Relationship Id="rId7" Type="http://schemas.openxmlformats.org/officeDocument/2006/relationships/image" Target="../media/image3.svg"/><Relationship Id="rId12" Type="http://schemas.openxmlformats.org/officeDocument/2006/relationships/hyperlink" Target="https://www.onr.navy.mil/work-with-us/funding-opportunities/fiscal-year-fy-2025-young-investigator-program-yip" TargetMode="External"/><Relationship Id="rId17" Type="http://schemas.openxmlformats.org/officeDocument/2006/relationships/hyperlink" Target="https://new.nsf.gov/funding/opportunities/faculty-early-career-development-program-career" TargetMode="External"/><Relationship Id="rId2" Type="http://schemas.openxmlformats.org/officeDocument/2006/relationships/notesSlide" Target="../notesSlides/notesSlide1.xml"/><Relationship Id="rId16" Type="http://schemas.openxmlformats.org/officeDocument/2006/relationships/hyperlink" Target="https://community.apan.org/wg/afosr/w/researchareas/12792/young-investigator-program-yip/" TargetMode="External"/><Relationship Id="rId20" Type="http://schemas.openxmlformats.org/officeDocument/2006/relationships/hyperlink" Target="https://arl.devcom.army.mil/collaborate-with-us/opportunity/arl-baa/"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science.osti.gov/early-career" TargetMode="External"/><Relationship Id="rId5" Type="http://schemas.openxmlformats.org/officeDocument/2006/relationships/hyperlink" Target="https://grants.nih.gov/grants/guide/pa-files/PAR-23-145.html" TargetMode="External"/><Relationship Id="rId15" Type="http://schemas.openxmlformats.org/officeDocument/2006/relationships/hyperlink" Target="https://www.usgrants.org/opportunity/small-grants-for-new-investigators-to-promote-diversity-in-healthrelated-research-r21/33970" TargetMode="External"/><Relationship Id="rId10" Type="http://schemas.openxmlformats.org/officeDocument/2006/relationships/hyperlink" Target="https://www.acs.org/funding/grants/petroleum-research-fund/programs/doctoral-new-investigator-grants.html" TargetMode="External"/><Relationship Id="rId19" Type="http://schemas.openxmlformats.org/officeDocument/2006/relationships/hyperlink" Target="https://new.nsf.gov/funding/opportunities/engineering-research-initiation-eri" TargetMode="External"/><Relationship Id="rId4" Type="http://schemas.openxmlformats.org/officeDocument/2006/relationships/hyperlink" Target="https://grants.nih.gov/grants/guide/pa-files/PA-25-169.html" TargetMode="External"/><Relationship Id="rId9" Type="http://schemas.openxmlformats.org/officeDocument/2006/relationships/hyperlink" Target="https://www.darpa.mil/work-with-us/for-universities/young-faculty-award" TargetMode="External"/><Relationship Id="rId14" Type="http://schemas.openxmlformats.org/officeDocument/2006/relationships/hyperlink" Target="https://grants.nih.gov/grants/guide/pa-files/PAR-24-075.html" TargetMode="External"/><Relationship Id="rId22" Type="http://schemas.openxmlformats.org/officeDocument/2006/relationships/hyperlink" Target="https://www.nasa.gov/early-career-faculty-ec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ew.nsf.gov/funding/opportunities/launching-early-career-academic-pathways" TargetMode="External"/><Relationship Id="rId2" Type="http://schemas.openxmlformats.org/officeDocument/2006/relationships/hyperlink" Target="https://www.nasa.gov/early-career-faculty-ecf/" TargetMode="External"/><Relationship Id="rId1" Type="http://schemas.openxmlformats.org/officeDocument/2006/relationships/slideLayout" Target="../slideLayouts/slideLayout7.xml"/><Relationship Id="rId5" Type="http://schemas.openxmlformats.org/officeDocument/2006/relationships/hyperlink" Target="https://new.nsf.gov/funding/opportunities/ehr-core-research-building-capacity-stem-education" TargetMode="External"/><Relationship Id="rId4" Type="http://schemas.openxmlformats.org/officeDocument/2006/relationships/hyperlink" Target="https://grants.nih.gov/grants/guide/pa-files/PAR-23-145.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cs.org/funding/grants/petroleum-research-fund/programs/doctoral-new-investigator-grants.html" TargetMode="External"/><Relationship Id="rId2" Type="http://schemas.openxmlformats.org/officeDocument/2006/relationships/hyperlink" Target="https://www.darpa.mil/work-with-us/for-universities/young-faculty-award"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onr.navy.mil/work-with-us/funding-opportunities/fiscal-year-fy-2025-young-investigator-program-yip" TargetMode="External"/><Relationship Id="rId2" Type="http://schemas.openxmlformats.org/officeDocument/2006/relationships/hyperlink" Target="https://science.osti.gov/early-career" TargetMode="External"/><Relationship Id="rId1" Type="http://schemas.openxmlformats.org/officeDocument/2006/relationships/slideLayout" Target="../slideLayouts/slideLayout7.xml"/><Relationship Id="rId5" Type="http://schemas.openxmlformats.org/officeDocument/2006/relationships/hyperlink" Target="https://grants.nih.gov/grants/guide/pa-files/PAR-24-075.html" TargetMode="External"/><Relationship Id="rId4" Type="http://schemas.openxmlformats.org/officeDocument/2006/relationships/hyperlink" Target="http://www.whitehall.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apan.org/wg/afosr/w/researchareas/12792/young-investigator-program-yip/" TargetMode="External"/><Relationship Id="rId7" Type="http://schemas.openxmlformats.org/officeDocument/2006/relationships/hyperlink" Target="https://new.nsf.gov/funding/opportunities/engineering-research-initiation-eri" TargetMode="External"/><Relationship Id="rId2" Type="http://schemas.openxmlformats.org/officeDocument/2006/relationships/hyperlink" Target="https://grants.nih.gov/grants/guide/pa-files/par-21-313.html" TargetMode="External"/><Relationship Id="rId1" Type="http://schemas.openxmlformats.org/officeDocument/2006/relationships/slideLayout" Target="../slideLayouts/slideLayout7.xml"/><Relationship Id="rId6" Type="http://schemas.openxmlformats.org/officeDocument/2006/relationships/hyperlink" Target="https://nspires.nasaprs.com/external/solicitations/summary.do?solId=%7b4D94E873-EB68-8F4A-6EBC-84A178CDE3C1%7d&amp;path=&amp;method=init" TargetMode="External"/><Relationship Id="rId5" Type="http://schemas.openxmlformats.org/officeDocument/2006/relationships/hyperlink" Target="https://new.nsf.gov/funding/opportunities/computer-information-science-engineering-research" TargetMode="External"/><Relationship Id="rId4" Type="http://schemas.openxmlformats.org/officeDocument/2006/relationships/hyperlink" Target="https://new.nsf.gov/funding/opportunities/faculty-early-career-development-program-care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hyperlink" Target="https://arl.devcom.army.mil/collaborate-with-us/opportunity/arl-ba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1143000" y="1303338"/>
            <a:ext cx="9953487" cy="835385"/>
          </a:xfrm>
          <a:prstGeom prst="rect">
            <a:avLst/>
          </a:prstGeom>
          <a:noFill/>
          <a:ln w="9525">
            <a:noFill/>
            <a:miter lim="800000"/>
            <a:headEnd/>
            <a:tailEnd/>
          </a:ln>
          <a:effectLst/>
        </p:spPr>
        <p:txBody>
          <a:bodyPr wrap="none" lIns="65306" tIns="32653" rIns="65306" bIns="32653">
            <a:spAutoFit/>
          </a:bodyPr>
          <a:lstStyle/>
          <a:p>
            <a:pPr algn="l" defTabSz="652463"/>
            <a:r>
              <a:rPr lang="en-US" sz="5000" b="1" dirty="0">
                <a:solidFill>
                  <a:srgbClr val="FFFFFF"/>
                </a:solidFill>
                <a:latin typeface="Arial" charset="0"/>
              </a:rPr>
              <a:t>Engineering Resources Institute</a:t>
            </a:r>
          </a:p>
        </p:txBody>
      </p:sp>
      <p:sp>
        <p:nvSpPr>
          <p:cNvPr id="2060" name="Text Box 12"/>
          <p:cNvSpPr txBox="1">
            <a:spLocks noChangeArrowheads="1"/>
          </p:cNvSpPr>
          <p:nvPr/>
        </p:nvSpPr>
        <p:spPr bwMode="auto">
          <a:xfrm>
            <a:off x="17809143" y="793780"/>
            <a:ext cx="14401800" cy="1298397"/>
          </a:xfrm>
          <a:prstGeom prst="rect">
            <a:avLst/>
          </a:prstGeom>
          <a:noFill/>
          <a:ln w="9525">
            <a:noFill/>
            <a:miter lim="800000"/>
            <a:headEnd/>
            <a:tailEnd/>
          </a:ln>
          <a:effectLst/>
        </p:spPr>
        <p:txBody>
          <a:bodyPr lIns="65306" tIns="32653" rIns="65306" bIns="32653">
            <a:spAutoFit/>
          </a:bodyPr>
          <a:lstStyle/>
          <a:p>
            <a:pPr marL="163513" lvl="2" defTabSz="652463">
              <a:lnSpc>
                <a:spcPct val="75000"/>
              </a:lnSpc>
              <a:spcBef>
                <a:spcPct val="50000"/>
              </a:spcBef>
            </a:pPr>
            <a:r>
              <a:rPr lang="en-US" sz="4000" b="1" dirty="0">
                <a:solidFill>
                  <a:schemeClr val="bg1"/>
                </a:solidFill>
                <a:latin typeface="Arial" charset="0"/>
              </a:rPr>
              <a:t>Early Career Opportunities</a:t>
            </a:r>
          </a:p>
          <a:p>
            <a:pPr marL="163513" lvl="2" defTabSz="652463">
              <a:lnSpc>
                <a:spcPct val="75000"/>
              </a:lnSpc>
              <a:spcBef>
                <a:spcPct val="50000"/>
              </a:spcBef>
            </a:pPr>
            <a:r>
              <a:rPr lang="en-US" sz="4000" b="1" dirty="0">
                <a:solidFill>
                  <a:schemeClr val="bg1"/>
                </a:solidFill>
                <a:latin typeface="Arial" charset="0"/>
              </a:rPr>
              <a:t>September 2024</a:t>
            </a:r>
          </a:p>
        </p:txBody>
      </p:sp>
      <p:graphicFrame>
        <p:nvGraphicFramePr>
          <p:cNvPr id="2" name="Table 1">
            <a:extLst>
              <a:ext uri="{FF2B5EF4-FFF2-40B4-BE49-F238E27FC236}">
                <a16:creationId xmlns:a16="http://schemas.microsoft.com/office/drawing/2014/main" id="{7781583B-5DCA-B229-41B9-4EA86EC0A923}"/>
              </a:ext>
            </a:extLst>
          </p:cNvPr>
          <p:cNvGraphicFramePr>
            <a:graphicFrameLocks noGrp="1"/>
          </p:cNvGraphicFramePr>
          <p:nvPr>
            <p:extLst>
              <p:ext uri="{D42A27DB-BD31-4B8C-83A1-F6EECF244321}">
                <p14:modId xmlns:p14="http://schemas.microsoft.com/office/powerpoint/2010/main" val="536161697"/>
              </p:ext>
            </p:extLst>
          </p:nvPr>
        </p:nvGraphicFramePr>
        <p:xfrm>
          <a:off x="-4066" y="2436954"/>
          <a:ext cx="32857440" cy="18400720"/>
        </p:xfrm>
        <a:graphic>
          <a:graphicData uri="http://schemas.openxmlformats.org/drawingml/2006/table">
            <a:tbl>
              <a:tblPr firstRow="1" bandRow="1">
                <a:tableStyleId>{5C22544A-7EE6-4342-B048-85BDC9FD1C3A}</a:tableStyleId>
              </a:tblPr>
              <a:tblGrid>
                <a:gridCol w="2624298">
                  <a:extLst>
                    <a:ext uri="{9D8B030D-6E8A-4147-A177-3AD203B41FA5}">
                      <a16:colId xmlns:a16="http://schemas.microsoft.com/office/drawing/2014/main" val="1445603501"/>
                    </a:ext>
                  </a:extLst>
                </a:gridCol>
                <a:gridCol w="2762419">
                  <a:extLst>
                    <a:ext uri="{9D8B030D-6E8A-4147-A177-3AD203B41FA5}">
                      <a16:colId xmlns:a16="http://schemas.microsoft.com/office/drawing/2014/main" val="3205982298"/>
                    </a:ext>
                  </a:extLst>
                </a:gridCol>
                <a:gridCol w="2705723">
                  <a:extLst>
                    <a:ext uri="{9D8B030D-6E8A-4147-A177-3AD203B41FA5}">
                      <a16:colId xmlns:a16="http://schemas.microsoft.com/office/drawing/2014/main" val="3168561988"/>
                    </a:ext>
                  </a:extLst>
                </a:gridCol>
                <a:gridCol w="2819400">
                  <a:extLst>
                    <a:ext uri="{9D8B030D-6E8A-4147-A177-3AD203B41FA5}">
                      <a16:colId xmlns:a16="http://schemas.microsoft.com/office/drawing/2014/main" val="2382367017"/>
                    </a:ext>
                  </a:extLst>
                </a:gridCol>
                <a:gridCol w="2819400">
                  <a:extLst>
                    <a:ext uri="{9D8B030D-6E8A-4147-A177-3AD203B41FA5}">
                      <a16:colId xmlns:a16="http://schemas.microsoft.com/office/drawing/2014/main" val="3145400809"/>
                    </a:ext>
                  </a:extLst>
                </a:gridCol>
                <a:gridCol w="2667000">
                  <a:extLst>
                    <a:ext uri="{9D8B030D-6E8A-4147-A177-3AD203B41FA5}">
                      <a16:colId xmlns:a16="http://schemas.microsoft.com/office/drawing/2014/main" val="961652217"/>
                    </a:ext>
                  </a:extLst>
                </a:gridCol>
                <a:gridCol w="2743200">
                  <a:extLst>
                    <a:ext uri="{9D8B030D-6E8A-4147-A177-3AD203B41FA5}">
                      <a16:colId xmlns:a16="http://schemas.microsoft.com/office/drawing/2014/main" val="1301874180"/>
                    </a:ext>
                  </a:extLst>
                </a:gridCol>
                <a:gridCol w="2362200">
                  <a:extLst>
                    <a:ext uri="{9D8B030D-6E8A-4147-A177-3AD203B41FA5}">
                      <a16:colId xmlns:a16="http://schemas.microsoft.com/office/drawing/2014/main" val="856626239"/>
                    </a:ext>
                  </a:extLst>
                </a:gridCol>
                <a:gridCol w="2667000">
                  <a:extLst>
                    <a:ext uri="{9D8B030D-6E8A-4147-A177-3AD203B41FA5}">
                      <a16:colId xmlns:a16="http://schemas.microsoft.com/office/drawing/2014/main" val="4236151231"/>
                    </a:ext>
                  </a:extLst>
                </a:gridCol>
                <a:gridCol w="2895600">
                  <a:extLst>
                    <a:ext uri="{9D8B030D-6E8A-4147-A177-3AD203B41FA5}">
                      <a16:colId xmlns:a16="http://schemas.microsoft.com/office/drawing/2014/main" val="3617112986"/>
                    </a:ext>
                  </a:extLst>
                </a:gridCol>
                <a:gridCol w="2895600">
                  <a:extLst>
                    <a:ext uri="{9D8B030D-6E8A-4147-A177-3AD203B41FA5}">
                      <a16:colId xmlns:a16="http://schemas.microsoft.com/office/drawing/2014/main" val="3679045811"/>
                    </a:ext>
                  </a:extLst>
                </a:gridCol>
                <a:gridCol w="2895600">
                  <a:extLst>
                    <a:ext uri="{9D8B030D-6E8A-4147-A177-3AD203B41FA5}">
                      <a16:colId xmlns:a16="http://schemas.microsoft.com/office/drawing/2014/main" val="482192956"/>
                    </a:ext>
                  </a:extLst>
                </a:gridCol>
              </a:tblGrid>
              <a:tr h="920036">
                <a:tc>
                  <a:txBody>
                    <a:bodyPr/>
                    <a:lstStyle/>
                    <a:p>
                      <a:pPr algn="ctr"/>
                      <a:r>
                        <a:rPr lang="en-US" sz="4800" dirty="0">
                          <a:solidFill>
                            <a:srgbClr val="524727"/>
                          </a:solidFill>
                        </a:rPr>
                        <a:t>January</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Feb.</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March</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April</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May</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June</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July</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Aug.</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Sept.</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October</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November</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December</a:t>
                      </a:r>
                    </a:p>
                  </a:txBody>
                  <a:tcPr>
                    <a:solidFill>
                      <a:srgbClr val="EED484"/>
                    </a:solidFill>
                  </a:tcPr>
                </a:tc>
                <a:extLst>
                  <a:ext uri="{0D108BD9-81ED-4DB2-BD59-A6C34878D82A}">
                    <a16:rowId xmlns:a16="http://schemas.microsoft.com/office/drawing/2014/main" val="2048712998"/>
                  </a:ext>
                </a:extLst>
              </a:tr>
              <a:tr h="920036">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449338342"/>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648823713"/>
                  </a:ext>
                </a:extLst>
              </a:tr>
              <a:tr h="920036">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14846302"/>
                  </a:ext>
                </a:extLst>
              </a:tr>
              <a:tr h="920036">
                <a:tc>
                  <a:txBody>
                    <a:bodyPr/>
                    <a:lstStyle/>
                    <a:p>
                      <a:endParaRPr lang="en-US" sz="4800" dirty="0"/>
                    </a:p>
                  </a:txBody>
                  <a:tcPr>
                    <a:lnB w="3175" cap="flat" cmpd="sng" algn="ctr">
                      <a:solidFill>
                        <a:schemeClr val="tx1"/>
                      </a:solidFill>
                      <a:prstDash val="solid"/>
                      <a:round/>
                      <a:headEnd type="none" w="med" len="med"/>
                      <a:tailEnd type="none" w="med" len="med"/>
                    </a:lnB>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309259552"/>
                  </a:ext>
                </a:extLst>
              </a:tr>
              <a:tr h="920036">
                <a:tc>
                  <a:txBody>
                    <a:bodyPr/>
                    <a:lstStyle/>
                    <a:p>
                      <a:endParaRPr lang="en-US" sz="4800"/>
                    </a:p>
                  </a:txBody>
                  <a:tcPr>
                    <a:lnT w="3175" cap="flat" cmpd="sng" algn="ctr">
                      <a:solidFill>
                        <a:schemeClr val="tx1"/>
                      </a:solidFill>
                      <a:prstDash val="solid"/>
                      <a:round/>
                      <a:headEnd type="none" w="med" len="med"/>
                      <a:tailEnd type="none" w="med" len="med"/>
                    </a:lnT>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extLst>
                  <a:ext uri="{0D108BD9-81ED-4DB2-BD59-A6C34878D82A}">
                    <a16:rowId xmlns:a16="http://schemas.microsoft.com/office/drawing/2014/main" val="329965888"/>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946604836"/>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extLst>
                  <a:ext uri="{0D108BD9-81ED-4DB2-BD59-A6C34878D82A}">
                    <a16:rowId xmlns:a16="http://schemas.microsoft.com/office/drawing/2014/main" val="730579167"/>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874959095"/>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extLst>
                  <a:ext uri="{0D108BD9-81ED-4DB2-BD59-A6C34878D82A}">
                    <a16:rowId xmlns:a16="http://schemas.microsoft.com/office/drawing/2014/main" val="2893603582"/>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1301971331"/>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extLst>
                  <a:ext uri="{0D108BD9-81ED-4DB2-BD59-A6C34878D82A}">
                    <a16:rowId xmlns:a16="http://schemas.microsoft.com/office/drawing/2014/main" val="3592128249"/>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2783282545"/>
                  </a:ext>
                </a:extLst>
              </a:tr>
              <a:tr h="920036">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991071963"/>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503694696"/>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3679197688"/>
                  </a:ext>
                </a:extLst>
              </a:tr>
              <a:tr h="920036">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724283877"/>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926297381"/>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24263290"/>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2372068414"/>
                  </a:ext>
                </a:extLst>
              </a:tr>
            </a:tbl>
          </a:graphicData>
        </a:graphic>
      </p:graphicFrame>
      <p:sp>
        <p:nvSpPr>
          <p:cNvPr id="3" name="Rectangle: Rounded Corners 2">
            <a:extLst>
              <a:ext uri="{FF2B5EF4-FFF2-40B4-BE49-F238E27FC236}">
                <a16:creationId xmlns:a16="http://schemas.microsoft.com/office/drawing/2014/main" id="{F04DB632-6E4A-9D3D-343B-73274AC4269E}"/>
              </a:ext>
            </a:extLst>
          </p:cNvPr>
          <p:cNvSpPr/>
          <p:nvPr/>
        </p:nvSpPr>
        <p:spPr bwMode="auto">
          <a:xfrm>
            <a:off x="76200" y="3449782"/>
            <a:ext cx="2590800" cy="2873084"/>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kern="1200" dirty="0">
                <a:solidFill>
                  <a:schemeClr val="bg1"/>
                </a:solidFill>
                <a:latin typeface="Abadi" panose="020F0502020204030204" pitchFamily="34" charset="0"/>
                <a:hlinkClick r:id="rId3">
                  <a:extLst>
                    <a:ext uri="{A12FA001-AC4F-418D-AE19-62706E023703}">
                      <ahyp:hlinkClr xmlns:ahyp="http://schemas.microsoft.com/office/drawing/2018/hyperlinkcolor" val="tx"/>
                    </a:ext>
                  </a:extLst>
                </a:hlinkClick>
              </a:rPr>
              <a:t>Launching Early-Career Academic Pathways in the Mathematical and Physical Sciences</a:t>
            </a:r>
            <a:endParaRPr lang="en-US" sz="2400" kern="1200" dirty="0">
              <a:solidFill>
                <a:schemeClr val="bg1"/>
              </a:solidFill>
              <a:latin typeface="Abadi" panose="020F0502020204030204" pitchFamily="34" charset="0"/>
            </a:endParaRPr>
          </a:p>
        </p:txBody>
      </p:sp>
      <p:sp>
        <p:nvSpPr>
          <p:cNvPr id="17" name="Rectangle: Rounded Corners 16">
            <a:extLst>
              <a:ext uri="{FF2B5EF4-FFF2-40B4-BE49-F238E27FC236}">
                <a16:creationId xmlns:a16="http://schemas.microsoft.com/office/drawing/2014/main" id="{F66F1911-0750-B517-F3F0-8EC481AD166C}"/>
              </a:ext>
            </a:extLst>
          </p:cNvPr>
          <p:cNvSpPr/>
          <p:nvPr/>
        </p:nvSpPr>
        <p:spPr bwMode="auto">
          <a:xfrm>
            <a:off x="2791440" y="3502539"/>
            <a:ext cx="2492946" cy="1635091"/>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4"/>
              </a:rPr>
              <a:t>Trailblazer Award for New and Early Stage Investigators</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23" name="Rectangle: Rounded Corners 22">
            <a:extLst>
              <a:ext uri="{FF2B5EF4-FFF2-40B4-BE49-F238E27FC236}">
                <a16:creationId xmlns:a16="http://schemas.microsoft.com/office/drawing/2014/main" id="{F71EEF50-E18F-F631-FF13-52D8E655F127}"/>
              </a:ext>
            </a:extLst>
          </p:cNvPr>
          <p:cNvSpPr/>
          <p:nvPr/>
        </p:nvSpPr>
        <p:spPr bwMode="auto">
          <a:xfrm>
            <a:off x="2768278" y="5215288"/>
            <a:ext cx="2540805" cy="2838392"/>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Maximizing Investigators Research Award (MIRA) for Early Stage Investigators (ESI)</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pic>
        <p:nvPicPr>
          <p:cNvPr id="24" name="Graphic 23" descr="Badge with solid fill">
            <a:extLst>
              <a:ext uri="{FF2B5EF4-FFF2-40B4-BE49-F238E27FC236}">
                <a16:creationId xmlns:a16="http://schemas.microsoft.com/office/drawing/2014/main" id="{460E2C80-F674-F1BF-87AC-F9E7A4D6D0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19008" y="16196580"/>
            <a:ext cx="914400" cy="914400"/>
          </a:xfrm>
          <a:prstGeom prst="rect">
            <a:avLst/>
          </a:prstGeom>
        </p:spPr>
      </p:pic>
      <p:sp>
        <p:nvSpPr>
          <p:cNvPr id="36" name="Rectangle: Rounded Corners 35">
            <a:extLst>
              <a:ext uri="{FF2B5EF4-FFF2-40B4-BE49-F238E27FC236}">
                <a16:creationId xmlns:a16="http://schemas.microsoft.com/office/drawing/2014/main" id="{9654C879-DEAB-E5FA-0249-E749175F5707}"/>
              </a:ext>
            </a:extLst>
          </p:cNvPr>
          <p:cNvSpPr/>
          <p:nvPr/>
        </p:nvSpPr>
        <p:spPr bwMode="auto">
          <a:xfrm>
            <a:off x="21643910" y="3449782"/>
            <a:ext cx="2590800" cy="2804831"/>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Maximizing Investigators Research Award (MIRA) for Early Stage Investigators (ESI)</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38" name="Rectangle: Rounded Corners 37">
            <a:extLst>
              <a:ext uri="{FF2B5EF4-FFF2-40B4-BE49-F238E27FC236}">
                <a16:creationId xmlns:a16="http://schemas.microsoft.com/office/drawing/2014/main" id="{23CE84EB-CBA1-511B-4638-6930620E79AF}"/>
              </a:ext>
            </a:extLst>
          </p:cNvPr>
          <p:cNvSpPr/>
          <p:nvPr/>
        </p:nvSpPr>
        <p:spPr bwMode="auto">
          <a:xfrm>
            <a:off x="2649247" y="8206018"/>
            <a:ext cx="2566870" cy="2384662"/>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8">
                  <a:extLst>
                    <a:ext uri="{A12FA001-AC4F-418D-AE19-62706E023703}">
                      <ahyp:hlinkClr xmlns:ahyp="http://schemas.microsoft.com/office/drawing/2018/hyperlinkcolor" val="tx"/>
                    </a:ext>
                  </a:extLst>
                </a:hlinkClick>
              </a:rPr>
              <a:t>EHR Core Research: Building Capacity in STEM Education Research</a:t>
            </a:r>
            <a:endParaRPr lang="en-US" sz="2400" dirty="0">
              <a:solidFill>
                <a:schemeClr val="bg1"/>
              </a:solidFill>
              <a:latin typeface="Abadi" panose="020F0502020204030204" pitchFamily="34" charset="0"/>
            </a:endParaRPr>
          </a:p>
        </p:txBody>
      </p:sp>
      <p:sp>
        <p:nvSpPr>
          <p:cNvPr id="39" name="Rectangle: Rounded Corners 38">
            <a:extLst>
              <a:ext uri="{FF2B5EF4-FFF2-40B4-BE49-F238E27FC236}">
                <a16:creationId xmlns:a16="http://schemas.microsoft.com/office/drawing/2014/main" id="{A3D1EA72-3E72-E9DF-18AB-ED3E693C39D9}"/>
              </a:ext>
            </a:extLst>
          </p:cNvPr>
          <p:cNvSpPr/>
          <p:nvPr/>
        </p:nvSpPr>
        <p:spPr bwMode="auto">
          <a:xfrm>
            <a:off x="2667000" y="10691740"/>
            <a:ext cx="2566870" cy="945574"/>
          </a:xfrm>
          <a:prstGeom prst="roundRect">
            <a:avLst/>
          </a:prstGeom>
          <a:solidFill>
            <a:srgbClr val="F1BE48"/>
          </a:solidFill>
          <a:ln w="9525" cap="flat" cmpd="sng" algn="ctr">
            <a:solidFill>
              <a:srgbClr val="F1BE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9">
                  <a:extLst>
                    <a:ext uri="{A12FA001-AC4F-418D-AE19-62706E023703}">
                      <ahyp:hlinkClr xmlns:ahyp="http://schemas.microsoft.com/office/drawing/2018/hyperlinkcolor" val="tx"/>
                    </a:ext>
                  </a:extLst>
                </a:hlinkClick>
              </a:rPr>
              <a:t>DARPA Young Faculty Award</a:t>
            </a:r>
            <a:endParaRPr lang="en-US" sz="2400" dirty="0">
              <a:solidFill>
                <a:schemeClr val="bg1"/>
              </a:solidFill>
              <a:latin typeface="Abadi" panose="020F0502020204030204" pitchFamily="34" charset="0"/>
            </a:endParaRPr>
          </a:p>
        </p:txBody>
      </p:sp>
      <p:sp>
        <p:nvSpPr>
          <p:cNvPr id="41" name="Rectangle: Rounded Corners 40">
            <a:extLst>
              <a:ext uri="{FF2B5EF4-FFF2-40B4-BE49-F238E27FC236}">
                <a16:creationId xmlns:a16="http://schemas.microsoft.com/office/drawing/2014/main" id="{616DBE64-7C83-9C93-A3B9-2B7E0A5CFB01}"/>
              </a:ext>
            </a:extLst>
          </p:cNvPr>
          <p:cNvSpPr/>
          <p:nvPr/>
        </p:nvSpPr>
        <p:spPr bwMode="auto">
          <a:xfrm>
            <a:off x="5494013" y="3449783"/>
            <a:ext cx="2590800" cy="1695264"/>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0">
                  <a:extLst>
                    <a:ext uri="{A12FA001-AC4F-418D-AE19-62706E023703}">
                      <ahyp:hlinkClr xmlns:ahyp="http://schemas.microsoft.com/office/drawing/2018/hyperlinkcolor" val="tx"/>
                    </a:ext>
                  </a:extLst>
                </a:hlinkClick>
              </a:rPr>
              <a:t>American Chemical Society Petroleum Research Fund</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45" name="Rectangle: Rounded Corners 44">
            <a:extLst>
              <a:ext uri="{FF2B5EF4-FFF2-40B4-BE49-F238E27FC236}">
                <a16:creationId xmlns:a16="http://schemas.microsoft.com/office/drawing/2014/main" id="{A4EFF9FC-4E89-9A23-BDF4-C2E472DC142A}"/>
              </a:ext>
            </a:extLst>
          </p:cNvPr>
          <p:cNvSpPr/>
          <p:nvPr/>
        </p:nvSpPr>
        <p:spPr bwMode="auto">
          <a:xfrm>
            <a:off x="21660373" y="6412830"/>
            <a:ext cx="2590800" cy="1816770"/>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0">
                  <a:extLst>
                    <a:ext uri="{A12FA001-AC4F-418D-AE19-62706E023703}">
                      <ahyp:hlinkClr xmlns:ahyp="http://schemas.microsoft.com/office/drawing/2018/hyperlinkcolor" val="tx"/>
                    </a:ext>
                  </a:extLst>
                </a:hlinkClick>
              </a:rPr>
              <a:t>American Chemical Society Petroleum Research Fund</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47" name="Rectangle: Rounded Corners 46">
            <a:extLst>
              <a:ext uri="{FF2B5EF4-FFF2-40B4-BE49-F238E27FC236}">
                <a16:creationId xmlns:a16="http://schemas.microsoft.com/office/drawing/2014/main" id="{7D40F653-DBBD-EB7C-68C9-5BCC7D969010}"/>
              </a:ext>
            </a:extLst>
          </p:cNvPr>
          <p:cNvSpPr/>
          <p:nvPr/>
        </p:nvSpPr>
        <p:spPr bwMode="auto">
          <a:xfrm>
            <a:off x="8258681" y="3449782"/>
            <a:ext cx="2590800" cy="1695264"/>
          </a:xfrm>
          <a:prstGeom prst="roundRect">
            <a:avLst/>
          </a:prstGeom>
          <a:solidFill>
            <a:srgbClr val="7A99AC"/>
          </a:solidFill>
          <a:ln w="9525" cap="flat" cmpd="sng" algn="ctr">
            <a:solidFill>
              <a:srgbClr val="7A99A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1">
                  <a:extLst>
                    <a:ext uri="{A12FA001-AC4F-418D-AE19-62706E023703}">
                      <ahyp:hlinkClr xmlns:ahyp="http://schemas.microsoft.com/office/drawing/2018/hyperlinkcolor" val="tx"/>
                    </a:ext>
                  </a:extLst>
                </a:hlinkClick>
              </a:rPr>
              <a:t>Office of Science Early Career Research Program </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48" name="Rectangle: Rounded Corners 47">
            <a:extLst>
              <a:ext uri="{FF2B5EF4-FFF2-40B4-BE49-F238E27FC236}">
                <a16:creationId xmlns:a16="http://schemas.microsoft.com/office/drawing/2014/main" id="{538A19A3-DF92-8FC4-DD0E-76174C070E02}"/>
              </a:ext>
            </a:extLst>
          </p:cNvPr>
          <p:cNvSpPr/>
          <p:nvPr/>
        </p:nvSpPr>
        <p:spPr bwMode="auto">
          <a:xfrm>
            <a:off x="8233208" y="5283940"/>
            <a:ext cx="2590800" cy="1497860"/>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badi" panose="020F0502020204030204" pitchFamily="34" charset="0"/>
                <a:hlinkClick r:id="rId12">
                  <a:extLst>
                    <a:ext uri="{A12FA001-AC4F-418D-AE19-62706E023703}">
                      <ahyp:hlinkClr xmlns:ahyp="http://schemas.microsoft.com/office/drawing/2018/hyperlinkcolor" val="tx"/>
                    </a:ext>
                  </a:extLst>
                </a:hlinkClick>
              </a:rPr>
              <a:t>ONR Young Investigator Program (YIP)</a:t>
            </a:r>
            <a:endParaRPr lang="en-US" sz="2400" dirty="0">
              <a:solidFill>
                <a:schemeClr val="bg1"/>
              </a:solidFill>
              <a:latin typeface="Abadi" panose="020F0502020204030204" pitchFamily="34" charset="0"/>
            </a:endParaRPr>
          </a:p>
        </p:txBody>
      </p:sp>
      <p:sp>
        <p:nvSpPr>
          <p:cNvPr id="49" name="Rectangle: Rounded Corners 48">
            <a:extLst>
              <a:ext uri="{FF2B5EF4-FFF2-40B4-BE49-F238E27FC236}">
                <a16:creationId xmlns:a16="http://schemas.microsoft.com/office/drawing/2014/main" id="{BB9B2EE0-47AB-D007-2D47-5547DCFDC966}"/>
              </a:ext>
            </a:extLst>
          </p:cNvPr>
          <p:cNvSpPr/>
          <p:nvPr/>
        </p:nvSpPr>
        <p:spPr bwMode="auto">
          <a:xfrm>
            <a:off x="8233208" y="6893799"/>
            <a:ext cx="2590800" cy="1259601"/>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Whitehall</a:t>
            </a:r>
            <a:r>
              <a:rPr lang="en-US" sz="32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 </a:t>
            </a:r>
            <a:r>
              <a:rPr lang="en-US" sz="24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Foundation</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50" name="Rectangle: Rounded Corners 49">
            <a:extLst>
              <a:ext uri="{FF2B5EF4-FFF2-40B4-BE49-F238E27FC236}">
                <a16:creationId xmlns:a16="http://schemas.microsoft.com/office/drawing/2014/main" id="{9463AC12-782F-3FAE-2636-DCF6D8C20CFF}"/>
              </a:ext>
            </a:extLst>
          </p:cNvPr>
          <p:cNvSpPr/>
          <p:nvPr/>
        </p:nvSpPr>
        <p:spPr bwMode="auto">
          <a:xfrm>
            <a:off x="24341437" y="3502539"/>
            <a:ext cx="2590800" cy="936640"/>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Whitehall Foundation</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51" name="Rectangle: Rounded Corners 50">
            <a:extLst>
              <a:ext uri="{FF2B5EF4-FFF2-40B4-BE49-F238E27FC236}">
                <a16:creationId xmlns:a16="http://schemas.microsoft.com/office/drawing/2014/main" id="{6B86DC9F-49FB-601E-E54D-B7F5F0EFBC1E}"/>
              </a:ext>
            </a:extLst>
          </p:cNvPr>
          <p:cNvSpPr/>
          <p:nvPr/>
        </p:nvSpPr>
        <p:spPr bwMode="auto">
          <a:xfrm>
            <a:off x="127507" y="6467705"/>
            <a:ext cx="2590800" cy="1055894"/>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Whitehall Foundation</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55" name="Rectangle: Rounded Corners 54">
            <a:extLst>
              <a:ext uri="{FF2B5EF4-FFF2-40B4-BE49-F238E27FC236}">
                <a16:creationId xmlns:a16="http://schemas.microsoft.com/office/drawing/2014/main" id="{8BA7D1F1-1544-AAB9-88F7-513378ACB3BF}"/>
              </a:ext>
            </a:extLst>
          </p:cNvPr>
          <p:cNvSpPr/>
          <p:nvPr/>
        </p:nvSpPr>
        <p:spPr bwMode="auto">
          <a:xfrm>
            <a:off x="21624278" y="8305800"/>
            <a:ext cx="2590800" cy="2117008"/>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4">
                  <a:extLst>
                    <a:ext uri="{A12FA001-AC4F-418D-AE19-62706E023703}">
                      <ahyp:hlinkClr xmlns:ahyp="http://schemas.microsoft.com/office/drawing/2018/hyperlinkcolor" val="tx"/>
                    </a:ext>
                  </a:extLst>
                </a:hlinkClick>
              </a:rPr>
              <a:t>Stephen I. Katz Early Stage Investigator Research Project Grant</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57" name="Rectangle: Rounded Corners 56">
            <a:extLst>
              <a:ext uri="{FF2B5EF4-FFF2-40B4-BE49-F238E27FC236}">
                <a16:creationId xmlns:a16="http://schemas.microsoft.com/office/drawing/2014/main" id="{08A9BD02-754E-1311-429C-F0DBE15FAEA1}"/>
              </a:ext>
            </a:extLst>
          </p:cNvPr>
          <p:cNvSpPr/>
          <p:nvPr/>
        </p:nvSpPr>
        <p:spPr bwMode="auto">
          <a:xfrm>
            <a:off x="10973356" y="3449781"/>
            <a:ext cx="2590800" cy="2224691"/>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4">
                  <a:extLst>
                    <a:ext uri="{A12FA001-AC4F-418D-AE19-62706E023703}">
                      <ahyp:hlinkClr xmlns:ahyp="http://schemas.microsoft.com/office/drawing/2018/hyperlinkcolor" val="tx"/>
                    </a:ext>
                  </a:extLst>
                </a:hlinkClick>
              </a:rPr>
              <a:t>Stephen I. Katz Early Stage Investigator Research Project Grant</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grpSp>
        <p:nvGrpSpPr>
          <p:cNvPr id="2058" name="Group 2057">
            <a:extLst>
              <a:ext uri="{FF2B5EF4-FFF2-40B4-BE49-F238E27FC236}">
                <a16:creationId xmlns:a16="http://schemas.microsoft.com/office/drawing/2014/main" id="{5B3CA3F8-5938-D08C-78F3-46D0DDBE30F7}"/>
              </a:ext>
            </a:extLst>
          </p:cNvPr>
          <p:cNvGrpSpPr/>
          <p:nvPr/>
        </p:nvGrpSpPr>
        <p:grpSpPr>
          <a:xfrm>
            <a:off x="26282809" y="15010585"/>
            <a:ext cx="6629400" cy="4077047"/>
            <a:chOff x="25984200" y="16762065"/>
            <a:chExt cx="6629400" cy="4077047"/>
          </a:xfrm>
        </p:grpSpPr>
        <p:sp>
          <p:nvSpPr>
            <p:cNvPr id="59" name="Rectangle 58">
              <a:extLst>
                <a:ext uri="{FF2B5EF4-FFF2-40B4-BE49-F238E27FC236}">
                  <a16:creationId xmlns:a16="http://schemas.microsoft.com/office/drawing/2014/main" id="{C2C0F056-34F9-3155-507D-0521C2F407AA}"/>
                </a:ext>
              </a:extLst>
            </p:cNvPr>
            <p:cNvSpPr/>
            <p:nvPr/>
          </p:nvSpPr>
          <p:spPr bwMode="auto">
            <a:xfrm>
              <a:off x="25984200" y="16762065"/>
              <a:ext cx="6629400" cy="4077047"/>
            </a:xfrm>
            <a:prstGeom prst="rect">
              <a:avLst/>
            </a:prstGeom>
            <a:solidFill>
              <a:schemeClr val="bg1">
                <a:lumMod val="95000"/>
              </a:schemeClr>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Times" charset="0"/>
              </a:endParaRPr>
            </a:p>
          </p:txBody>
        </p:sp>
        <p:sp>
          <p:nvSpPr>
            <p:cNvPr id="60" name="Rectangle: Rounded Corners 59">
              <a:extLst>
                <a:ext uri="{FF2B5EF4-FFF2-40B4-BE49-F238E27FC236}">
                  <a16:creationId xmlns:a16="http://schemas.microsoft.com/office/drawing/2014/main" id="{1DB943A0-350E-4F5A-E179-DF40A0609CDF}"/>
                </a:ext>
              </a:extLst>
            </p:cNvPr>
            <p:cNvSpPr/>
            <p:nvPr/>
          </p:nvSpPr>
          <p:spPr bwMode="auto">
            <a:xfrm>
              <a:off x="26367996" y="17026574"/>
              <a:ext cx="700040" cy="630942"/>
            </a:xfrm>
            <a:prstGeom prst="roundRect">
              <a:avLst/>
            </a:prstGeom>
            <a:solidFill>
              <a:srgbClr val="006BA6"/>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61" name="TextBox 60">
              <a:extLst>
                <a:ext uri="{FF2B5EF4-FFF2-40B4-BE49-F238E27FC236}">
                  <a16:creationId xmlns:a16="http://schemas.microsoft.com/office/drawing/2014/main" id="{65029007-DD2E-2063-83E9-2851B9605F25}"/>
                </a:ext>
              </a:extLst>
            </p:cNvPr>
            <p:cNvSpPr txBox="1"/>
            <p:nvPr/>
          </p:nvSpPr>
          <p:spPr>
            <a:xfrm>
              <a:off x="27149049" y="17026574"/>
              <a:ext cx="1479018" cy="630942"/>
            </a:xfrm>
            <a:prstGeom prst="rect">
              <a:avLst/>
            </a:prstGeom>
            <a:noFill/>
            <a:ln>
              <a:noFill/>
            </a:ln>
          </p:spPr>
          <p:txBody>
            <a:bodyPr wrap="square" rtlCol="0">
              <a:spAutoFit/>
            </a:bodyPr>
            <a:lstStyle/>
            <a:p>
              <a:pPr algn="l"/>
              <a:r>
                <a:rPr lang="en-US" sz="3500" b="1" dirty="0"/>
                <a:t>NSF</a:t>
              </a:r>
            </a:p>
          </p:txBody>
        </p:sp>
        <p:sp>
          <p:nvSpPr>
            <p:cNvPr id="62" name="Rectangle: Rounded Corners 61">
              <a:extLst>
                <a:ext uri="{FF2B5EF4-FFF2-40B4-BE49-F238E27FC236}">
                  <a16:creationId xmlns:a16="http://schemas.microsoft.com/office/drawing/2014/main" id="{037FCAE3-013A-7A0F-8690-3A1FC1A8AFAB}"/>
                </a:ext>
              </a:extLst>
            </p:cNvPr>
            <p:cNvSpPr/>
            <p:nvPr/>
          </p:nvSpPr>
          <p:spPr bwMode="auto">
            <a:xfrm>
              <a:off x="26367996" y="18088214"/>
              <a:ext cx="700040" cy="630942"/>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63" name="TextBox 62">
              <a:extLst>
                <a:ext uri="{FF2B5EF4-FFF2-40B4-BE49-F238E27FC236}">
                  <a16:creationId xmlns:a16="http://schemas.microsoft.com/office/drawing/2014/main" id="{A1DE1EC4-C771-20F9-35BC-FEC2BA5CD132}"/>
                </a:ext>
              </a:extLst>
            </p:cNvPr>
            <p:cNvSpPr txBox="1"/>
            <p:nvPr/>
          </p:nvSpPr>
          <p:spPr>
            <a:xfrm>
              <a:off x="27205324" y="17983200"/>
              <a:ext cx="1479018" cy="630942"/>
            </a:xfrm>
            <a:prstGeom prst="rect">
              <a:avLst/>
            </a:prstGeom>
            <a:noFill/>
            <a:ln>
              <a:noFill/>
            </a:ln>
          </p:spPr>
          <p:txBody>
            <a:bodyPr wrap="square" rtlCol="0">
              <a:spAutoFit/>
            </a:bodyPr>
            <a:lstStyle/>
            <a:p>
              <a:pPr algn="l"/>
              <a:r>
                <a:rPr lang="en-US" sz="3500" b="1" dirty="0"/>
                <a:t>NIH</a:t>
              </a:r>
            </a:p>
          </p:txBody>
        </p:sp>
        <p:sp>
          <p:nvSpPr>
            <p:cNvPr id="2048" name="Rectangle: Rounded Corners 2047">
              <a:extLst>
                <a:ext uri="{FF2B5EF4-FFF2-40B4-BE49-F238E27FC236}">
                  <a16:creationId xmlns:a16="http://schemas.microsoft.com/office/drawing/2014/main" id="{FAD240D0-95AB-89F5-5839-CD232D5E7EE3}"/>
                </a:ext>
              </a:extLst>
            </p:cNvPr>
            <p:cNvSpPr/>
            <p:nvPr/>
          </p:nvSpPr>
          <p:spPr bwMode="auto">
            <a:xfrm>
              <a:off x="26383928" y="19028658"/>
              <a:ext cx="700040" cy="630942"/>
            </a:xfrm>
            <a:prstGeom prst="roundRect">
              <a:avLst/>
            </a:prstGeom>
            <a:solidFill>
              <a:srgbClr val="F1BE48"/>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49" name="TextBox 2048">
              <a:extLst>
                <a:ext uri="{FF2B5EF4-FFF2-40B4-BE49-F238E27FC236}">
                  <a16:creationId xmlns:a16="http://schemas.microsoft.com/office/drawing/2014/main" id="{56747FDC-C061-1939-7C5A-C8534D50F7FE}"/>
                </a:ext>
              </a:extLst>
            </p:cNvPr>
            <p:cNvSpPr txBox="1"/>
            <p:nvPr/>
          </p:nvSpPr>
          <p:spPr>
            <a:xfrm>
              <a:off x="27205324" y="19028658"/>
              <a:ext cx="2665076" cy="630942"/>
            </a:xfrm>
            <a:prstGeom prst="rect">
              <a:avLst/>
            </a:prstGeom>
            <a:noFill/>
            <a:ln>
              <a:noFill/>
            </a:ln>
          </p:spPr>
          <p:txBody>
            <a:bodyPr wrap="square" rtlCol="0">
              <a:spAutoFit/>
            </a:bodyPr>
            <a:lstStyle/>
            <a:p>
              <a:pPr algn="l"/>
              <a:r>
                <a:rPr lang="en-US" sz="3500" b="1" dirty="0"/>
                <a:t>DARPA</a:t>
              </a:r>
            </a:p>
          </p:txBody>
        </p:sp>
        <p:sp>
          <p:nvSpPr>
            <p:cNvPr id="2050" name="Rectangle: Rounded Corners 2049">
              <a:extLst>
                <a:ext uri="{FF2B5EF4-FFF2-40B4-BE49-F238E27FC236}">
                  <a16:creationId xmlns:a16="http://schemas.microsoft.com/office/drawing/2014/main" id="{C41CCD96-52DE-DD9C-D390-9D1AE0DAD5BC}"/>
                </a:ext>
              </a:extLst>
            </p:cNvPr>
            <p:cNvSpPr/>
            <p:nvPr/>
          </p:nvSpPr>
          <p:spPr bwMode="auto">
            <a:xfrm>
              <a:off x="26391729" y="19943058"/>
              <a:ext cx="700040" cy="630942"/>
            </a:xfrm>
            <a:prstGeom prst="roundRect">
              <a:avLst/>
            </a:prstGeom>
            <a:solidFill>
              <a:srgbClr val="76881D"/>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1" name="TextBox 2050">
              <a:extLst>
                <a:ext uri="{FF2B5EF4-FFF2-40B4-BE49-F238E27FC236}">
                  <a16:creationId xmlns:a16="http://schemas.microsoft.com/office/drawing/2014/main" id="{5929A295-1372-6630-5147-BAC53304B41B}"/>
                </a:ext>
              </a:extLst>
            </p:cNvPr>
            <p:cNvSpPr txBox="1"/>
            <p:nvPr/>
          </p:nvSpPr>
          <p:spPr>
            <a:xfrm>
              <a:off x="27243424" y="19864627"/>
              <a:ext cx="2665076" cy="630942"/>
            </a:xfrm>
            <a:prstGeom prst="rect">
              <a:avLst/>
            </a:prstGeom>
            <a:noFill/>
            <a:ln>
              <a:noFill/>
            </a:ln>
          </p:spPr>
          <p:txBody>
            <a:bodyPr wrap="square" rtlCol="0">
              <a:spAutoFit/>
            </a:bodyPr>
            <a:lstStyle/>
            <a:p>
              <a:pPr algn="l"/>
              <a:r>
                <a:rPr lang="en-US" sz="3500" b="1" dirty="0"/>
                <a:t>FDN</a:t>
              </a:r>
            </a:p>
          </p:txBody>
        </p:sp>
        <p:sp>
          <p:nvSpPr>
            <p:cNvPr id="2052" name="Rectangle: Rounded Corners 2051">
              <a:extLst>
                <a:ext uri="{FF2B5EF4-FFF2-40B4-BE49-F238E27FC236}">
                  <a16:creationId xmlns:a16="http://schemas.microsoft.com/office/drawing/2014/main" id="{F97F6A69-CC66-D915-9060-92BCEEE609F8}"/>
                </a:ext>
              </a:extLst>
            </p:cNvPr>
            <p:cNvSpPr/>
            <p:nvPr/>
          </p:nvSpPr>
          <p:spPr bwMode="auto">
            <a:xfrm>
              <a:off x="29767827" y="17026574"/>
              <a:ext cx="700040" cy="630942"/>
            </a:xfrm>
            <a:prstGeom prst="roundRect">
              <a:avLst/>
            </a:prstGeom>
            <a:solidFill>
              <a:srgbClr val="7A99A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3" name="TextBox 2052">
              <a:extLst>
                <a:ext uri="{FF2B5EF4-FFF2-40B4-BE49-F238E27FC236}">
                  <a16:creationId xmlns:a16="http://schemas.microsoft.com/office/drawing/2014/main" id="{D72323EE-79B2-E50C-06CC-490F9F77648B}"/>
                </a:ext>
              </a:extLst>
            </p:cNvPr>
            <p:cNvSpPr txBox="1"/>
            <p:nvPr/>
          </p:nvSpPr>
          <p:spPr>
            <a:xfrm>
              <a:off x="30643084" y="17026574"/>
              <a:ext cx="1479018" cy="630942"/>
            </a:xfrm>
            <a:prstGeom prst="rect">
              <a:avLst/>
            </a:prstGeom>
            <a:noFill/>
            <a:ln>
              <a:noFill/>
            </a:ln>
          </p:spPr>
          <p:txBody>
            <a:bodyPr wrap="square" rtlCol="0">
              <a:spAutoFit/>
            </a:bodyPr>
            <a:lstStyle/>
            <a:p>
              <a:pPr algn="l"/>
              <a:r>
                <a:rPr lang="en-US" sz="3500" b="1" dirty="0"/>
                <a:t>DOE</a:t>
              </a:r>
            </a:p>
          </p:txBody>
        </p:sp>
        <p:sp>
          <p:nvSpPr>
            <p:cNvPr id="2054" name="Rectangle: Rounded Corners 2053">
              <a:extLst>
                <a:ext uri="{FF2B5EF4-FFF2-40B4-BE49-F238E27FC236}">
                  <a16:creationId xmlns:a16="http://schemas.microsoft.com/office/drawing/2014/main" id="{91C002EB-6775-A156-76BA-4F02FE900599}"/>
                </a:ext>
              </a:extLst>
            </p:cNvPr>
            <p:cNvSpPr/>
            <p:nvPr/>
          </p:nvSpPr>
          <p:spPr bwMode="auto">
            <a:xfrm>
              <a:off x="29767827" y="18083515"/>
              <a:ext cx="700040" cy="630942"/>
            </a:xfrm>
            <a:prstGeom prst="roundRect">
              <a:avLst/>
            </a:prstGeom>
            <a:solidFill>
              <a:srgbClr val="B9975B"/>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5" name="TextBox 2054">
              <a:extLst>
                <a:ext uri="{FF2B5EF4-FFF2-40B4-BE49-F238E27FC236}">
                  <a16:creationId xmlns:a16="http://schemas.microsoft.com/office/drawing/2014/main" id="{F648D532-9952-7382-EC91-C3440FC4121D}"/>
                </a:ext>
              </a:extLst>
            </p:cNvPr>
            <p:cNvSpPr txBox="1"/>
            <p:nvPr/>
          </p:nvSpPr>
          <p:spPr>
            <a:xfrm>
              <a:off x="30643084" y="18083515"/>
              <a:ext cx="1479018" cy="630942"/>
            </a:xfrm>
            <a:prstGeom prst="rect">
              <a:avLst/>
            </a:prstGeom>
            <a:noFill/>
            <a:ln>
              <a:noFill/>
            </a:ln>
          </p:spPr>
          <p:txBody>
            <a:bodyPr wrap="square" rtlCol="0">
              <a:spAutoFit/>
            </a:bodyPr>
            <a:lstStyle/>
            <a:p>
              <a:pPr algn="l"/>
              <a:r>
                <a:rPr lang="en-US" sz="3500" b="1" dirty="0"/>
                <a:t>DoD</a:t>
              </a:r>
            </a:p>
          </p:txBody>
        </p:sp>
        <p:sp>
          <p:nvSpPr>
            <p:cNvPr id="2056" name="Rectangle: Rounded Corners 2055">
              <a:extLst>
                <a:ext uri="{FF2B5EF4-FFF2-40B4-BE49-F238E27FC236}">
                  <a16:creationId xmlns:a16="http://schemas.microsoft.com/office/drawing/2014/main" id="{CE2901AC-5915-78B4-7E1E-61FE92139E71}"/>
                </a:ext>
              </a:extLst>
            </p:cNvPr>
            <p:cNvSpPr/>
            <p:nvPr/>
          </p:nvSpPr>
          <p:spPr bwMode="auto">
            <a:xfrm>
              <a:off x="29792520" y="19028658"/>
              <a:ext cx="700040" cy="630942"/>
            </a:xfrm>
            <a:prstGeom prst="roundRect">
              <a:avLst/>
            </a:prstGeom>
            <a:solidFill>
              <a:srgbClr val="BE531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7" name="TextBox 2056">
              <a:extLst>
                <a:ext uri="{FF2B5EF4-FFF2-40B4-BE49-F238E27FC236}">
                  <a16:creationId xmlns:a16="http://schemas.microsoft.com/office/drawing/2014/main" id="{B9F5735B-50EC-0432-9823-8B544BD00BAA}"/>
                </a:ext>
              </a:extLst>
            </p:cNvPr>
            <p:cNvSpPr txBox="1"/>
            <p:nvPr/>
          </p:nvSpPr>
          <p:spPr>
            <a:xfrm>
              <a:off x="30667777" y="19028658"/>
              <a:ext cx="1479018" cy="630942"/>
            </a:xfrm>
            <a:prstGeom prst="rect">
              <a:avLst/>
            </a:prstGeom>
            <a:noFill/>
            <a:ln>
              <a:noFill/>
            </a:ln>
          </p:spPr>
          <p:txBody>
            <a:bodyPr wrap="square" rtlCol="0">
              <a:spAutoFit/>
            </a:bodyPr>
            <a:lstStyle/>
            <a:p>
              <a:pPr algn="l"/>
              <a:r>
                <a:rPr lang="en-US" sz="3500" b="1" dirty="0"/>
                <a:t>NASA</a:t>
              </a:r>
            </a:p>
          </p:txBody>
        </p:sp>
      </p:grpSp>
      <p:sp>
        <p:nvSpPr>
          <p:cNvPr id="2061" name="Rectangle: Rounded Corners 2060">
            <a:extLst>
              <a:ext uri="{FF2B5EF4-FFF2-40B4-BE49-F238E27FC236}">
                <a16:creationId xmlns:a16="http://schemas.microsoft.com/office/drawing/2014/main" id="{372CB95F-CA19-5BCC-E8F9-FB887097828D}"/>
              </a:ext>
            </a:extLst>
          </p:cNvPr>
          <p:cNvSpPr/>
          <p:nvPr/>
        </p:nvSpPr>
        <p:spPr bwMode="auto">
          <a:xfrm>
            <a:off x="13833854" y="3549491"/>
            <a:ext cx="2590800" cy="2863339"/>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5">
                  <a:extLst>
                    <a:ext uri="{A12FA001-AC4F-418D-AE19-62706E023703}">
                      <ahyp:hlinkClr xmlns:ahyp="http://schemas.microsoft.com/office/drawing/2018/hyperlinkcolor" val="tx"/>
                    </a:ext>
                  </a:extLst>
                </a:hlinkClick>
              </a:rPr>
              <a:t>Small Grants for New Investigators to Promote Diversity in Health-Related Research</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2062" name="Rectangle: Rounded Corners 2061">
            <a:extLst>
              <a:ext uri="{FF2B5EF4-FFF2-40B4-BE49-F238E27FC236}">
                <a16:creationId xmlns:a16="http://schemas.microsoft.com/office/drawing/2014/main" id="{28F89C47-9200-F6FD-564A-AF6B8548ED30}"/>
              </a:ext>
            </a:extLst>
          </p:cNvPr>
          <p:cNvSpPr/>
          <p:nvPr/>
        </p:nvSpPr>
        <p:spPr bwMode="auto">
          <a:xfrm>
            <a:off x="13802478" y="6499548"/>
            <a:ext cx="2590800" cy="1447554"/>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auto" hangingPunct="1">
              <a:spcBef>
                <a:spcPts val="0"/>
              </a:spcBef>
              <a:spcAft>
                <a:spcPts val="0"/>
              </a:spcAft>
              <a:defRPr/>
            </a:pPr>
            <a:r>
              <a:rPr lang="en-US" sz="2400" dirty="0">
                <a:solidFill>
                  <a:schemeClr val="bg1"/>
                </a:solidFill>
                <a:latin typeface="Abadi" panose="020F0502020204030204" pitchFamily="34" charset="0"/>
                <a:hlinkClick r:id="rId16">
                  <a:extLst>
                    <a:ext uri="{A12FA001-AC4F-418D-AE19-62706E023703}">
                      <ahyp:hlinkClr xmlns:ahyp="http://schemas.microsoft.com/office/drawing/2018/hyperlinkcolor" val="tx"/>
                    </a:ext>
                  </a:extLst>
                </a:hlinkClick>
              </a:rPr>
              <a:t>Air Force Young Investigator Program (YIP)</a:t>
            </a:r>
            <a:endParaRPr lang="en-US" sz="2400" dirty="0">
              <a:solidFill>
                <a:schemeClr val="bg1"/>
              </a:solidFill>
              <a:latin typeface="Abad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latin typeface="Abadi" panose="020F0502020204030204" pitchFamily="34" charset="0"/>
            </a:endParaRPr>
          </a:p>
        </p:txBody>
      </p:sp>
      <p:sp>
        <p:nvSpPr>
          <p:cNvPr id="2063" name="Rectangle: Rounded Corners 2062">
            <a:extLst>
              <a:ext uri="{FF2B5EF4-FFF2-40B4-BE49-F238E27FC236}">
                <a16:creationId xmlns:a16="http://schemas.microsoft.com/office/drawing/2014/main" id="{6FCEF923-19DF-81F0-CCF9-C9FC51273F66}"/>
              </a:ext>
            </a:extLst>
          </p:cNvPr>
          <p:cNvSpPr/>
          <p:nvPr/>
        </p:nvSpPr>
        <p:spPr bwMode="auto">
          <a:xfrm>
            <a:off x="16513743" y="3449781"/>
            <a:ext cx="2590800" cy="211281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7">
                  <a:extLst>
                    <a:ext uri="{A12FA001-AC4F-418D-AE19-62706E023703}">
                      <ahyp:hlinkClr xmlns:ahyp="http://schemas.microsoft.com/office/drawing/2018/hyperlinkcolor" val="tx"/>
                    </a:ext>
                  </a:extLst>
                </a:hlinkClick>
              </a:rPr>
              <a:t>Faculty Early Career Development Program (CAREER</a:t>
            </a:r>
            <a:r>
              <a:rPr lang="en-US" sz="2400" dirty="0">
                <a:solidFill>
                  <a:schemeClr val="bg1"/>
                </a:solidFill>
                <a:hlinkClick r:id="rId17">
                  <a:extLst>
                    <a:ext uri="{A12FA001-AC4F-418D-AE19-62706E023703}">
                      <ahyp:hlinkClr xmlns:ahyp="http://schemas.microsoft.com/office/drawing/2018/hyperlinkcolor" val="tx"/>
                    </a:ext>
                  </a:extLst>
                </a:hlinkClick>
              </a:rPr>
              <a:t>)</a:t>
            </a:r>
            <a:endParaRPr lang="en-US" sz="2400" dirty="0">
              <a:solidFill>
                <a:schemeClr val="bg1"/>
              </a:solidFill>
            </a:endParaRPr>
          </a:p>
        </p:txBody>
      </p:sp>
      <p:sp>
        <p:nvSpPr>
          <p:cNvPr id="2064" name="Rectangle: Rounded Corners 2063">
            <a:extLst>
              <a:ext uri="{FF2B5EF4-FFF2-40B4-BE49-F238E27FC236}">
                <a16:creationId xmlns:a16="http://schemas.microsoft.com/office/drawing/2014/main" id="{82DE1928-AFEE-D1F9-7B91-098C703CAD35}"/>
              </a:ext>
            </a:extLst>
          </p:cNvPr>
          <p:cNvSpPr/>
          <p:nvPr/>
        </p:nvSpPr>
        <p:spPr bwMode="auto">
          <a:xfrm>
            <a:off x="21608807" y="10515600"/>
            <a:ext cx="2590800" cy="286333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fontAlgn="t" latinLnBrk="0" hangingPunct="1"/>
            <a:r>
              <a:rPr lang="en-US" sz="2400" dirty="0">
                <a:solidFill>
                  <a:schemeClr val="bg1"/>
                </a:solidFill>
                <a:latin typeface="Abadi" panose="020F0502020204030204" pitchFamily="34" charset="0"/>
                <a:hlinkClick r:id="rId18">
                  <a:extLst>
                    <a:ext uri="{A12FA001-AC4F-418D-AE19-62706E023703}">
                      <ahyp:hlinkClr xmlns:ahyp="http://schemas.microsoft.com/office/drawing/2018/hyperlinkcolor" val="tx"/>
                    </a:ext>
                  </a:extLst>
                </a:hlinkClick>
              </a:rPr>
              <a:t>Computer and Information Science and Engineering (CISE) Research Initiation Initiative (CRII)</a:t>
            </a:r>
            <a:endParaRPr lang="en-US" sz="2400" dirty="0">
              <a:solidFill>
                <a:schemeClr val="bg1"/>
              </a:solidFill>
              <a:latin typeface="Abadi" panose="020F0502020204030204" pitchFamily="34" charset="0"/>
            </a:endParaRPr>
          </a:p>
        </p:txBody>
      </p:sp>
      <p:sp>
        <p:nvSpPr>
          <p:cNvPr id="2066" name="Rectangle: Rounded Corners 2065">
            <a:extLst>
              <a:ext uri="{FF2B5EF4-FFF2-40B4-BE49-F238E27FC236}">
                <a16:creationId xmlns:a16="http://schemas.microsoft.com/office/drawing/2014/main" id="{9B5907D9-EADC-7DC8-74DD-34334917003D}"/>
              </a:ext>
            </a:extLst>
          </p:cNvPr>
          <p:cNvSpPr/>
          <p:nvPr/>
        </p:nvSpPr>
        <p:spPr bwMode="auto">
          <a:xfrm>
            <a:off x="21607435" y="13439176"/>
            <a:ext cx="2590800" cy="134309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t" hangingPunct="1"/>
            <a:r>
              <a:rPr lang="en-US" sz="2400" dirty="0">
                <a:solidFill>
                  <a:schemeClr val="bg1"/>
                </a:solidFill>
                <a:latin typeface="Abadi" panose="020F0502020204030204" pitchFamily="34" charset="0"/>
                <a:hlinkClick r:id="rId19">
                  <a:extLst>
                    <a:ext uri="{A12FA001-AC4F-418D-AE19-62706E023703}">
                      <ahyp:hlinkClr xmlns:ahyp="http://schemas.microsoft.com/office/drawing/2018/hyperlinkcolor" val="tx"/>
                    </a:ext>
                  </a:extLst>
                </a:hlinkClick>
              </a:rPr>
              <a:t>Engineering Research Initiation (ERI)</a:t>
            </a:r>
            <a:endParaRPr lang="en-US" sz="2400" dirty="0">
              <a:solidFill>
                <a:schemeClr val="bg1"/>
              </a:solidFill>
              <a:latin typeface="Abadi" panose="020F0502020204030204" pitchFamily="34" charset="0"/>
            </a:endParaRPr>
          </a:p>
          <a:p>
            <a:pPr marL="0" algn="ctr" defTabSz="914400" rtl="0" eaLnBrk="1" fontAlgn="t" latinLnBrk="0" hangingPunct="1"/>
            <a:endParaRPr lang="en-US" sz="2400" dirty="0">
              <a:solidFill>
                <a:schemeClr val="bg1"/>
              </a:solidFill>
              <a:latin typeface="Abadi" panose="020F0502020204030204" pitchFamily="34" charset="0"/>
            </a:endParaRPr>
          </a:p>
        </p:txBody>
      </p:sp>
      <p:sp>
        <p:nvSpPr>
          <p:cNvPr id="2067" name="Rectangle: Rounded Corners 2066">
            <a:extLst>
              <a:ext uri="{FF2B5EF4-FFF2-40B4-BE49-F238E27FC236}">
                <a16:creationId xmlns:a16="http://schemas.microsoft.com/office/drawing/2014/main" id="{B63896C0-210D-2594-25C7-4C0BACA741E0}"/>
              </a:ext>
            </a:extLst>
          </p:cNvPr>
          <p:cNvSpPr/>
          <p:nvPr/>
        </p:nvSpPr>
        <p:spPr bwMode="auto">
          <a:xfrm>
            <a:off x="27279600" y="3470853"/>
            <a:ext cx="2590800" cy="2396547"/>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auto" hangingPunct="1">
              <a:spcBef>
                <a:spcPts val="0"/>
              </a:spcBef>
              <a:spcAft>
                <a:spcPts val="0"/>
              </a:spcAft>
              <a:defRPr/>
            </a:pPr>
            <a:r>
              <a:rPr lang="en-US" sz="2400" dirty="0">
                <a:solidFill>
                  <a:schemeClr val="bg1"/>
                </a:solidFill>
                <a:latin typeface="Abadi" panose="020F0502020204030204" pitchFamily="34" charset="0"/>
                <a:hlinkClick r:id="rId20">
                  <a:extLst>
                    <a:ext uri="{A12FA001-AC4F-418D-AE19-62706E023703}">
                      <ahyp:hlinkClr xmlns:ahyp="http://schemas.microsoft.com/office/drawing/2018/hyperlinkcolor" val="tx"/>
                    </a:ext>
                  </a:extLst>
                </a:hlinkClick>
              </a:rPr>
              <a:t>Army Research Office BAA for Fundamental Research - Early Career Program (ECP)</a:t>
            </a:r>
            <a:endParaRPr lang="en-US" sz="2400" dirty="0">
              <a:solidFill>
                <a:schemeClr val="bg1"/>
              </a:solidFill>
              <a:latin typeface="Abad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latin typeface="Abadi" panose="020F0502020204030204" pitchFamily="34" charset="0"/>
            </a:endParaRPr>
          </a:p>
        </p:txBody>
      </p:sp>
      <p:sp>
        <p:nvSpPr>
          <p:cNvPr id="2070" name="Arrow: Left-Right 2069">
            <a:extLst>
              <a:ext uri="{FF2B5EF4-FFF2-40B4-BE49-F238E27FC236}">
                <a16:creationId xmlns:a16="http://schemas.microsoft.com/office/drawing/2014/main" id="{85BCD609-091E-7938-E047-A8887DE13B63}"/>
              </a:ext>
            </a:extLst>
          </p:cNvPr>
          <p:cNvSpPr/>
          <p:nvPr/>
        </p:nvSpPr>
        <p:spPr bwMode="auto">
          <a:xfrm>
            <a:off x="0" y="20211314"/>
            <a:ext cx="32889524" cy="1447554"/>
          </a:xfrm>
          <a:prstGeom prst="leftRightArrow">
            <a:avLst/>
          </a:prstGeom>
          <a:solidFill>
            <a:srgbClr val="003D4C"/>
          </a:solidFill>
          <a:ln w="57150" cap="flat" cmpd="sng" algn="ctr">
            <a:solidFill>
              <a:srgbClr val="003D4C"/>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Times" charset="0"/>
            </a:endParaRPr>
          </a:p>
        </p:txBody>
      </p:sp>
      <p:sp>
        <p:nvSpPr>
          <p:cNvPr id="2071" name="TextBox 2070">
            <a:extLst>
              <a:ext uri="{FF2B5EF4-FFF2-40B4-BE49-F238E27FC236}">
                <a16:creationId xmlns:a16="http://schemas.microsoft.com/office/drawing/2014/main" id="{D3C75B21-35E8-AE8E-7B46-A7844CDB428B}"/>
              </a:ext>
            </a:extLst>
          </p:cNvPr>
          <p:cNvSpPr txBox="1"/>
          <p:nvPr/>
        </p:nvSpPr>
        <p:spPr>
          <a:xfrm>
            <a:off x="10178807" y="20640800"/>
            <a:ext cx="12725400" cy="954107"/>
          </a:xfrm>
          <a:prstGeom prst="rect">
            <a:avLst/>
          </a:prstGeom>
          <a:noFill/>
        </p:spPr>
        <p:txBody>
          <a:bodyPr wrap="square" rtlCol="0">
            <a:spAutoFit/>
          </a:bodyPr>
          <a:lstStyle/>
          <a:p>
            <a:pPr algn="ctr"/>
            <a:r>
              <a:rPr lang="en-US" sz="3200" dirty="0">
                <a:solidFill>
                  <a:schemeClr val="bg1"/>
                </a:solidFill>
                <a:latin typeface="Abadi" panose="020F0502020204030204" pitchFamily="34" charset="0"/>
                <a:hlinkClick r:id="rId21">
                  <a:extLst>
                    <a:ext uri="{A12FA001-AC4F-418D-AE19-62706E023703}">
                      <ahyp:hlinkClr xmlns:ahyp="http://schemas.microsoft.com/office/drawing/2018/hyperlinkcolor" val="tx"/>
                    </a:ext>
                  </a:extLst>
                </a:hlinkClick>
              </a:rPr>
              <a:t>Research Career Development Awards (K) Kiosk</a:t>
            </a:r>
            <a:r>
              <a:rPr lang="en-US" sz="3200" dirty="0">
                <a:solidFill>
                  <a:schemeClr val="bg1"/>
                </a:solidFill>
                <a:latin typeface="Abadi" panose="020F0502020204030204" pitchFamily="34" charset="0"/>
              </a:rPr>
              <a:t> (All Times)</a:t>
            </a:r>
          </a:p>
          <a:p>
            <a:pPr algn="ctr"/>
            <a:endParaRPr lang="en-US" sz="2400" dirty="0"/>
          </a:p>
        </p:txBody>
      </p:sp>
      <p:sp>
        <p:nvSpPr>
          <p:cNvPr id="2072" name="Arrow: Left-Right 2071">
            <a:extLst>
              <a:ext uri="{FF2B5EF4-FFF2-40B4-BE49-F238E27FC236}">
                <a16:creationId xmlns:a16="http://schemas.microsoft.com/office/drawing/2014/main" id="{FA6B2FD2-6784-FF3F-C66B-DA716A7007A2}"/>
              </a:ext>
            </a:extLst>
          </p:cNvPr>
          <p:cNvSpPr/>
          <p:nvPr/>
        </p:nvSpPr>
        <p:spPr bwMode="auto">
          <a:xfrm>
            <a:off x="28876" y="18703523"/>
            <a:ext cx="13769427" cy="1447554"/>
          </a:xfrm>
          <a:prstGeom prst="leftRightArrow">
            <a:avLst/>
          </a:prstGeom>
          <a:solidFill>
            <a:srgbClr val="BE531C"/>
          </a:solidFill>
          <a:ln w="57150" cap="flat" cmpd="sng" algn="ctr">
            <a:solidFill>
              <a:srgbClr val="BE531C"/>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Times" charset="0"/>
            </a:endParaRPr>
          </a:p>
        </p:txBody>
      </p:sp>
      <p:sp>
        <p:nvSpPr>
          <p:cNvPr id="2073" name="TextBox 2072">
            <a:extLst>
              <a:ext uri="{FF2B5EF4-FFF2-40B4-BE49-F238E27FC236}">
                <a16:creationId xmlns:a16="http://schemas.microsoft.com/office/drawing/2014/main" id="{9EE2DB1C-340D-23B9-3566-05EF3D2655AE}"/>
              </a:ext>
            </a:extLst>
          </p:cNvPr>
          <p:cNvSpPr txBox="1"/>
          <p:nvPr/>
        </p:nvSpPr>
        <p:spPr>
          <a:xfrm>
            <a:off x="847862" y="19107368"/>
            <a:ext cx="12725400" cy="584775"/>
          </a:xfrm>
          <a:prstGeom prst="rect">
            <a:avLst/>
          </a:prstGeom>
          <a:noFill/>
        </p:spPr>
        <p:txBody>
          <a:bodyPr wrap="square" rtlCol="0">
            <a:spAutoFit/>
          </a:bodyPr>
          <a:lstStyle/>
          <a:p>
            <a:pPr algn="ctr"/>
            <a:r>
              <a:rPr lang="en-US" sz="3200" dirty="0">
                <a:solidFill>
                  <a:schemeClr val="bg1"/>
                </a:solidFill>
                <a:latin typeface="Abadi" panose="020F0502020204030204" pitchFamily="34" charset="0"/>
                <a:hlinkClick r:id="rId22">
                  <a:extLst>
                    <a:ext uri="{A12FA001-AC4F-418D-AE19-62706E023703}">
                      <ahyp:hlinkClr xmlns:ahyp="http://schemas.microsoft.com/office/drawing/2018/hyperlinkcolor" val="tx"/>
                    </a:ext>
                  </a:extLst>
                </a:hlinkClick>
              </a:rPr>
              <a:t>Early Career Faculty</a:t>
            </a:r>
            <a:r>
              <a:rPr lang="en-US" sz="3200" dirty="0">
                <a:solidFill>
                  <a:schemeClr val="bg1"/>
                </a:solidFill>
                <a:latin typeface="Abadi" panose="020F0502020204030204" pitchFamily="34" charset="0"/>
              </a:rPr>
              <a:t> (Spring)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EAB769-0F90-E393-E22F-214D8AAA556B}"/>
              </a:ext>
            </a:extLst>
          </p:cNvPr>
          <p:cNvGraphicFramePr>
            <a:graphicFrameLocks noGrp="1"/>
          </p:cNvGraphicFramePr>
          <p:nvPr>
            <p:extLst>
              <p:ext uri="{D42A27DB-BD31-4B8C-83A1-F6EECF244321}">
                <p14:modId xmlns:p14="http://schemas.microsoft.com/office/powerpoint/2010/main" val="3411760298"/>
              </p:ext>
            </p:extLst>
          </p:nvPr>
        </p:nvGraphicFramePr>
        <p:xfrm>
          <a:off x="0" y="2362200"/>
          <a:ext cx="32918400" cy="1866899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86611546"/>
                    </a:ext>
                  </a:extLst>
                </a:gridCol>
                <a:gridCol w="8229600">
                  <a:extLst>
                    <a:ext uri="{9D8B030D-6E8A-4147-A177-3AD203B41FA5}">
                      <a16:colId xmlns:a16="http://schemas.microsoft.com/office/drawing/2014/main" val="632547838"/>
                    </a:ext>
                  </a:extLst>
                </a:gridCol>
                <a:gridCol w="18745200">
                  <a:extLst>
                    <a:ext uri="{9D8B030D-6E8A-4147-A177-3AD203B41FA5}">
                      <a16:colId xmlns:a16="http://schemas.microsoft.com/office/drawing/2014/main" val="2323987341"/>
                    </a:ext>
                  </a:extLst>
                </a:gridCol>
                <a:gridCol w="3429000">
                  <a:extLst>
                    <a:ext uri="{9D8B030D-6E8A-4147-A177-3AD203B41FA5}">
                      <a16:colId xmlns:a16="http://schemas.microsoft.com/office/drawing/2014/main" val="3114686909"/>
                    </a:ext>
                  </a:extLst>
                </a:gridCol>
              </a:tblGrid>
              <a:tr h="971219">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33472208"/>
                  </a:ext>
                </a:extLst>
              </a:tr>
              <a:tr h="4424445">
                <a:tc>
                  <a:txBody>
                    <a:bodyPr/>
                    <a:lstStyle/>
                    <a:p>
                      <a:r>
                        <a:rPr lang="en-US" sz="4800" dirty="0"/>
                        <a:t>NASA </a:t>
                      </a:r>
                      <a:endParaRPr lang="en-US" sz="4800" dirty="0">
                        <a:solidFill>
                          <a:schemeClr val="tx1"/>
                        </a:solidFill>
                      </a:endParaRP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Early Career Faculty</a:t>
                      </a:r>
                      <a:endParaRPr lang="en-US" sz="4800" dirty="0">
                        <a:solidFill>
                          <a:schemeClr val="tx1"/>
                        </a:solidFill>
                      </a:endParaRPr>
                    </a:p>
                  </a:txBody>
                  <a:tcPr/>
                </a:tc>
                <a:tc>
                  <a:txBody>
                    <a:bodyPr/>
                    <a:lstStyle/>
                    <a:p>
                      <a:r>
                        <a:rPr lang="en-US" sz="4800" dirty="0">
                          <a:latin typeface="+mn-lt"/>
                        </a:rPr>
                        <a:t>Challenges early career faculty to examine the theoretical feasibility of ideas and approaches that are critical to making science, space travel, and exploration more effective, affordable, and sustainable. Awards result from successful proposals to the ECF Appendix to the </a:t>
                      </a:r>
                      <a:r>
                        <a:rPr lang="en-US" sz="4800" dirty="0" err="1">
                          <a:latin typeface="+mn-lt"/>
                        </a:rPr>
                        <a:t>SpaceTech</a:t>
                      </a:r>
                      <a:r>
                        <a:rPr lang="en-US" sz="4800" dirty="0">
                          <a:latin typeface="+mn-lt"/>
                        </a:rPr>
                        <a:t>-REDDI NASA Research Announcement. </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*Spring</a:t>
                      </a:r>
                    </a:p>
                  </a:txBody>
                  <a:tcPr/>
                </a:tc>
                <a:extLst>
                  <a:ext uri="{0D108BD9-81ED-4DB2-BD59-A6C34878D82A}">
                    <a16:rowId xmlns:a16="http://schemas.microsoft.com/office/drawing/2014/main" val="2188877306"/>
                  </a:ext>
                </a:extLst>
              </a:tr>
              <a:tr h="4424445">
                <a:tc>
                  <a:txBody>
                    <a:bodyPr/>
                    <a:lstStyle/>
                    <a:p>
                      <a:pPr marL="0" algn="l" defTabSz="914400" rtl="0" eaLnBrk="1" latinLnBrk="0" hangingPunct="1"/>
                      <a:r>
                        <a:rPr lang="en-US" sz="4800" kern="1200" dirty="0">
                          <a:solidFill>
                            <a:schemeClr val="tx1"/>
                          </a:solidFill>
                          <a:latin typeface="+mn-lt"/>
                          <a:ea typeface="+mn-ea"/>
                          <a:cs typeface="+mn-cs"/>
                        </a:rPr>
                        <a:t>NSF</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Launching Early-Career Academic Pathways in the Mathematical and Physical Sciences</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a:solidFill>
                            <a:schemeClr val="tx1"/>
                          </a:solidFill>
                          <a:latin typeface="+mn-lt"/>
                          <a:ea typeface="+mn-ea"/>
                          <a:cs typeface="+mn-cs"/>
                        </a:rPr>
                        <a:t>Supports the research of pre-tenure faculty in mathematical and physical sciences at institutions that traditionally do not receive significant NSF funding, such as minority-serving institutions, predominantly undergraduate institutions and R2 universities.</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January</a:t>
                      </a:r>
                    </a:p>
                  </a:txBody>
                  <a:tcPr/>
                </a:tc>
                <a:extLst>
                  <a:ext uri="{0D108BD9-81ED-4DB2-BD59-A6C34878D82A}">
                    <a16:rowId xmlns:a16="http://schemas.microsoft.com/office/drawing/2014/main" val="3575126378"/>
                  </a:ext>
                </a:extLst>
              </a:tr>
              <a:tr h="4424445">
                <a:tc>
                  <a:txBody>
                    <a:bodyPr/>
                    <a:lstStyle/>
                    <a:p>
                      <a:pPr marL="0" algn="l" defTabSz="914400" rtl="0" eaLnBrk="1" latinLnBrk="0" hangingPunct="1"/>
                      <a:r>
                        <a:rPr lang="en-US" sz="4800" kern="1200" dirty="0">
                          <a:solidFill>
                            <a:schemeClr val="tx1"/>
                          </a:solidFill>
                          <a:latin typeface="+mn-lt"/>
                          <a:ea typeface="+mn-ea"/>
                          <a:cs typeface="+mn-cs"/>
                        </a:rPr>
                        <a:t>NIH</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Maximizing Investigators Research Award (MIRA) for Early Stage Investigators (ESI)</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Provides support for a program of research in an early stage investigator's laboratory that falls within the mission of NIGMS. </a:t>
                      </a:r>
                    </a:p>
                  </a:txBody>
                  <a:tcPr/>
                </a:tc>
                <a:tc>
                  <a:txBody>
                    <a:bodyPr/>
                    <a:lstStyle/>
                    <a:p>
                      <a:pPr marL="0" algn="l" defTabSz="914400" rtl="0" eaLnBrk="1" latinLnBrk="0" hangingPunct="1"/>
                      <a:r>
                        <a:rPr lang="en-US" sz="4800" kern="1200" dirty="0">
                          <a:solidFill>
                            <a:schemeClr val="tx1"/>
                          </a:solidFill>
                          <a:latin typeface="+mn-lt"/>
                          <a:ea typeface="+mn-ea"/>
                          <a:cs typeface="+mn-cs"/>
                        </a:rPr>
                        <a:t>February, September</a:t>
                      </a:r>
                    </a:p>
                  </a:txBody>
                  <a:tcPr/>
                </a:tc>
                <a:extLst>
                  <a:ext uri="{0D108BD9-81ED-4DB2-BD59-A6C34878D82A}">
                    <a16:rowId xmlns:a16="http://schemas.microsoft.com/office/drawing/2014/main" val="1711912770"/>
                  </a:ext>
                </a:extLst>
              </a:tr>
              <a:tr h="4424445">
                <a:tc>
                  <a:txBody>
                    <a:bodyPr/>
                    <a:lstStyle/>
                    <a:p>
                      <a:r>
                        <a:rPr lang="en-US" sz="4800" dirty="0"/>
                        <a:t>NSF</a:t>
                      </a:r>
                    </a:p>
                  </a:txBody>
                  <a:tcPr/>
                </a:tc>
                <a:tc>
                  <a:txBody>
                    <a:bodyPr/>
                    <a:lstStyle/>
                    <a:p>
                      <a:r>
                        <a:rPr lang="en-US" sz="4800" dirty="0">
                          <a:solidFill>
                            <a:schemeClr val="tx1"/>
                          </a:solidFill>
                          <a:hlinkClick r:id="rId5">
                            <a:extLst>
                              <a:ext uri="{A12FA001-AC4F-418D-AE19-62706E023703}">
                                <ahyp:hlinkClr xmlns:ahyp="http://schemas.microsoft.com/office/drawing/2018/hyperlinkcolor" val="tx"/>
                              </a:ext>
                            </a:extLst>
                          </a:hlinkClick>
                        </a:rPr>
                        <a:t>EHR Core Research: Building Capacity in STEM Education Research</a:t>
                      </a:r>
                      <a:endParaRPr lang="en-US" sz="4800" dirty="0">
                        <a:solidFill>
                          <a:schemeClr val="tx1"/>
                        </a:solidFill>
                      </a:endParaRPr>
                    </a:p>
                  </a:txBody>
                  <a:tcPr/>
                </a:tc>
                <a:tc>
                  <a:txBody>
                    <a:bodyPr/>
                    <a:lstStyle/>
                    <a:p>
                      <a:r>
                        <a:rPr lang="en-US" sz="4800" dirty="0"/>
                        <a:t>Seeks to fund STEM research career development activities on topics that are relevant to qualitative and quantitative research methods and design.</a:t>
                      </a:r>
                    </a:p>
                  </a:txBody>
                  <a:tcPr/>
                </a:tc>
                <a:tc>
                  <a:txBody>
                    <a:bodyPr/>
                    <a:lstStyle/>
                    <a:p>
                      <a:r>
                        <a:rPr lang="en-US" sz="4800" dirty="0"/>
                        <a:t>February</a:t>
                      </a:r>
                    </a:p>
                  </a:txBody>
                  <a:tcPr/>
                </a:tc>
                <a:extLst>
                  <a:ext uri="{0D108BD9-81ED-4DB2-BD59-A6C34878D82A}">
                    <a16:rowId xmlns:a16="http://schemas.microsoft.com/office/drawing/2014/main" val="3464409465"/>
                  </a:ext>
                </a:extLst>
              </a:tr>
            </a:tbl>
          </a:graphicData>
        </a:graphic>
      </p:graphicFrame>
      <p:sp>
        <p:nvSpPr>
          <p:cNvPr id="3" name="TextBox 2">
            <a:extLst>
              <a:ext uri="{FF2B5EF4-FFF2-40B4-BE49-F238E27FC236}">
                <a16:creationId xmlns:a16="http://schemas.microsoft.com/office/drawing/2014/main" id="{439B3A46-F1EB-A8B1-6272-9367FB8CAFB0}"/>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307257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AF894D-05DB-5F98-7B49-9C9A67214213}"/>
              </a:ext>
            </a:extLst>
          </p:cNvPr>
          <p:cNvGraphicFramePr>
            <a:graphicFrameLocks noGrp="1"/>
          </p:cNvGraphicFramePr>
          <p:nvPr>
            <p:extLst>
              <p:ext uri="{D42A27DB-BD31-4B8C-83A1-F6EECF244321}">
                <p14:modId xmlns:p14="http://schemas.microsoft.com/office/powerpoint/2010/main" val="487973178"/>
              </p:ext>
            </p:extLst>
          </p:nvPr>
        </p:nvGraphicFramePr>
        <p:xfrm>
          <a:off x="0" y="2286001"/>
          <a:ext cx="32918400" cy="18781992"/>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752552224"/>
                    </a:ext>
                  </a:extLst>
                </a:gridCol>
                <a:gridCol w="9220200">
                  <a:extLst>
                    <a:ext uri="{9D8B030D-6E8A-4147-A177-3AD203B41FA5}">
                      <a16:colId xmlns:a16="http://schemas.microsoft.com/office/drawing/2014/main" val="499514707"/>
                    </a:ext>
                  </a:extLst>
                </a:gridCol>
                <a:gridCol w="17398392">
                  <a:extLst>
                    <a:ext uri="{9D8B030D-6E8A-4147-A177-3AD203B41FA5}">
                      <a16:colId xmlns:a16="http://schemas.microsoft.com/office/drawing/2014/main" val="3596963049"/>
                    </a:ext>
                  </a:extLst>
                </a:gridCol>
                <a:gridCol w="3937608">
                  <a:extLst>
                    <a:ext uri="{9D8B030D-6E8A-4147-A177-3AD203B41FA5}">
                      <a16:colId xmlns:a16="http://schemas.microsoft.com/office/drawing/2014/main" val="3281233367"/>
                    </a:ext>
                  </a:extLst>
                </a:gridCol>
              </a:tblGrid>
              <a:tr h="909489">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575747941"/>
                  </a:ext>
                </a:extLst>
              </a:tr>
              <a:tr h="4143225">
                <a:tc>
                  <a:txBody>
                    <a:bodyPr/>
                    <a:lstStyle/>
                    <a:p>
                      <a:r>
                        <a:rPr lang="en-US" sz="4800" dirty="0"/>
                        <a:t>DARPA</a:t>
                      </a: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DARPA Young Faculty Award</a:t>
                      </a:r>
                      <a:endParaRPr lang="en-US" sz="4800" dirty="0">
                        <a:solidFill>
                          <a:schemeClr val="tx1"/>
                        </a:solidFill>
                      </a:endParaRPr>
                    </a:p>
                  </a:txBody>
                  <a:tcPr/>
                </a:tc>
                <a:tc>
                  <a:txBody>
                    <a:bodyPr/>
                    <a:lstStyle/>
                    <a:p>
                      <a:r>
                        <a:rPr lang="en-US" sz="4800" dirty="0"/>
                        <a:t>Aims to identify and engage rising stars in junior faculty positions in academia and equivalent positions at non-profit research institutions and expose them to Department of Defense (DoD) and National Security challenges and needs.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t>February</a:t>
                      </a:r>
                    </a:p>
                    <a:p>
                      <a:pPr marL="0" algn="l" defTabSz="914400" rtl="0" eaLnBrk="1" latinLnBrk="0" hangingPunct="1"/>
                      <a:endParaRPr lang="en-US" sz="4800" kern="1200" dirty="0">
                        <a:solidFill>
                          <a:schemeClr val="tx1"/>
                        </a:solidFill>
                        <a:latin typeface="+mn-lt"/>
                        <a:ea typeface="+mn-ea"/>
                        <a:cs typeface="+mn-cs"/>
                      </a:endParaRPr>
                    </a:p>
                  </a:txBody>
                  <a:tcPr/>
                </a:tc>
                <a:extLst>
                  <a:ext uri="{0D108BD9-81ED-4DB2-BD59-A6C34878D82A}">
                    <a16:rowId xmlns:a16="http://schemas.microsoft.com/office/drawing/2014/main" val="124290506"/>
                  </a:ext>
                </a:extLst>
              </a:tr>
              <a:tr h="2980728">
                <a:tc>
                  <a:txBody>
                    <a:bodyPr/>
                    <a:lstStyle/>
                    <a:p>
                      <a:r>
                        <a:rPr lang="en-US" sz="4800" dirty="0">
                          <a:solidFill>
                            <a:schemeClr val="tx1"/>
                          </a:solidFill>
                        </a:rPr>
                        <a:t>FDN</a:t>
                      </a:r>
                    </a:p>
                  </a:txBody>
                  <a:tcPr/>
                </a:tc>
                <a:tc>
                  <a:txBody>
                    <a:bodyPr/>
                    <a:lstStyle/>
                    <a:p>
                      <a:r>
                        <a:rPr lang="en-US" sz="4800" dirty="0">
                          <a:solidFill>
                            <a:schemeClr val="tx1"/>
                          </a:solidFill>
                          <a:hlinkClick r:id="rId3">
                            <a:extLst>
                              <a:ext uri="{A12FA001-AC4F-418D-AE19-62706E023703}">
                                <ahyp:hlinkClr xmlns:ahyp="http://schemas.microsoft.com/office/drawing/2018/hyperlinkcolor" val="tx"/>
                              </a:ext>
                            </a:extLst>
                          </a:hlinkClick>
                        </a:rPr>
                        <a:t>American Chemical Society Petroleum Research Fund</a:t>
                      </a:r>
                      <a:endParaRPr lang="en-US" sz="4800" dirty="0">
                        <a:solidFill>
                          <a:schemeClr val="tx1"/>
                        </a:solidFill>
                      </a:endParaRPr>
                    </a:p>
                  </a:txBody>
                  <a:tcPr/>
                </a:tc>
                <a:tc>
                  <a:txBody>
                    <a:bodyPr/>
                    <a:lstStyle/>
                    <a:p>
                      <a:r>
                        <a:rPr lang="en-US" sz="4800" dirty="0"/>
                        <a:t>Doctoral New Investigator (DNI) grants provide start-up funding for scientists and engineers in the United States who are within the first three years of their first academic appointment at the level of Assistant Professor or the equivalent.</a:t>
                      </a:r>
                      <a:endParaRPr lang="en-US" sz="4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4800" dirty="0" err="1"/>
                        <a:t>March</a:t>
                      </a:r>
                      <a:r>
                        <a:rPr lang="pt-BR" sz="4800" dirty="0"/>
                        <a:t> </a:t>
                      </a:r>
                      <a:r>
                        <a:rPr lang="pt-BR" sz="4800" dirty="0" err="1"/>
                        <a:t>September</a:t>
                      </a:r>
                      <a:endParaRPr lang="en-US" sz="4800" dirty="0">
                        <a:solidFill>
                          <a:schemeClr val="tx1"/>
                        </a:solidFill>
                      </a:endParaRPr>
                    </a:p>
                    <a:p>
                      <a:endParaRPr lang="en-US" sz="4800" dirty="0"/>
                    </a:p>
                  </a:txBody>
                  <a:tcPr/>
                </a:tc>
                <a:extLst>
                  <a:ext uri="{0D108BD9-81ED-4DB2-BD59-A6C34878D82A}">
                    <a16:rowId xmlns:a16="http://schemas.microsoft.com/office/drawing/2014/main" val="1851765526"/>
                  </a:ext>
                </a:extLst>
              </a:tr>
              <a:tr h="4951662">
                <a:tc>
                  <a:txBody>
                    <a:bodyPr/>
                    <a:lstStyle/>
                    <a:p>
                      <a:endParaRPr lang="en-US" sz="4800" dirty="0"/>
                    </a:p>
                  </a:txBody>
                  <a:tcPr/>
                </a:tc>
                <a:tc>
                  <a:txBody>
                    <a:bodyPr/>
                    <a:lstStyle/>
                    <a:p>
                      <a:endParaRPr lang="en-US" sz="4800" dirty="0">
                        <a:solidFill>
                          <a:schemeClr val="tx1"/>
                        </a:solidFill>
                      </a:endParaRPr>
                    </a:p>
                  </a:txBody>
                  <a:tcPr/>
                </a:tc>
                <a:tc>
                  <a:txBody>
                    <a:bodyPr/>
                    <a:lstStyle/>
                    <a:p>
                      <a:endParaRPr lang="en-US" sz="4800" dirty="0"/>
                    </a:p>
                  </a:txBody>
                  <a:tcPr/>
                </a:tc>
                <a:tc>
                  <a:txBody>
                    <a:bodyPr/>
                    <a:lstStyle/>
                    <a:p>
                      <a:endParaRPr lang="en-US" sz="4800" dirty="0"/>
                    </a:p>
                  </a:txBody>
                  <a:tcPr/>
                </a:tc>
                <a:extLst>
                  <a:ext uri="{0D108BD9-81ED-4DB2-BD59-A6C34878D82A}">
                    <a16:rowId xmlns:a16="http://schemas.microsoft.com/office/drawing/2014/main" val="1026701841"/>
                  </a:ext>
                </a:extLst>
              </a:tr>
              <a:tr h="5760096">
                <a:tc>
                  <a:txBody>
                    <a:bodyPr/>
                    <a:lstStyle/>
                    <a:p>
                      <a:endParaRPr lang="en-US" sz="4800" dirty="0">
                        <a:solidFill>
                          <a:schemeClr val="tx1"/>
                        </a:solidFill>
                      </a:endParaRPr>
                    </a:p>
                  </a:txBody>
                  <a:tcPr/>
                </a:tc>
                <a:tc>
                  <a:txBody>
                    <a:bodyPr/>
                    <a:lstStyle/>
                    <a:p>
                      <a:endParaRPr lang="en-US" sz="4800" dirty="0">
                        <a:solidFill>
                          <a:schemeClr val="tx1"/>
                        </a:solidFill>
                      </a:endParaRPr>
                    </a:p>
                  </a:txBody>
                  <a:tcPr/>
                </a:tc>
                <a:tc>
                  <a:txBody>
                    <a:bodyPr/>
                    <a:lstStyle/>
                    <a:p>
                      <a:endParaRPr lang="en-US" sz="4800" dirty="0">
                        <a:solidFill>
                          <a:schemeClr val="tx1"/>
                        </a:solidFill>
                      </a:endParaRPr>
                    </a:p>
                  </a:txBody>
                  <a:tcPr/>
                </a:tc>
                <a:tc>
                  <a:txBody>
                    <a:bodyPr/>
                    <a:lstStyle/>
                    <a:p>
                      <a:endParaRPr lang="en-US" sz="4800" dirty="0">
                        <a:solidFill>
                          <a:schemeClr val="tx1"/>
                        </a:solidFill>
                      </a:endParaRPr>
                    </a:p>
                  </a:txBody>
                  <a:tcPr/>
                </a:tc>
                <a:extLst>
                  <a:ext uri="{0D108BD9-81ED-4DB2-BD59-A6C34878D82A}">
                    <a16:rowId xmlns:a16="http://schemas.microsoft.com/office/drawing/2014/main" val="1762391345"/>
                  </a:ext>
                </a:extLst>
              </a:tr>
            </a:tbl>
          </a:graphicData>
        </a:graphic>
      </p:graphicFrame>
      <p:sp>
        <p:nvSpPr>
          <p:cNvPr id="4" name="TextBox 3">
            <a:extLst>
              <a:ext uri="{FF2B5EF4-FFF2-40B4-BE49-F238E27FC236}">
                <a16:creationId xmlns:a16="http://schemas.microsoft.com/office/drawing/2014/main" id="{5961AD96-685D-6570-749B-3F6E71931AB5}"/>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356215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2806229252"/>
              </p:ext>
            </p:extLst>
          </p:nvPr>
        </p:nvGraphicFramePr>
        <p:xfrm>
          <a:off x="0" y="2362201"/>
          <a:ext cx="32918401" cy="1866899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368836">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4519559">
                <a:tc>
                  <a:txBody>
                    <a:bodyPr/>
                    <a:lstStyle/>
                    <a:p>
                      <a:r>
                        <a:rPr lang="en-US" sz="4800" dirty="0">
                          <a:solidFill>
                            <a:schemeClr val="tx1"/>
                          </a:solidFill>
                        </a:rPr>
                        <a:t>DOE</a:t>
                      </a: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Office of Science Early Career Research Program </a:t>
                      </a:r>
                      <a:endParaRPr lang="en-US" sz="4800" dirty="0">
                        <a:solidFill>
                          <a:schemeClr val="tx1"/>
                        </a:solidFill>
                      </a:endParaRPr>
                    </a:p>
                  </a:txBody>
                  <a:tcPr/>
                </a:tc>
                <a:tc>
                  <a:txBody>
                    <a:bodyPr/>
                    <a:lstStyle/>
                    <a:p>
                      <a:r>
                        <a:rPr lang="en-US" sz="4800" dirty="0"/>
                        <a:t>Invites early career applications in core Department of Energy research focus areas, including: Advanced Scientific Computing Research; Biological and Environmental Research; Basic Energy Sciences; Fusion Energy Sciences; High Energy Physics; Nuclear Physics; Accelerator R&amp;D and Production; and Isotope R&amp;D and Production. </a:t>
                      </a:r>
                      <a:endParaRPr lang="en-US" sz="4800" dirty="0">
                        <a:solidFill>
                          <a:schemeClr val="tx1"/>
                        </a:solidFill>
                      </a:endParaRPr>
                    </a:p>
                  </a:txBody>
                  <a:tcPr/>
                </a:tc>
                <a:tc>
                  <a:txBody>
                    <a:bodyPr/>
                    <a:lstStyle/>
                    <a:p>
                      <a:r>
                        <a:rPr lang="en-US" sz="4800" dirty="0"/>
                        <a:t>Apr</a:t>
                      </a:r>
                      <a:endParaRPr lang="en-US" sz="4800" dirty="0">
                        <a:solidFill>
                          <a:schemeClr val="tx1"/>
                        </a:solidFill>
                      </a:endParaRPr>
                    </a:p>
                  </a:txBody>
                  <a:tcPr/>
                </a:tc>
                <a:extLst>
                  <a:ext uri="{0D108BD9-81ED-4DB2-BD59-A6C34878D82A}">
                    <a16:rowId xmlns:a16="http://schemas.microsoft.com/office/drawing/2014/main" val="3010093172"/>
                  </a:ext>
                </a:extLst>
              </a:tr>
              <a:tr h="5257446">
                <a:tc>
                  <a:txBody>
                    <a:bodyPr/>
                    <a:lstStyle/>
                    <a:p>
                      <a:r>
                        <a:rPr lang="en-US" sz="4800" dirty="0">
                          <a:solidFill>
                            <a:schemeClr val="tx1"/>
                          </a:solidFill>
                        </a:rPr>
                        <a:t>DoD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i="0" kern="1200" cap="all"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ONR Young Investigator Program (YIP)</a:t>
                      </a:r>
                      <a:endParaRPr lang="en-US" sz="4800" b="0" i="0" kern="1200" cap="all" dirty="0">
                        <a:solidFill>
                          <a:schemeClr val="tx1"/>
                        </a:solidFill>
                        <a:effectLst/>
                        <a:latin typeface="+mn-lt"/>
                        <a:ea typeface="+mn-ea"/>
                        <a:cs typeface="+mn-cs"/>
                      </a:endParaRPr>
                    </a:p>
                  </a:txBody>
                  <a:tcPr/>
                </a:tc>
                <a:tc>
                  <a:txBody>
                    <a:bodyPr/>
                    <a:lstStyle/>
                    <a:p>
                      <a:r>
                        <a:rPr lang="en-US" sz="4800" dirty="0"/>
                        <a:t>Supports early career scientists and engineers showing exceptional ability and promise for conducting basic research. Seeks to: foster creative basic research in science and engineering; enhance early career development of outstanding young investigators; and increase opportunities for the young investigator to recognize the Air Force and Space Force mission and related challenges in science and engineering.</a:t>
                      </a:r>
                      <a:endParaRPr lang="en-US" sz="4800" dirty="0">
                        <a:solidFill>
                          <a:schemeClr val="tx1"/>
                        </a:solidFill>
                      </a:endParaRPr>
                    </a:p>
                  </a:txBody>
                  <a:tcPr/>
                </a:tc>
                <a:tc>
                  <a:txBody>
                    <a:bodyPr/>
                    <a:lstStyle/>
                    <a:p>
                      <a:pPr marL="0" algn="l" defTabSz="914400" rtl="0" eaLnBrk="1" latinLnBrk="0" hangingPunct="1"/>
                      <a:r>
                        <a:rPr lang="en-US" sz="4800" b="0" kern="1200" dirty="0">
                          <a:solidFill>
                            <a:schemeClr val="tx1"/>
                          </a:solidFill>
                          <a:latin typeface="Arial" panose="020B0604020202020204" pitchFamily="34" charset="0"/>
                          <a:ea typeface="+mn-ea"/>
                          <a:cs typeface="Arial" panose="020B0604020202020204" pitchFamily="34" charset="0"/>
                        </a:rPr>
                        <a:t>Apr</a:t>
                      </a:r>
                    </a:p>
                  </a:txBody>
                  <a:tcPr/>
                </a:tc>
                <a:extLst>
                  <a:ext uri="{0D108BD9-81ED-4DB2-BD59-A6C34878D82A}">
                    <a16:rowId xmlns:a16="http://schemas.microsoft.com/office/drawing/2014/main" val="1315047961"/>
                  </a:ext>
                </a:extLst>
              </a:tr>
              <a:tr h="3741487">
                <a:tc>
                  <a:txBody>
                    <a:bodyPr/>
                    <a:lstStyle/>
                    <a:p>
                      <a:r>
                        <a:rPr lang="en-US" sz="4800" dirty="0">
                          <a:solidFill>
                            <a:schemeClr val="tx1"/>
                          </a:solidFill>
                        </a:rPr>
                        <a:t>FDN</a:t>
                      </a:r>
                    </a:p>
                  </a:txBody>
                  <a:tcPr/>
                </a:tc>
                <a:tc>
                  <a:txBody>
                    <a:bodyPr/>
                    <a:lstStyle/>
                    <a:p>
                      <a:r>
                        <a:rPr lang="en-US" sz="4800" dirty="0">
                          <a:solidFill>
                            <a:schemeClr val="tx1"/>
                          </a:solidFill>
                          <a:hlinkClick r:id="rId4">
                            <a:extLst>
                              <a:ext uri="{A12FA001-AC4F-418D-AE19-62706E023703}">
                                <ahyp:hlinkClr xmlns:ahyp="http://schemas.microsoft.com/office/drawing/2018/hyperlinkcolor" val="tx"/>
                              </a:ext>
                            </a:extLst>
                          </a:hlinkClick>
                        </a:rPr>
                        <a:t>Whitehall Foundation</a:t>
                      </a:r>
                      <a:endParaRPr lang="en-US" sz="4800" dirty="0">
                        <a:solidFill>
                          <a:schemeClr val="tx1"/>
                        </a:solidFill>
                      </a:endParaRPr>
                    </a:p>
                  </a:txBody>
                  <a:tcPr/>
                </a:tc>
                <a:tc>
                  <a:txBody>
                    <a:bodyPr/>
                    <a:lstStyle/>
                    <a:p>
                      <a:r>
                        <a:rPr lang="en-US" sz="4800" dirty="0">
                          <a:solidFill>
                            <a:schemeClr val="tx1"/>
                          </a:solidFill>
                        </a:rPr>
                        <a:t>Provides life sciences grants-in-aid ($30,000 over one year) to early-career researchers.</a:t>
                      </a:r>
                    </a:p>
                  </a:txBody>
                  <a:tcPr/>
                </a:tc>
                <a:tc>
                  <a:txBody>
                    <a:bodyPr/>
                    <a:lstStyle/>
                    <a:p>
                      <a:r>
                        <a:rPr lang="en-US" sz="4800" dirty="0">
                          <a:solidFill>
                            <a:schemeClr val="tx1"/>
                          </a:solidFill>
                        </a:rPr>
                        <a:t>Apr. 15; Oct. 1; Jan. 15  (LOIs); </a:t>
                      </a:r>
                    </a:p>
                  </a:txBody>
                  <a:tcPr/>
                </a:tc>
                <a:extLst>
                  <a:ext uri="{0D108BD9-81ED-4DB2-BD59-A6C34878D82A}">
                    <a16:rowId xmlns:a16="http://schemas.microsoft.com/office/drawing/2014/main" val="3813256632"/>
                  </a:ext>
                </a:extLst>
              </a:tr>
              <a:tr h="3781671">
                <a:tc>
                  <a:txBody>
                    <a:bodyPr/>
                    <a:lstStyle/>
                    <a:p>
                      <a:r>
                        <a:rPr lang="en-US" sz="4800" dirty="0">
                          <a:solidFill>
                            <a:schemeClr val="tx1"/>
                          </a:solidFill>
                        </a:rPr>
                        <a:t>NIH</a:t>
                      </a:r>
                    </a:p>
                  </a:txBody>
                  <a:tcPr/>
                </a:tc>
                <a:tc>
                  <a:txBody>
                    <a:bodyPr/>
                    <a:lstStyle/>
                    <a:p>
                      <a:r>
                        <a:rPr lang="en-US" sz="4800" b="0" i="0" kern="1200" dirty="0">
                          <a:solidFill>
                            <a:srgbClr val="009999"/>
                          </a:solidFill>
                          <a:effectLst/>
                          <a:latin typeface="+mn-lt"/>
                          <a:ea typeface="+mn-ea"/>
                          <a:cs typeface="+mn-cs"/>
                          <a:hlinkClick r:id="rId5">
                            <a:extLst>
                              <a:ext uri="{A12FA001-AC4F-418D-AE19-62706E023703}">
                                <ahyp:hlinkClr xmlns:ahyp="http://schemas.microsoft.com/office/drawing/2018/hyperlinkcolor" val="tx"/>
                              </a:ext>
                            </a:extLst>
                          </a:hlinkClick>
                        </a:rPr>
                        <a:t>Stephen I. Katz Early Stage</a:t>
                      </a:r>
                      <a:r>
                        <a:rPr lang="en-US" sz="4800" b="0" i="0"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 Investigator Research Project Grant</a:t>
                      </a:r>
                      <a:endParaRPr lang="en-US" sz="4800" dirty="0">
                        <a:solidFill>
                          <a:schemeClr val="tx1"/>
                        </a:solidFill>
                      </a:endParaRPr>
                    </a:p>
                  </a:txBody>
                  <a:tcPr/>
                </a:tc>
                <a:tc>
                  <a:txBody>
                    <a:bodyPr/>
                    <a:lstStyle/>
                    <a:p>
                      <a:r>
                        <a:rPr lang="en-US" sz="4800" dirty="0">
                          <a:latin typeface="+mn-lt"/>
                        </a:rPr>
                        <a:t>Provides a new pathway for Early Stage Investigators (ESIs) who wish to propose research projects in a new direction for which preliminary data do not exist. Proposed projects must represent a change in research direction for the ESI and should be innovative and unique. </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May, September</a:t>
                      </a:r>
                    </a:p>
                  </a:txBody>
                  <a:tcPr/>
                </a:tc>
                <a:extLst>
                  <a:ext uri="{0D108BD9-81ED-4DB2-BD59-A6C34878D82A}">
                    <a16:rowId xmlns:a16="http://schemas.microsoft.com/office/drawing/2014/main" val="2429114126"/>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6230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BA8F2D-257E-C1CC-07E2-D8B4CF80F392}"/>
              </a:ext>
            </a:extLst>
          </p:cNvPr>
          <p:cNvGraphicFramePr>
            <a:graphicFrameLocks noGrp="1"/>
          </p:cNvGraphicFramePr>
          <p:nvPr>
            <p:extLst>
              <p:ext uri="{D42A27DB-BD31-4B8C-83A1-F6EECF244321}">
                <p14:modId xmlns:p14="http://schemas.microsoft.com/office/powerpoint/2010/main" val="3274921935"/>
              </p:ext>
            </p:extLst>
          </p:nvPr>
        </p:nvGraphicFramePr>
        <p:xfrm>
          <a:off x="0" y="2362201"/>
          <a:ext cx="32918400" cy="18356873"/>
        </p:xfrm>
        <a:graphic>
          <a:graphicData uri="http://schemas.openxmlformats.org/drawingml/2006/table">
            <a:tbl>
              <a:tblPr firstRow="1" bandRow="1">
                <a:tableStyleId>{5C22544A-7EE6-4342-B048-85BDC9FD1C3A}</a:tableStyleId>
              </a:tblPr>
              <a:tblGrid>
                <a:gridCol w="2923373">
                  <a:extLst>
                    <a:ext uri="{9D8B030D-6E8A-4147-A177-3AD203B41FA5}">
                      <a16:colId xmlns:a16="http://schemas.microsoft.com/office/drawing/2014/main" val="4088418040"/>
                    </a:ext>
                  </a:extLst>
                </a:gridCol>
                <a:gridCol w="9440059">
                  <a:extLst>
                    <a:ext uri="{9D8B030D-6E8A-4147-A177-3AD203B41FA5}">
                      <a16:colId xmlns:a16="http://schemas.microsoft.com/office/drawing/2014/main" val="3086459980"/>
                    </a:ext>
                  </a:extLst>
                </a:gridCol>
                <a:gridCol w="16520104">
                  <a:extLst>
                    <a:ext uri="{9D8B030D-6E8A-4147-A177-3AD203B41FA5}">
                      <a16:colId xmlns:a16="http://schemas.microsoft.com/office/drawing/2014/main" val="617954947"/>
                    </a:ext>
                  </a:extLst>
                </a:gridCol>
                <a:gridCol w="4034864">
                  <a:extLst>
                    <a:ext uri="{9D8B030D-6E8A-4147-A177-3AD203B41FA5}">
                      <a16:colId xmlns:a16="http://schemas.microsoft.com/office/drawing/2014/main" val="351395394"/>
                    </a:ext>
                  </a:extLst>
                </a:gridCol>
              </a:tblGrid>
              <a:tr h="799948">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3455939155"/>
                  </a:ext>
                </a:extLst>
              </a:tr>
              <a:tr h="2672605">
                <a:tc>
                  <a:txBody>
                    <a:bodyPr/>
                    <a:lstStyle/>
                    <a:p>
                      <a:r>
                        <a:rPr lang="en-US" sz="4800" dirty="0">
                          <a:solidFill>
                            <a:schemeClr val="tx1"/>
                          </a:solidFill>
                        </a:rPr>
                        <a:t>NIH</a:t>
                      </a:r>
                    </a:p>
                  </a:txBody>
                  <a:tcPr/>
                </a:tc>
                <a:tc>
                  <a:txBody>
                    <a:bodyPr/>
                    <a:lstStyle/>
                    <a:p>
                      <a:r>
                        <a:rPr lang="en-US" sz="4800" b="0" i="0"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Small Grants for New Investigators to Promote Diversity in Health-Related Research</a:t>
                      </a:r>
                      <a:endParaRPr lang="en-US" sz="4800" dirty="0">
                        <a:solidFill>
                          <a:schemeClr val="tx1"/>
                        </a:solidFill>
                      </a:endParaRPr>
                    </a:p>
                  </a:txBody>
                  <a:tcPr/>
                </a:tc>
                <a:tc>
                  <a:txBody>
                    <a:bodyPr/>
                    <a:lstStyle/>
                    <a:p>
                      <a:r>
                        <a:rPr lang="en-US" sz="4800" dirty="0"/>
                        <a:t>Support for New Investigators from diverse backgrounds, including from groups nationally underrepresented in biomedical and behavioral research, to conduct small research projects in the scientific mission areas of the NIDDK and NHGRI.</a:t>
                      </a:r>
                      <a:endParaRPr lang="en-US" sz="4800" dirty="0">
                        <a:solidFill>
                          <a:schemeClr val="tx1"/>
                        </a:solidFill>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June</a:t>
                      </a:r>
                    </a:p>
                  </a:txBody>
                  <a:tcPr/>
                </a:tc>
                <a:extLst>
                  <a:ext uri="{0D108BD9-81ED-4DB2-BD59-A6C34878D82A}">
                    <a16:rowId xmlns:a16="http://schemas.microsoft.com/office/drawing/2014/main" val="2632077141"/>
                  </a:ext>
                </a:extLst>
              </a:tr>
              <a:tr h="3320510">
                <a:tc>
                  <a:txBody>
                    <a:bodyPr/>
                    <a:lstStyle/>
                    <a:p>
                      <a:r>
                        <a:rPr lang="en-US" sz="4800" dirty="0">
                          <a:solidFill>
                            <a:schemeClr val="tx1"/>
                          </a:solidFill>
                        </a:rPr>
                        <a:t>DoD</a:t>
                      </a:r>
                    </a:p>
                  </a:txBody>
                  <a:tcPr/>
                </a:tc>
                <a:tc>
                  <a:txBody>
                    <a:bodyPr/>
                    <a:lstStyle/>
                    <a:p>
                      <a:r>
                        <a:rPr lang="en-US" sz="4800" dirty="0">
                          <a:solidFill>
                            <a:schemeClr val="tx1"/>
                          </a:solidFill>
                          <a:hlinkClick r:id="rId3">
                            <a:extLst>
                              <a:ext uri="{A12FA001-AC4F-418D-AE19-62706E023703}">
                                <ahyp:hlinkClr xmlns:ahyp="http://schemas.microsoft.com/office/drawing/2018/hyperlinkcolor" val="tx"/>
                              </a:ext>
                            </a:extLst>
                          </a:hlinkClick>
                        </a:rPr>
                        <a:t>Air Force Young Investigator Program (YIP)</a:t>
                      </a:r>
                      <a:endParaRPr lang="en-US" sz="4800" dirty="0">
                        <a:solidFill>
                          <a:schemeClr val="tx1"/>
                        </a:solidFill>
                      </a:endParaRPr>
                    </a:p>
                  </a:txBody>
                  <a:tcPr/>
                </a:tc>
                <a:tc>
                  <a:txBody>
                    <a:bodyPr/>
                    <a:lstStyle/>
                    <a:p>
                      <a:r>
                        <a:rPr lang="en-US" sz="4800" dirty="0">
                          <a:solidFill>
                            <a:schemeClr val="tx1"/>
                          </a:solidFill>
                        </a:rPr>
                        <a:t>Seeks to foster creative basic research in science and engineering; enhance early career development of outstanding young investigators; and increase opportunities for the young investigator to recognize the Air Force mission and related challenges in science and engineering.</a:t>
                      </a:r>
                    </a:p>
                  </a:txBody>
                  <a:tcPr/>
                </a:tc>
                <a:tc>
                  <a:txBody>
                    <a:bodyPr/>
                    <a:lstStyle/>
                    <a:p>
                      <a:r>
                        <a:rPr lang="en-US" sz="4800" b="0" dirty="0">
                          <a:solidFill>
                            <a:schemeClr val="tx1"/>
                          </a:solidFill>
                          <a:latin typeface="+mn-lt"/>
                          <a:cs typeface="Arial" panose="020B0604020202020204" pitchFamily="34" charset="0"/>
                        </a:rPr>
                        <a:t>June</a:t>
                      </a:r>
                    </a:p>
                  </a:txBody>
                  <a:tcPr/>
                </a:tc>
                <a:extLst>
                  <a:ext uri="{0D108BD9-81ED-4DB2-BD59-A6C34878D82A}">
                    <a16:rowId xmlns:a16="http://schemas.microsoft.com/office/drawing/2014/main" val="3901192301"/>
                  </a:ext>
                </a:extLst>
              </a:tr>
              <a:tr h="3320510">
                <a:tc>
                  <a:txBody>
                    <a:bodyPr/>
                    <a:lstStyle/>
                    <a:p>
                      <a:r>
                        <a:rPr lang="en-US" sz="4800" dirty="0">
                          <a:solidFill>
                            <a:schemeClr val="tx1"/>
                          </a:solidFill>
                        </a:rPr>
                        <a:t>NSF</a:t>
                      </a:r>
                    </a:p>
                  </a:txBody>
                  <a:tcPr/>
                </a:tc>
                <a:tc>
                  <a:txBody>
                    <a:bodyPr/>
                    <a:lstStyle/>
                    <a:p>
                      <a:r>
                        <a:rPr lang="en-US" sz="4800" dirty="0">
                          <a:solidFill>
                            <a:schemeClr val="tx1"/>
                          </a:solidFill>
                          <a:hlinkClick r:id="rId4">
                            <a:extLst>
                              <a:ext uri="{A12FA001-AC4F-418D-AE19-62706E023703}">
                                <ahyp:hlinkClr xmlns:ahyp="http://schemas.microsoft.com/office/drawing/2018/hyperlinkcolor" val="tx"/>
                              </a:ext>
                            </a:extLst>
                          </a:hlinkClick>
                        </a:rPr>
                        <a:t>Faculty Early Career Development Program (CAREER)</a:t>
                      </a:r>
                      <a:endParaRPr lang="en-US" sz="4800" dirty="0">
                        <a:solidFill>
                          <a:schemeClr val="tx1"/>
                        </a:solidFill>
                      </a:endParaRPr>
                    </a:p>
                  </a:txBody>
                  <a:tcPr/>
                </a:tc>
                <a:tc>
                  <a:txBody>
                    <a:bodyPr/>
                    <a:lstStyle/>
                    <a:p>
                      <a:r>
                        <a:rPr lang="en-US" sz="4800" dirty="0"/>
                        <a:t>Provides a new pathway for Early Stage Investigators (ESIs) who wish to propose research projects in a new direction for which preliminary data do not exist. Proposed projects must represent a change in research direction for the ESI and should be innovative and unique.</a:t>
                      </a:r>
                      <a:endParaRPr lang="en-US" sz="4800" dirty="0">
                        <a:solidFill>
                          <a:schemeClr val="tx1"/>
                        </a:solidFill>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July</a:t>
                      </a:r>
                    </a:p>
                  </a:txBody>
                  <a:tcPr/>
                </a:tc>
                <a:extLst>
                  <a:ext uri="{0D108BD9-81ED-4DB2-BD59-A6C34878D82A}">
                    <a16:rowId xmlns:a16="http://schemas.microsoft.com/office/drawing/2014/main" val="3559255453"/>
                  </a:ext>
                </a:extLst>
              </a:tr>
              <a:tr h="1949337">
                <a:tc>
                  <a:txBody>
                    <a:bodyPr/>
                    <a:lstStyle/>
                    <a:p>
                      <a:pPr marL="0" algn="l" defTabSz="914400" rtl="0" eaLnBrk="1" fontAlgn="t" latinLnBrk="0" hangingPunct="1"/>
                      <a:r>
                        <a:rPr lang="en-US" sz="4800" kern="1200" dirty="0">
                          <a:solidFill>
                            <a:schemeClr val="tx1"/>
                          </a:solidFill>
                          <a:latin typeface="+mn-lt"/>
                          <a:ea typeface="+mn-ea"/>
                          <a:cs typeface="+mn-cs"/>
                        </a:rPr>
                        <a:t>NSF</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Computer and Information Science and Engineering (CISE) Research Initiation Initiative (CRII)</a:t>
                      </a:r>
                      <a:endParaRPr lang="en-US" sz="4800" kern="1200" dirty="0">
                        <a:solidFill>
                          <a:schemeClr val="tx1"/>
                        </a:solidFill>
                        <a:latin typeface="+mn-lt"/>
                        <a:ea typeface="+mn-ea"/>
                        <a:cs typeface="+mn-cs"/>
                      </a:endParaRP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Supports research independence among early-career academicians who specifically lack access to adequate organizational or other resources.</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September</a:t>
                      </a:r>
                    </a:p>
                  </a:txBody>
                  <a:tcPr marL="6350" marR="6350" marT="6350" marB="0"/>
                </a:tc>
                <a:extLst>
                  <a:ext uri="{0D108BD9-81ED-4DB2-BD59-A6C34878D82A}">
                    <a16:rowId xmlns:a16="http://schemas.microsoft.com/office/drawing/2014/main" val="3327137309"/>
                  </a:ext>
                </a:extLst>
              </a:tr>
              <a:tr h="1799883">
                <a:tc>
                  <a:txBody>
                    <a:bodyPr/>
                    <a:lstStyle/>
                    <a:p>
                      <a:pPr marL="0" algn="l" defTabSz="914400" rtl="0" eaLnBrk="1" fontAlgn="t" latinLnBrk="0" hangingPunct="1"/>
                      <a:r>
                        <a:rPr lang="en-US" sz="4800" kern="1200" dirty="0">
                          <a:solidFill>
                            <a:schemeClr val="tx1"/>
                          </a:solidFill>
                          <a:latin typeface="+mn-lt"/>
                          <a:ea typeface="+mn-ea"/>
                          <a:cs typeface="+mn-cs"/>
                        </a:rPr>
                        <a:t>NASA </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ROSES 2024: </a:t>
                      </a:r>
                      <a:r>
                        <a:rPr lang="en-US" sz="4800" kern="1200" dirty="0" err="1">
                          <a:solidFill>
                            <a:schemeClr val="tx1"/>
                          </a:solidFill>
                          <a:latin typeface="+mn-lt"/>
                          <a:ea typeface="+mn-ea"/>
                          <a:cs typeface="+mn-cs"/>
                          <a:hlinkClick r:id="rId6">
                            <a:extLst>
                              <a:ext uri="{A12FA001-AC4F-418D-AE19-62706E023703}">
                                <ahyp:hlinkClr xmlns:ahyp="http://schemas.microsoft.com/office/drawing/2018/hyperlinkcolor" val="tx"/>
                              </a:ext>
                            </a:extLst>
                          </a:hlinkClick>
                        </a:rPr>
                        <a:t>Heliophysics</a:t>
                      </a:r>
                      <a:r>
                        <a:rPr lang="en-US" sz="48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 Early Career Investigator Program</a:t>
                      </a:r>
                      <a:endParaRPr lang="en-US" sz="4800" kern="1200" dirty="0">
                        <a:solidFill>
                          <a:schemeClr val="tx1"/>
                        </a:solidFill>
                        <a:latin typeface="+mn-lt"/>
                        <a:ea typeface="+mn-ea"/>
                        <a:cs typeface="+mn-cs"/>
                      </a:endParaRP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Seeks early career researchers to conduct basic and applied research in space and Earth sciences.</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September</a:t>
                      </a:r>
                    </a:p>
                  </a:txBody>
                  <a:tcPr marL="6350" marR="6350" marT="6350" marB="0"/>
                </a:tc>
                <a:extLst>
                  <a:ext uri="{0D108BD9-81ED-4DB2-BD59-A6C34878D82A}">
                    <a16:rowId xmlns:a16="http://schemas.microsoft.com/office/drawing/2014/main" val="657532221"/>
                  </a:ext>
                </a:extLst>
              </a:tr>
              <a:tr h="2672605">
                <a:tc>
                  <a:txBody>
                    <a:bodyPr/>
                    <a:lstStyle/>
                    <a:p>
                      <a:pPr marL="0" algn="l" defTabSz="914400" rtl="0" eaLnBrk="1" fontAlgn="t" latinLnBrk="0" hangingPunct="1"/>
                      <a:r>
                        <a:rPr lang="en-US" sz="4800" kern="1200" dirty="0">
                          <a:solidFill>
                            <a:schemeClr val="tx1"/>
                          </a:solidFill>
                          <a:latin typeface="+mn-lt"/>
                          <a:ea typeface="+mn-ea"/>
                          <a:cs typeface="+mn-cs"/>
                        </a:rPr>
                        <a:t>NSF</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7">
                            <a:extLst>
                              <a:ext uri="{A12FA001-AC4F-418D-AE19-62706E023703}">
                                <ahyp:hlinkClr xmlns:ahyp="http://schemas.microsoft.com/office/drawing/2018/hyperlinkcolor" val="tx"/>
                              </a:ext>
                            </a:extLst>
                          </a:hlinkClick>
                        </a:rPr>
                        <a:t>Engineering Research Initiation (ERI)</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Support new investigators as they initiate their research programs and advance in their careers as researchers, educators, and innovators; aims to broaden the base of investigators involved in engineering research not affiliated with R1 institutions. </a:t>
                      </a:r>
                    </a:p>
                  </a:txBody>
                  <a:tcPr/>
                </a:tc>
                <a:tc>
                  <a:txBody>
                    <a:bodyPr/>
                    <a:lstStyle/>
                    <a:p>
                      <a:pPr marL="0" algn="l" defTabSz="914400" rtl="0" eaLnBrk="1" fontAlgn="t" latinLnBrk="0" hangingPunct="1"/>
                      <a:r>
                        <a:rPr lang="en-US" sz="4800" kern="1200" dirty="0">
                          <a:solidFill>
                            <a:schemeClr val="tx1"/>
                          </a:solidFill>
                          <a:latin typeface="+mn-lt"/>
                          <a:ea typeface="+mn-ea"/>
                          <a:cs typeface="+mn-cs"/>
                        </a:rPr>
                        <a:t>September</a:t>
                      </a:r>
                    </a:p>
                  </a:txBody>
                  <a:tcPr/>
                </a:tc>
                <a:extLst>
                  <a:ext uri="{0D108BD9-81ED-4DB2-BD59-A6C34878D82A}">
                    <a16:rowId xmlns:a16="http://schemas.microsoft.com/office/drawing/2014/main" val="2299846862"/>
                  </a:ext>
                </a:extLst>
              </a:tr>
            </a:tbl>
          </a:graphicData>
        </a:graphic>
      </p:graphicFrame>
      <p:sp>
        <p:nvSpPr>
          <p:cNvPr id="3" name="TextBox 2">
            <a:extLst>
              <a:ext uri="{FF2B5EF4-FFF2-40B4-BE49-F238E27FC236}">
                <a16:creationId xmlns:a16="http://schemas.microsoft.com/office/drawing/2014/main" id="{571EE287-3F4C-DA9B-D752-B931DDC27140}"/>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92123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86F843-C621-6424-1A2E-36B574FC3664}"/>
              </a:ext>
            </a:extLst>
          </p:cNvPr>
          <p:cNvGraphicFramePr>
            <a:graphicFrameLocks noGrp="1"/>
          </p:cNvGraphicFramePr>
          <p:nvPr>
            <p:extLst>
              <p:ext uri="{D42A27DB-BD31-4B8C-83A1-F6EECF244321}">
                <p14:modId xmlns:p14="http://schemas.microsoft.com/office/powerpoint/2010/main" val="2842936338"/>
              </p:ext>
            </p:extLst>
          </p:nvPr>
        </p:nvGraphicFramePr>
        <p:xfrm>
          <a:off x="0" y="2362201"/>
          <a:ext cx="32918400" cy="15667685"/>
        </p:xfrm>
        <a:graphic>
          <a:graphicData uri="http://schemas.openxmlformats.org/drawingml/2006/table">
            <a:tbl>
              <a:tblPr firstRow="1" bandRow="1">
                <a:tableStyleId>{5C22544A-7EE6-4342-B048-85BDC9FD1C3A}</a:tableStyleId>
              </a:tblPr>
              <a:tblGrid>
                <a:gridCol w="2899954">
                  <a:extLst>
                    <a:ext uri="{9D8B030D-6E8A-4147-A177-3AD203B41FA5}">
                      <a16:colId xmlns:a16="http://schemas.microsoft.com/office/drawing/2014/main" val="2091852581"/>
                    </a:ext>
                  </a:extLst>
                </a:gridCol>
                <a:gridCol w="8543108">
                  <a:extLst>
                    <a:ext uri="{9D8B030D-6E8A-4147-A177-3AD203B41FA5}">
                      <a16:colId xmlns:a16="http://schemas.microsoft.com/office/drawing/2014/main" val="517627773"/>
                    </a:ext>
                  </a:extLst>
                </a:gridCol>
                <a:gridCol w="16851086">
                  <a:extLst>
                    <a:ext uri="{9D8B030D-6E8A-4147-A177-3AD203B41FA5}">
                      <a16:colId xmlns:a16="http://schemas.microsoft.com/office/drawing/2014/main" val="4087680969"/>
                    </a:ext>
                  </a:extLst>
                </a:gridCol>
                <a:gridCol w="4624252">
                  <a:extLst>
                    <a:ext uri="{9D8B030D-6E8A-4147-A177-3AD203B41FA5}">
                      <a16:colId xmlns:a16="http://schemas.microsoft.com/office/drawing/2014/main" val="519909915"/>
                    </a:ext>
                  </a:extLst>
                </a:gridCol>
              </a:tblGrid>
              <a:tr h="1371987">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145753142"/>
                  </a:ext>
                </a:extLst>
              </a:tr>
              <a:tr h="2743973">
                <a:tc>
                  <a:txBody>
                    <a:bodyPr/>
                    <a:lstStyle/>
                    <a:p>
                      <a:r>
                        <a:rPr lang="en-US" sz="4800" dirty="0"/>
                        <a:t>DOD</a:t>
                      </a: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Army Research Office BAA for Fundamental Research - Early Career Program (ECP)</a:t>
                      </a:r>
                      <a:endParaRPr lang="en-US" sz="4800" dirty="0">
                        <a:solidFill>
                          <a:schemeClr val="tx1"/>
                        </a:solidFill>
                      </a:endParaRPr>
                    </a:p>
                  </a:txBody>
                  <a:tcPr/>
                </a:tc>
                <a:tc>
                  <a:txBody>
                    <a:bodyPr/>
                    <a:lstStyle/>
                    <a:p>
                      <a:r>
                        <a:rPr lang="en-US" sz="4800" dirty="0"/>
                        <a:t>Seeks to attract outstanding early career university faculty members to pursue fundamental research in areas relevant to the Army, to support their research in these areas, and to encourage their teaching and research careers. </a:t>
                      </a:r>
                    </a:p>
                  </a:txBody>
                  <a:tcPr/>
                </a:tc>
                <a:tc>
                  <a:txBody>
                    <a:bodyPr/>
                    <a:lstStyle/>
                    <a:p>
                      <a:r>
                        <a:rPr lang="en-US" sz="4800" dirty="0"/>
                        <a:t>November</a:t>
                      </a:r>
                    </a:p>
                  </a:txBody>
                  <a:tcPr/>
                </a:tc>
                <a:extLst>
                  <a:ext uri="{0D108BD9-81ED-4DB2-BD59-A6C34878D82A}">
                    <a16:rowId xmlns:a16="http://schemas.microsoft.com/office/drawing/2014/main" val="2970230134"/>
                  </a:ext>
                </a:extLst>
              </a:tr>
              <a:tr h="3046259">
                <a:tc>
                  <a:txBody>
                    <a:bodyPr/>
                    <a:lstStyle/>
                    <a:p>
                      <a:r>
                        <a:rPr lang="en-US" sz="4800" dirty="0">
                          <a:solidFill>
                            <a:schemeClr val="tx1"/>
                          </a:solidFill>
                        </a:rPr>
                        <a:t>NIH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Research Career Development Awards (K) Kiosk</a:t>
                      </a:r>
                      <a:endParaRPr lang="en-US" sz="4800" b="0" i="0" kern="1200" dirty="0">
                        <a:solidFill>
                          <a:schemeClr val="tx1"/>
                        </a:solidFill>
                        <a:effectLst/>
                        <a:latin typeface="+mn-lt"/>
                        <a:ea typeface="+mn-ea"/>
                        <a:cs typeface="+mn-cs"/>
                      </a:endParaRPr>
                    </a:p>
                  </a:txBody>
                  <a:tcPr/>
                </a:tc>
                <a:tc>
                  <a:txBody>
                    <a:bodyPr/>
                    <a:lstStyle/>
                    <a:p>
                      <a:r>
                        <a:rPr lang="en-US" sz="4800" dirty="0">
                          <a:latin typeface="+mn-lt"/>
                        </a:rPr>
                        <a:t>Funding to provide individual and institutional research training opportunities (including international) to trainees at the undergraduate, graduate, and postdoctoral levels.</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All Times</a:t>
                      </a:r>
                    </a:p>
                  </a:txBody>
                  <a:tcPr/>
                </a:tc>
                <a:extLst>
                  <a:ext uri="{0D108BD9-81ED-4DB2-BD59-A6C34878D82A}">
                    <a16:rowId xmlns:a16="http://schemas.microsoft.com/office/drawing/2014/main" val="3907519590"/>
                  </a:ext>
                </a:extLst>
              </a:tr>
              <a:tr h="2743973">
                <a:tc>
                  <a:txBody>
                    <a:bodyPr/>
                    <a:lstStyle/>
                    <a:p>
                      <a:endParaRPr lang="en-US" sz="4800"/>
                    </a:p>
                  </a:txBody>
                  <a:tcPr/>
                </a:tc>
                <a:tc>
                  <a:txBody>
                    <a:bodyPr/>
                    <a:lstStyle/>
                    <a:p>
                      <a:endParaRPr lang="en-US" sz="4800"/>
                    </a:p>
                  </a:txBody>
                  <a:tcPr/>
                </a:tc>
                <a:tc>
                  <a:txBody>
                    <a:bodyPr/>
                    <a:lstStyle/>
                    <a:p>
                      <a:endParaRPr lang="en-US" sz="4800" dirty="0"/>
                    </a:p>
                  </a:txBody>
                  <a:tcPr/>
                </a:tc>
                <a:tc>
                  <a:txBody>
                    <a:bodyPr/>
                    <a:lstStyle/>
                    <a:p>
                      <a:endParaRPr lang="en-US" sz="4800"/>
                    </a:p>
                  </a:txBody>
                  <a:tcPr/>
                </a:tc>
                <a:extLst>
                  <a:ext uri="{0D108BD9-81ED-4DB2-BD59-A6C34878D82A}">
                    <a16:rowId xmlns:a16="http://schemas.microsoft.com/office/drawing/2014/main" val="3287551756"/>
                  </a:ext>
                </a:extLst>
              </a:tr>
              <a:tr h="2743973">
                <a:tc>
                  <a:txBody>
                    <a:bodyPr/>
                    <a:lstStyle/>
                    <a:p>
                      <a:endParaRPr lang="en-US" sz="4800"/>
                    </a:p>
                  </a:txBody>
                  <a:tcPr/>
                </a:tc>
                <a:tc>
                  <a:txBody>
                    <a:bodyPr/>
                    <a:lstStyle/>
                    <a:p>
                      <a:endParaRPr lang="en-US" sz="4800"/>
                    </a:p>
                  </a:txBody>
                  <a:tcPr/>
                </a:tc>
                <a:tc>
                  <a:txBody>
                    <a:bodyPr/>
                    <a:lstStyle/>
                    <a:p>
                      <a:endParaRPr lang="en-US" sz="4800" dirty="0"/>
                    </a:p>
                  </a:txBody>
                  <a:tcPr/>
                </a:tc>
                <a:tc>
                  <a:txBody>
                    <a:bodyPr/>
                    <a:lstStyle/>
                    <a:p>
                      <a:endParaRPr lang="en-US" sz="4800" dirty="0"/>
                    </a:p>
                  </a:txBody>
                  <a:tcPr/>
                </a:tc>
                <a:extLst>
                  <a:ext uri="{0D108BD9-81ED-4DB2-BD59-A6C34878D82A}">
                    <a16:rowId xmlns:a16="http://schemas.microsoft.com/office/drawing/2014/main" val="890242369"/>
                  </a:ext>
                </a:extLst>
              </a:tr>
              <a:tr h="2743973">
                <a:tc>
                  <a:txBody>
                    <a:bodyPr/>
                    <a:lstStyle/>
                    <a:p>
                      <a:endParaRPr lang="en-US" sz="4800"/>
                    </a:p>
                  </a:txBody>
                  <a:tcPr/>
                </a:tc>
                <a:tc>
                  <a:txBody>
                    <a:bodyPr/>
                    <a:lstStyle/>
                    <a:p>
                      <a:endParaRPr lang="en-US" sz="4800"/>
                    </a:p>
                  </a:txBody>
                  <a:tcPr/>
                </a:tc>
                <a:tc>
                  <a:txBody>
                    <a:bodyPr/>
                    <a:lstStyle/>
                    <a:p>
                      <a:endParaRPr lang="en-US" sz="4800" dirty="0"/>
                    </a:p>
                  </a:txBody>
                  <a:tcPr/>
                </a:tc>
                <a:tc>
                  <a:txBody>
                    <a:bodyPr/>
                    <a:lstStyle/>
                    <a:p>
                      <a:endParaRPr lang="en-US" sz="4800" dirty="0"/>
                    </a:p>
                  </a:txBody>
                  <a:tcPr/>
                </a:tc>
                <a:extLst>
                  <a:ext uri="{0D108BD9-81ED-4DB2-BD59-A6C34878D82A}">
                    <a16:rowId xmlns:a16="http://schemas.microsoft.com/office/drawing/2014/main" val="1758525291"/>
                  </a:ext>
                </a:extLst>
              </a:tr>
            </a:tbl>
          </a:graphicData>
        </a:graphic>
      </p:graphicFrame>
      <p:sp>
        <p:nvSpPr>
          <p:cNvPr id="3" name="TextBox 2">
            <a:extLst>
              <a:ext uri="{FF2B5EF4-FFF2-40B4-BE49-F238E27FC236}">
                <a16:creationId xmlns:a16="http://schemas.microsoft.com/office/drawing/2014/main" id="{C291D9A8-550B-C9F8-3FEB-CFE5418562EB}"/>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Tree>
    <p:extLst>
      <p:ext uri="{BB962C8B-B14F-4D97-AF65-F5344CB8AC3E}">
        <p14:creationId xmlns:p14="http://schemas.microsoft.com/office/powerpoint/2010/main" val="142045917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23547</TotalTime>
  <Words>1129</Words>
  <Application>Microsoft Office PowerPoint</Application>
  <PresentationFormat>Custom</PresentationFormat>
  <Paragraphs>143</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Abadi</vt:lpstr>
      <vt:lpstr>Aptos</vt:lpstr>
      <vt:lpstr>Arial</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ISU Printing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Louden</dc:creator>
  <cp:lastModifiedBy>Ross, Cindy [M E]</cp:lastModifiedBy>
  <cp:revision>42</cp:revision>
  <cp:lastPrinted>2005-05-04T14:31:29Z</cp:lastPrinted>
  <dcterms:created xsi:type="dcterms:W3CDTF">2016-12-19T15:26:45Z</dcterms:created>
  <dcterms:modified xsi:type="dcterms:W3CDTF">2025-03-12T19:49:44Z</dcterms:modified>
</cp:coreProperties>
</file>