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56" r:id="rId2"/>
    <p:sldId id="258" r:id="rId3"/>
    <p:sldId id="257" r:id="rId4"/>
    <p:sldId id="259" r:id="rId5"/>
    <p:sldId id="263" r:id="rId6"/>
    <p:sldId id="264" r:id="rId7"/>
    <p:sldId id="265" r:id="rId8"/>
    <p:sldId id="266" r:id="rId9"/>
    <p:sldId id="267" r:id="rId10"/>
    <p:sldId id="268" r:id="rId11"/>
    <p:sldId id="260" r:id="rId12"/>
  </p:sldIdLst>
  <p:sldSz cx="32918400" cy="21945600"/>
  <p:notesSz cx="6858000" cy="9144000"/>
  <p:defaultTextStyle>
    <a:defPPr>
      <a:defRPr lang="en-US"/>
    </a:defPPr>
    <a:lvl1pPr algn="r" rtl="0" eaLnBrk="0" fontAlgn="base" hangingPunct="0">
      <a:spcBef>
        <a:spcPct val="0"/>
      </a:spcBef>
      <a:spcAft>
        <a:spcPct val="0"/>
      </a:spcAft>
      <a:defRPr sz="1700" kern="1200">
        <a:solidFill>
          <a:schemeClr val="tx1"/>
        </a:solidFill>
        <a:latin typeface="Times" charset="0"/>
        <a:ea typeface="+mn-ea"/>
        <a:cs typeface="+mn-cs"/>
      </a:defRPr>
    </a:lvl1pPr>
    <a:lvl2pPr marL="457200" algn="r" rtl="0" eaLnBrk="0" fontAlgn="base" hangingPunct="0">
      <a:spcBef>
        <a:spcPct val="0"/>
      </a:spcBef>
      <a:spcAft>
        <a:spcPct val="0"/>
      </a:spcAft>
      <a:defRPr sz="1700" kern="1200">
        <a:solidFill>
          <a:schemeClr val="tx1"/>
        </a:solidFill>
        <a:latin typeface="Times" charset="0"/>
        <a:ea typeface="+mn-ea"/>
        <a:cs typeface="+mn-cs"/>
      </a:defRPr>
    </a:lvl2pPr>
    <a:lvl3pPr marL="914400" algn="r" rtl="0" eaLnBrk="0" fontAlgn="base" hangingPunct="0">
      <a:spcBef>
        <a:spcPct val="0"/>
      </a:spcBef>
      <a:spcAft>
        <a:spcPct val="0"/>
      </a:spcAft>
      <a:defRPr sz="1700" kern="1200">
        <a:solidFill>
          <a:schemeClr val="tx1"/>
        </a:solidFill>
        <a:latin typeface="Times" charset="0"/>
        <a:ea typeface="+mn-ea"/>
        <a:cs typeface="+mn-cs"/>
      </a:defRPr>
    </a:lvl3pPr>
    <a:lvl4pPr marL="1371600" algn="r" rtl="0" eaLnBrk="0" fontAlgn="base" hangingPunct="0">
      <a:spcBef>
        <a:spcPct val="0"/>
      </a:spcBef>
      <a:spcAft>
        <a:spcPct val="0"/>
      </a:spcAft>
      <a:defRPr sz="1700" kern="1200">
        <a:solidFill>
          <a:schemeClr val="tx1"/>
        </a:solidFill>
        <a:latin typeface="Times" charset="0"/>
        <a:ea typeface="+mn-ea"/>
        <a:cs typeface="+mn-cs"/>
      </a:defRPr>
    </a:lvl4pPr>
    <a:lvl5pPr marL="1828800" algn="r" rtl="0" eaLnBrk="0" fontAlgn="base" hangingPunct="0">
      <a:spcBef>
        <a:spcPct val="0"/>
      </a:spcBef>
      <a:spcAft>
        <a:spcPct val="0"/>
      </a:spcAft>
      <a:defRPr sz="1700" kern="1200">
        <a:solidFill>
          <a:schemeClr val="tx1"/>
        </a:solidFill>
        <a:latin typeface="Times" charset="0"/>
        <a:ea typeface="+mn-ea"/>
        <a:cs typeface="+mn-cs"/>
      </a:defRPr>
    </a:lvl5pPr>
    <a:lvl6pPr marL="2286000" algn="l" defTabSz="914400" rtl="0" eaLnBrk="1" latinLnBrk="0" hangingPunct="1">
      <a:defRPr sz="1700" kern="1200">
        <a:solidFill>
          <a:schemeClr val="tx1"/>
        </a:solidFill>
        <a:latin typeface="Times" charset="0"/>
        <a:ea typeface="+mn-ea"/>
        <a:cs typeface="+mn-cs"/>
      </a:defRPr>
    </a:lvl6pPr>
    <a:lvl7pPr marL="2743200" algn="l" defTabSz="914400" rtl="0" eaLnBrk="1" latinLnBrk="0" hangingPunct="1">
      <a:defRPr sz="1700" kern="1200">
        <a:solidFill>
          <a:schemeClr val="tx1"/>
        </a:solidFill>
        <a:latin typeface="Times" charset="0"/>
        <a:ea typeface="+mn-ea"/>
        <a:cs typeface="+mn-cs"/>
      </a:defRPr>
    </a:lvl7pPr>
    <a:lvl8pPr marL="3200400" algn="l" defTabSz="914400" rtl="0" eaLnBrk="1" latinLnBrk="0" hangingPunct="1">
      <a:defRPr sz="1700" kern="1200">
        <a:solidFill>
          <a:schemeClr val="tx1"/>
        </a:solidFill>
        <a:latin typeface="Times" charset="0"/>
        <a:ea typeface="+mn-ea"/>
        <a:cs typeface="+mn-cs"/>
      </a:defRPr>
    </a:lvl8pPr>
    <a:lvl9pPr marL="3657600" algn="l" defTabSz="914400" rtl="0" eaLnBrk="1" latinLnBrk="0" hangingPunct="1">
      <a:defRPr sz="17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975B"/>
    <a:srgbClr val="006BA6"/>
    <a:srgbClr val="003D4C"/>
    <a:srgbClr val="EED484"/>
    <a:srgbClr val="F2F2F2"/>
    <a:srgbClr val="7A99AC"/>
    <a:srgbClr val="BE531C"/>
    <a:srgbClr val="F1BE48"/>
    <a:srgbClr val="CAC7A7"/>
    <a:srgbClr val="7C2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357" autoAdjust="0"/>
  </p:normalViewPr>
  <p:slideViewPr>
    <p:cSldViewPr>
      <p:cViewPr varScale="1">
        <p:scale>
          <a:sx n="38" d="100"/>
          <a:sy n="38" d="100"/>
        </p:scale>
        <p:origin x="2056" y="248"/>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DFC14-FD9B-46CF-8B5C-C6CAE640A841}" type="datetimeFigureOut">
              <a:rPr lang="en-US" smtClean="0"/>
              <a:t>10/21/24</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DEB63-C11B-4422-A0E6-902AF0130B16}" type="slidenum">
              <a:rPr lang="en-US" smtClean="0"/>
              <a:t>‹#›</a:t>
            </a:fld>
            <a:endParaRPr lang="en-US"/>
          </a:p>
        </p:txBody>
      </p:sp>
    </p:spTree>
    <p:extLst>
      <p:ext uri="{BB962C8B-B14F-4D97-AF65-F5344CB8AC3E}">
        <p14:creationId xmlns:p14="http://schemas.microsoft.com/office/powerpoint/2010/main" val="260612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DEB63-C11B-4422-A0E6-902AF0130B16}" type="slidenum">
              <a:rPr lang="en-US" smtClean="0"/>
              <a:t>1</a:t>
            </a:fld>
            <a:endParaRPr lang="en-US"/>
          </a:p>
        </p:txBody>
      </p:sp>
    </p:spTree>
    <p:extLst>
      <p:ext uri="{BB962C8B-B14F-4D97-AF65-F5344CB8AC3E}">
        <p14:creationId xmlns:p14="http://schemas.microsoft.com/office/powerpoint/2010/main" val="248755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6238" y="5121275"/>
            <a:ext cx="29625925" cy="1448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46238" y="5121275"/>
            <a:ext cx="29625925" cy="14482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32918400" cy="2387600"/>
          </a:xfrm>
          <a:prstGeom prst="rect">
            <a:avLst/>
          </a:prstGeom>
          <a:solidFill>
            <a:srgbClr val="C8102E"/>
          </a:solidFill>
          <a:ln w="9525">
            <a:noFill/>
            <a:miter lim="800000"/>
            <a:headEnd/>
            <a:tailEnd/>
          </a:ln>
          <a:effectLst/>
        </p:spPr>
        <p:txBody>
          <a:bodyPr wrap="none" lIns="65306" tIns="32653" rIns="65306" bIns="32653" anchor="ctr"/>
          <a:lstStyle/>
          <a:p>
            <a:pPr algn="ctr" defTabSz="652463"/>
            <a:endParaRPr lang="en-US"/>
          </a:p>
        </p:txBody>
      </p:sp>
      <p:sp>
        <p:nvSpPr>
          <p:cNvPr id="1032" name="Rectangle 8"/>
          <p:cNvSpPr>
            <a:spLocks noChangeArrowheads="1"/>
          </p:cNvSpPr>
          <p:nvPr userDrawn="1"/>
        </p:nvSpPr>
        <p:spPr bwMode="auto">
          <a:xfrm>
            <a:off x="0" y="20980400"/>
            <a:ext cx="32918400" cy="965200"/>
          </a:xfrm>
          <a:prstGeom prst="rect">
            <a:avLst/>
          </a:prstGeom>
          <a:solidFill>
            <a:srgbClr val="C8102E"/>
          </a:solidFill>
          <a:ln w="9525">
            <a:noFill/>
            <a:miter lim="800000"/>
            <a:headEnd/>
            <a:tailEnd/>
          </a:ln>
          <a:effectLst/>
        </p:spPr>
        <p:txBody>
          <a:bodyPr wrap="none" anchor="ctr"/>
          <a:lstStyle/>
          <a:p>
            <a:endParaRPr lang="en-US"/>
          </a:p>
        </p:txBody>
      </p:sp>
      <p:sp>
        <p:nvSpPr>
          <p:cNvPr id="1033" name="Rectangle 9"/>
          <p:cNvSpPr>
            <a:spLocks noChangeArrowheads="1"/>
          </p:cNvSpPr>
          <p:nvPr userDrawn="1"/>
        </p:nvSpPr>
        <p:spPr bwMode="auto">
          <a:xfrm>
            <a:off x="0" y="2387600"/>
            <a:ext cx="32918400" cy="1066800"/>
          </a:xfrm>
          <a:prstGeom prst="rect">
            <a:avLst/>
          </a:prstGeom>
          <a:solidFill>
            <a:srgbClr val="CAC7A7"/>
          </a:solidFill>
          <a:ln w="9525">
            <a:noFill/>
            <a:miter lim="800000"/>
            <a:headEnd/>
            <a:tailEnd/>
          </a:ln>
          <a:effectLst/>
        </p:spPr>
        <p:txBody>
          <a:bodyPr wrap="none" anchor="ctr"/>
          <a:lstStyle/>
          <a:p>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19204" y="313870"/>
            <a:ext cx="11506192" cy="8617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135313" rtl="0" fontAlgn="base">
        <a:spcBef>
          <a:spcPct val="0"/>
        </a:spcBef>
        <a:spcAft>
          <a:spcPct val="0"/>
        </a:spcAft>
        <a:defRPr sz="15100">
          <a:solidFill>
            <a:schemeClr val="tx2"/>
          </a:solidFill>
          <a:latin typeface="+mj-lt"/>
          <a:ea typeface="+mj-ea"/>
          <a:cs typeface="+mj-cs"/>
        </a:defRPr>
      </a:lvl1pPr>
      <a:lvl2pPr algn="ctr" defTabSz="3135313" rtl="0" fontAlgn="base">
        <a:spcBef>
          <a:spcPct val="0"/>
        </a:spcBef>
        <a:spcAft>
          <a:spcPct val="0"/>
        </a:spcAft>
        <a:defRPr sz="15100">
          <a:solidFill>
            <a:schemeClr val="tx2"/>
          </a:solidFill>
          <a:latin typeface="Times" charset="0"/>
        </a:defRPr>
      </a:lvl2pPr>
      <a:lvl3pPr algn="ctr" defTabSz="3135313" rtl="0" fontAlgn="base">
        <a:spcBef>
          <a:spcPct val="0"/>
        </a:spcBef>
        <a:spcAft>
          <a:spcPct val="0"/>
        </a:spcAft>
        <a:defRPr sz="15100">
          <a:solidFill>
            <a:schemeClr val="tx2"/>
          </a:solidFill>
          <a:latin typeface="Times" charset="0"/>
        </a:defRPr>
      </a:lvl3pPr>
      <a:lvl4pPr algn="ctr" defTabSz="3135313" rtl="0" fontAlgn="base">
        <a:spcBef>
          <a:spcPct val="0"/>
        </a:spcBef>
        <a:spcAft>
          <a:spcPct val="0"/>
        </a:spcAft>
        <a:defRPr sz="15100">
          <a:solidFill>
            <a:schemeClr val="tx2"/>
          </a:solidFill>
          <a:latin typeface="Times" charset="0"/>
        </a:defRPr>
      </a:lvl4pPr>
      <a:lvl5pPr algn="ctr" defTabSz="3135313" rtl="0" fontAlgn="base">
        <a:spcBef>
          <a:spcPct val="0"/>
        </a:spcBef>
        <a:spcAft>
          <a:spcPct val="0"/>
        </a:spcAft>
        <a:defRPr sz="15100">
          <a:solidFill>
            <a:schemeClr val="tx2"/>
          </a:solidFill>
          <a:latin typeface="Times" charset="0"/>
        </a:defRPr>
      </a:lvl5pPr>
      <a:lvl6pPr marL="457200" algn="ctr" defTabSz="3135313" rtl="0" fontAlgn="base">
        <a:spcBef>
          <a:spcPct val="0"/>
        </a:spcBef>
        <a:spcAft>
          <a:spcPct val="0"/>
        </a:spcAft>
        <a:defRPr sz="15100">
          <a:solidFill>
            <a:schemeClr val="tx2"/>
          </a:solidFill>
          <a:latin typeface="Times" charset="0"/>
        </a:defRPr>
      </a:lvl6pPr>
      <a:lvl7pPr marL="914400" algn="ctr" defTabSz="3135313" rtl="0" fontAlgn="base">
        <a:spcBef>
          <a:spcPct val="0"/>
        </a:spcBef>
        <a:spcAft>
          <a:spcPct val="0"/>
        </a:spcAft>
        <a:defRPr sz="15100">
          <a:solidFill>
            <a:schemeClr val="tx2"/>
          </a:solidFill>
          <a:latin typeface="Times" charset="0"/>
        </a:defRPr>
      </a:lvl7pPr>
      <a:lvl8pPr marL="1371600" algn="ctr" defTabSz="3135313" rtl="0" fontAlgn="base">
        <a:spcBef>
          <a:spcPct val="0"/>
        </a:spcBef>
        <a:spcAft>
          <a:spcPct val="0"/>
        </a:spcAft>
        <a:defRPr sz="15100">
          <a:solidFill>
            <a:schemeClr val="tx2"/>
          </a:solidFill>
          <a:latin typeface="Times" charset="0"/>
        </a:defRPr>
      </a:lvl8pPr>
      <a:lvl9pPr marL="1828800" algn="ctr" defTabSz="3135313" rtl="0" fontAlgn="base">
        <a:spcBef>
          <a:spcPct val="0"/>
        </a:spcBef>
        <a:spcAft>
          <a:spcPct val="0"/>
        </a:spcAft>
        <a:defRPr sz="15100">
          <a:solidFill>
            <a:schemeClr val="tx2"/>
          </a:solidFill>
          <a:latin typeface="Times" charset="0"/>
        </a:defRPr>
      </a:lvl9pPr>
    </p:titleStyle>
    <p:bodyStyle>
      <a:lvl1pPr marL="1176338" indent="-1176338" algn="l" defTabSz="3135313" rtl="0" fontAlgn="base">
        <a:spcBef>
          <a:spcPct val="20000"/>
        </a:spcBef>
        <a:spcAft>
          <a:spcPct val="0"/>
        </a:spcAft>
        <a:buChar char="•"/>
        <a:defRPr sz="11000">
          <a:solidFill>
            <a:schemeClr val="tx1"/>
          </a:solidFill>
          <a:latin typeface="+mn-lt"/>
          <a:ea typeface="+mn-ea"/>
          <a:cs typeface="+mn-cs"/>
        </a:defRPr>
      </a:lvl1pPr>
      <a:lvl2pPr marL="2546350" indent="-979488" algn="l" defTabSz="3135313" rtl="0" fontAlgn="base">
        <a:spcBef>
          <a:spcPct val="20000"/>
        </a:spcBef>
        <a:spcAft>
          <a:spcPct val="0"/>
        </a:spcAft>
        <a:buChar char="–"/>
        <a:defRPr sz="9600">
          <a:solidFill>
            <a:schemeClr val="tx1"/>
          </a:solidFill>
          <a:latin typeface="+mn-lt"/>
        </a:defRPr>
      </a:lvl2pPr>
      <a:lvl3pPr marL="3917950" indent="-782638" algn="l" defTabSz="3135313" rtl="0" fontAlgn="base">
        <a:spcBef>
          <a:spcPct val="20000"/>
        </a:spcBef>
        <a:spcAft>
          <a:spcPct val="0"/>
        </a:spcAft>
        <a:buChar char="•"/>
        <a:defRPr sz="8200">
          <a:solidFill>
            <a:schemeClr val="tx1"/>
          </a:solidFill>
          <a:latin typeface="+mn-lt"/>
        </a:defRPr>
      </a:lvl3pPr>
      <a:lvl4pPr marL="5484813" indent="-782638" algn="l" defTabSz="3135313" rtl="0" fontAlgn="base">
        <a:spcBef>
          <a:spcPct val="20000"/>
        </a:spcBef>
        <a:spcAft>
          <a:spcPct val="0"/>
        </a:spcAft>
        <a:buChar char="–"/>
        <a:defRPr sz="6900">
          <a:solidFill>
            <a:schemeClr val="tx1"/>
          </a:solidFill>
          <a:latin typeface="+mn-lt"/>
        </a:defRPr>
      </a:lvl4pPr>
      <a:lvl5pPr marL="7053263" indent="-782638" algn="l" defTabSz="3135313" rtl="0" fontAlgn="base">
        <a:spcBef>
          <a:spcPct val="20000"/>
        </a:spcBef>
        <a:spcAft>
          <a:spcPct val="0"/>
        </a:spcAft>
        <a:buChar char="»"/>
        <a:defRPr sz="6900">
          <a:solidFill>
            <a:schemeClr val="tx1"/>
          </a:solidFill>
          <a:latin typeface="+mn-lt"/>
        </a:defRPr>
      </a:lvl5pPr>
      <a:lvl6pPr marL="7510463" indent="-782638" algn="l" defTabSz="3135313" rtl="0" fontAlgn="base">
        <a:spcBef>
          <a:spcPct val="20000"/>
        </a:spcBef>
        <a:spcAft>
          <a:spcPct val="0"/>
        </a:spcAft>
        <a:buChar char="»"/>
        <a:defRPr sz="6900">
          <a:solidFill>
            <a:schemeClr val="tx1"/>
          </a:solidFill>
          <a:latin typeface="+mn-lt"/>
        </a:defRPr>
      </a:lvl6pPr>
      <a:lvl7pPr marL="7967663" indent="-782638" algn="l" defTabSz="3135313" rtl="0" fontAlgn="base">
        <a:spcBef>
          <a:spcPct val="20000"/>
        </a:spcBef>
        <a:spcAft>
          <a:spcPct val="0"/>
        </a:spcAft>
        <a:buChar char="»"/>
        <a:defRPr sz="6900">
          <a:solidFill>
            <a:schemeClr val="tx1"/>
          </a:solidFill>
          <a:latin typeface="+mn-lt"/>
        </a:defRPr>
      </a:lvl7pPr>
      <a:lvl8pPr marL="8424863" indent="-782638" algn="l" defTabSz="3135313" rtl="0" fontAlgn="base">
        <a:spcBef>
          <a:spcPct val="20000"/>
        </a:spcBef>
        <a:spcAft>
          <a:spcPct val="0"/>
        </a:spcAft>
        <a:buChar char="»"/>
        <a:defRPr sz="6900">
          <a:solidFill>
            <a:schemeClr val="tx1"/>
          </a:solidFill>
          <a:latin typeface="+mn-lt"/>
        </a:defRPr>
      </a:lvl8pPr>
      <a:lvl9pPr marL="8882063" indent="-782638" algn="l" defTabSz="3135313" rtl="0" fontAlgn="base">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new.nsf.gov/funding/opportunities/s-stem-nsf-scholarships-science-technology-engineering-mathematics" TargetMode="External"/><Relationship Id="rId18" Type="http://schemas.openxmlformats.org/officeDocument/2006/relationships/hyperlink" Target="https://neup.inl.gov/SiteAssets/FY_2025_CINR_DE-FOA-0003309_Final.pdf" TargetMode="External"/><Relationship Id="rId26" Type="http://schemas.openxmlformats.org/officeDocument/2006/relationships/hyperlink" Target="https://new.nsf.gov/funding/opportunities/leap-hi-leading-engineering-americas-prosperity-health" TargetMode="External"/><Relationship Id="rId39" Type="http://schemas.openxmlformats.org/officeDocument/2006/relationships/hyperlink" Target="https://www.grants.gov/search-results-detail/353276" TargetMode="External"/><Relationship Id="rId21" Type="http://schemas.openxmlformats.org/officeDocument/2006/relationships/hyperlink" Target="https://new.nsf.gov/funding/opportunities/eclipse-ecosystem-leading-innovation-plasma-science-engineering" TargetMode="External"/><Relationship Id="rId34" Type="http://schemas.openxmlformats.org/officeDocument/2006/relationships/hyperlink" Target="https://new.nsf.gov/funding/opportunities/mri-major-research-instrumentation-program" TargetMode="External"/><Relationship Id="rId42" Type="http://schemas.openxmlformats.org/officeDocument/2006/relationships/hyperlink" Target="https://new.nsf.gov/funding/opportunities/emerging-frontiers-research-innovation-efri-biocomputing" TargetMode="External"/><Relationship Id="rId47" Type="http://schemas.openxmlformats.org/officeDocument/2006/relationships/hyperlink" Target="https://www.grants.gov/search-results-detail/327212" TargetMode="External"/><Relationship Id="rId7" Type="http://schemas.openxmlformats.org/officeDocument/2006/relationships/image" Target="../media/image3.svg"/><Relationship Id="rId2" Type="http://schemas.openxmlformats.org/officeDocument/2006/relationships/notesSlide" Target="../notesSlides/notesSlide1.xml"/><Relationship Id="rId16" Type="http://schemas.openxmlformats.org/officeDocument/2006/relationships/hyperlink" Target="https://new.nsf.gov/funding/opportunities/iusepfe-red-iuseprofessional-formation-engineers-revolutionizing" TargetMode="External"/><Relationship Id="rId29" Type="http://schemas.openxmlformats.org/officeDocument/2006/relationships/hyperlink" Target="https://grants.nih.gov/grants/guide/rfa-files/RFA-EB-23-006.html" TargetMode="Externa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s://new.nsf.gov/funding/opportunities/civic-civic-innovation-challenge" TargetMode="External"/><Relationship Id="rId24" Type="http://schemas.openxmlformats.org/officeDocument/2006/relationships/hyperlink" Target="https://new.nsf.gov/funding/opportunities/computer-information-science-engineering-research" TargetMode="External"/><Relationship Id="rId32" Type="http://schemas.openxmlformats.org/officeDocument/2006/relationships/hyperlink" Target="https://new.nsf.gov/funding/opportunities/research-experiences-teachers-engineering-computer-science" TargetMode="External"/><Relationship Id="rId37" Type="http://schemas.openxmlformats.org/officeDocument/2006/relationships/hyperlink" Target="https://www.grants.gov/search-results-detail/322104" TargetMode="External"/><Relationship Id="rId40" Type="http://schemas.openxmlformats.org/officeDocument/2006/relationships/hyperlink" Target="https://new.nsf.gov/funding/opportunities/cssi-cyberinfrastructure-sustained-scientific-innovation" TargetMode="External"/><Relationship Id="rId45" Type="http://schemas.openxmlformats.org/officeDocument/2006/relationships/hyperlink" Target="https://www.erdcwerx.org/u-s-army-engineer-research-and-development-center-broad-agency-announcement/" TargetMode="External"/><Relationship Id="rId5" Type="http://schemas.openxmlformats.org/officeDocument/2006/relationships/hyperlink" Target="https://new.nsf.gov/funding/opportunities/cise-msi-computer-information-science-engineering-research-expansion/nsf24-536/solicitation" TargetMode="External"/><Relationship Id="rId15" Type="http://schemas.openxmlformats.org/officeDocument/2006/relationships/hyperlink" Target="https://www.grants.gov/search-results-detail/351714" TargetMode="External"/><Relationship Id="rId23" Type="http://schemas.openxmlformats.org/officeDocument/2006/relationships/hyperlink" Target="https://new.nsf.gov/funding/opportunities/erc-gen-4-engineering-research-centers" TargetMode="External"/><Relationship Id="rId28" Type="http://schemas.openxmlformats.org/officeDocument/2006/relationships/hyperlink" Target="https://grants.nih.gov/grants/guide/pa-files/PAR-23-235.html" TargetMode="External"/><Relationship Id="rId36" Type="http://schemas.openxmlformats.org/officeDocument/2006/relationships/hyperlink" Target="https://new.nsf.gov/funding/opportunities/computer-information-science-engineering-core-programs/nsf24-589/solicitation" TargetMode="External"/><Relationship Id="rId10" Type="http://schemas.openxmlformats.org/officeDocument/2006/relationships/hyperlink" Target="https://grants.nih.gov/grants/guide/pa-files/PAR-22-000.html" TargetMode="External"/><Relationship Id="rId19" Type="http://schemas.openxmlformats.org/officeDocument/2006/relationships/hyperlink" Target="https://www.nifa.usda.gov/sites/default/files/2024-05/FY24-AFRI-FAS-RFA-P-MOD2.pdf" TargetMode="External"/><Relationship Id="rId31" Type="http://schemas.openxmlformats.org/officeDocument/2006/relationships/hyperlink" Target="https://grants.nih.gov/grants/guide/pa-files/PAR-23-046.html" TargetMode="External"/><Relationship Id="rId44" Type="http://schemas.openxmlformats.org/officeDocument/2006/relationships/hyperlink" Target="https://www.grants.gov/search-results-detail/345938" TargetMode="External"/><Relationship Id="rId4" Type="http://schemas.openxmlformats.org/officeDocument/2006/relationships/hyperlink" Target="https://grants.nih.gov/grants/guide/pa-files/PAR-23-114.html" TargetMode="External"/><Relationship Id="rId9" Type="http://schemas.openxmlformats.org/officeDocument/2006/relationships/hyperlink" Target="https://new.nsf.gov/funding/opportunities/engineering-research-initiation-eri" TargetMode="External"/><Relationship Id="rId14" Type="http://schemas.openxmlformats.org/officeDocument/2006/relationships/hyperlink" Target="https://new.nsf.gov/funding/opportunities/expeditions-expeditions-computing" TargetMode="External"/><Relationship Id="rId22" Type="http://schemas.openxmlformats.org/officeDocument/2006/relationships/hyperlink" Target="https://new.nsf.gov/funding/opportunities/rfe-research-formation-engineers" TargetMode="External"/><Relationship Id="rId27" Type="http://schemas.openxmlformats.org/officeDocument/2006/relationships/hyperlink" Target="https://new.nsf.gov/funding/opportunities/bpe-broadening-participation-engineering" TargetMode="External"/><Relationship Id="rId30" Type="http://schemas.openxmlformats.org/officeDocument/2006/relationships/hyperlink" Target="https://science.osti.gov/grants/FOAs/FOAs/2024/-/media/grants/pdf/foas/2023/DE-FOA-0003177-000001.pdf" TargetMode="External"/><Relationship Id="rId35" Type="http://schemas.openxmlformats.org/officeDocument/2006/relationships/hyperlink" Target="https://new.nsf.gov/funding/opportunities/nsfs-eddie-bernice-johnson-inclusion-across-nation" TargetMode="External"/><Relationship Id="rId43" Type="http://schemas.openxmlformats.org/officeDocument/2006/relationships/hyperlink" Target="https://www.nrl.navy.mil/Portals/38/PDF%20Files/FY23_BAA_Announcement_FINAL.pdf" TargetMode="External"/><Relationship Id="rId48" Type="http://schemas.openxmlformats.org/officeDocument/2006/relationships/hyperlink" Target="https://www.nist.gov/itl/itl-mse-grant-application-process" TargetMode="External"/><Relationship Id="rId8" Type="http://schemas.openxmlformats.org/officeDocument/2006/relationships/hyperlink" Target="https://new.nsf.gov/funding/opportunities/faculty-early-career-development-program-career" TargetMode="External"/><Relationship Id="rId3" Type="http://schemas.openxmlformats.org/officeDocument/2006/relationships/hyperlink" Target="https://new.nsf.gov/funding/opportunities/forecast-focus-recruiting-emerging-climate-adaptation-scientists" TargetMode="External"/><Relationship Id="rId12" Type="http://schemas.openxmlformats.org/officeDocument/2006/relationships/hyperlink" Target="https://www.eifgrants.org/how-to-apply" TargetMode="External"/><Relationship Id="rId17" Type="http://schemas.openxmlformats.org/officeDocument/2006/relationships/hyperlink" Target="https://new.nsf.gov/funding/opportunities/crest-rise-centers-research-excellence-science-technology-research" TargetMode="External"/><Relationship Id="rId25" Type="http://schemas.openxmlformats.org/officeDocument/2006/relationships/hyperlink" Target="https://new.nsf.gov/funding/opportunities/circ-community-infrastructure-research-computer-information" TargetMode="External"/><Relationship Id="rId33" Type="http://schemas.openxmlformats.org/officeDocument/2006/relationships/hyperlink" Target="https://new.nsf.gov/funding/opportunities/mfai-mathematical-foundations-artificial-intelligence" TargetMode="External"/><Relationship Id="rId38" Type="http://schemas.openxmlformats.org/officeDocument/2006/relationships/hyperlink" Target="https://www.wmkeck.org/research-overview/" TargetMode="External"/><Relationship Id="rId46" Type="http://schemas.openxmlformats.org/officeDocument/2006/relationships/hyperlink" Target="https://grants.gov/search-results-detail/345938" TargetMode="External"/><Relationship Id="rId20" Type="http://schemas.openxmlformats.org/officeDocument/2006/relationships/hyperlink" Target="https://new.nsf.gov/funding/opportunities/cdse-computational-data-enabled-science-engineering" TargetMode="External"/><Relationship Id="rId41" Type="http://schemas.openxmlformats.org/officeDocument/2006/relationships/hyperlink" Target="https://new.nsf.gov/funding/opportunities/epscor-crest-centers-epscor-centers-research-excellence-science-technology#:~:text=The%20U.S.%20National%20Science%20Foundation's,diverse%20portfolio%20of%20investments%20fr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nrl.navy.mil/Portals/38/PDF%20Files/FY23_BAA_Announcement_FINAL.pdf" TargetMode="External"/><Relationship Id="rId2" Type="http://schemas.openxmlformats.org/officeDocument/2006/relationships/hyperlink" Target="https://new.nsf.gov/funding/opportunities/emerging-frontiers-research-innovation-efri-biocomputing" TargetMode="External"/><Relationship Id="rId1" Type="http://schemas.openxmlformats.org/officeDocument/2006/relationships/slideLayout" Target="../slideLayouts/slideLayout7.xml"/><Relationship Id="rId6" Type="http://schemas.openxmlformats.org/officeDocument/2006/relationships/hyperlink" Target="https://www.erdcwerx.org/u-s-army-engineer-research-and-development-center-broad-agency-announcement/" TargetMode="External"/><Relationship Id="rId5" Type="http://schemas.openxmlformats.org/officeDocument/2006/relationships/hyperlink" Target="https://new.nsf.gov/funding/opportunities/rfe-research-formation-engineers" TargetMode="External"/><Relationship Id="rId4" Type="http://schemas.openxmlformats.org/officeDocument/2006/relationships/hyperlink" Target="https://www.grants.gov/search-results-detail/34593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rants.gov/search-results-detail/327212" TargetMode="External"/><Relationship Id="rId2" Type="http://schemas.openxmlformats.org/officeDocument/2006/relationships/hyperlink" Target="https://grants.gov/search-results-detail/345938" TargetMode="External"/><Relationship Id="rId1" Type="http://schemas.openxmlformats.org/officeDocument/2006/relationships/slideLayout" Target="../slideLayouts/slideLayout7.xml"/><Relationship Id="rId4" Type="http://schemas.openxmlformats.org/officeDocument/2006/relationships/hyperlink" Target="https://www.nist.gov/itl/itl-mse-grant-application-proces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grants.nih.gov/grants/guide/pa-files/PAR-22-000.html" TargetMode="External"/><Relationship Id="rId2" Type="http://schemas.openxmlformats.org/officeDocument/2006/relationships/hyperlink" Target="https://grants.nih.gov/grants/guide/pa-files/PAR-23-114.html" TargetMode="External"/><Relationship Id="rId1" Type="http://schemas.openxmlformats.org/officeDocument/2006/relationships/slideLayout" Target="../slideLayouts/slideLayout7.xml"/><Relationship Id="rId5" Type="http://schemas.openxmlformats.org/officeDocument/2006/relationships/hyperlink" Target="https://new.nsf.gov/funding/opportunities/cise-msi-computer-information-science-engineering-research-expansion/nsf24-536/solicitation" TargetMode="External"/><Relationship Id="rId4" Type="http://schemas.openxmlformats.org/officeDocument/2006/relationships/hyperlink" Target="https://new.nsf.gov/funding/opportunities/forecast-focus-recruiting-emerging-climate-adaptation-scientist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ifgrants.org/how-to-apply" TargetMode="External"/><Relationship Id="rId2" Type="http://schemas.openxmlformats.org/officeDocument/2006/relationships/hyperlink" Target="https://new.nsf.gov/funding/opportunities/civic-civic-innovation-challenge" TargetMode="External"/><Relationship Id="rId1" Type="http://schemas.openxmlformats.org/officeDocument/2006/relationships/slideLayout" Target="../slideLayouts/slideLayout6.xml"/><Relationship Id="rId6" Type="http://schemas.openxmlformats.org/officeDocument/2006/relationships/hyperlink" Target="https://new.nsf.gov/funding/opportunities/iusepfe-red-iuseprofessional-formation-engineers-revolutionizing" TargetMode="External"/><Relationship Id="rId5" Type="http://schemas.openxmlformats.org/officeDocument/2006/relationships/hyperlink" Target="https://new.nsf.gov/funding/opportunities/expeditions-expeditions-computing" TargetMode="External"/><Relationship Id="rId4" Type="http://schemas.openxmlformats.org/officeDocument/2006/relationships/hyperlink" Target="https://new.nsf.gov/funding/opportunities/s-stem-nsf-scholarships-science-technology-engineering-mathematic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arpa.mil/work-with-us/office-wide-broad-agency-announcements" TargetMode="External"/><Relationship Id="rId2" Type="http://schemas.openxmlformats.org/officeDocument/2006/relationships/hyperlink" Target="https://neup.inl.gov/SiteAssets/FY_2025_CINR_DE-FOA-0003309_Final.pdf" TargetMode="External"/><Relationship Id="rId1" Type="http://schemas.openxmlformats.org/officeDocument/2006/relationships/slideLayout" Target="../slideLayouts/slideLayout7.xml"/><Relationship Id="rId5" Type="http://schemas.openxmlformats.org/officeDocument/2006/relationships/hyperlink" Target="https://new.nsf.gov/funding/opportunities/crest-rise-centers-research-excellence-science-technology-research" TargetMode="External"/><Relationship Id="rId4" Type="http://schemas.openxmlformats.org/officeDocument/2006/relationships/hyperlink" Target="https://new.nsf.gov/funding/opportunities/career-faculty-early-career-development-progra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ew.nsf.gov/funding/opportunities/leap-hi-leading-engineering-americas-prosperity-health" TargetMode="External"/><Relationship Id="rId2" Type="http://schemas.openxmlformats.org/officeDocument/2006/relationships/hyperlink" Target="https://www.nifa.usda.gov/sites/default/files/2024-05/FY24-AFRI-FAS-RFA-P-MOD2.pdf" TargetMode="External"/><Relationship Id="rId1" Type="http://schemas.openxmlformats.org/officeDocument/2006/relationships/slideLayout" Target="../slideLayouts/slideLayout7.xml"/><Relationship Id="rId6" Type="http://schemas.openxmlformats.org/officeDocument/2006/relationships/hyperlink" Target="https://new.nsf.gov/funding/opportunities/computer-information-science-engineering-research" TargetMode="External"/><Relationship Id="rId5" Type="http://schemas.openxmlformats.org/officeDocument/2006/relationships/hyperlink" Target="https://new.nsf.gov/funding/opportunities/erc-gen-4-engineering-research-centers" TargetMode="External"/><Relationship Id="rId4" Type="http://schemas.openxmlformats.org/officeDocument/2006/relationships/hyperlink" Target="https://new.nsf.gov/funding/opportunities/eclipse-ecosystem-leading-innovation-plasma-science-engineer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ew.nsf.gov/funding/opportunities/cdse-computational-data-enabled-science-engineering" TargetMode="External"/><Relationship Id="rId2" Type="http://schemas.openxmlformats.org/officeDocument/2006/relationships/hyperlink" Target="https://new.nsf.gov/funding/opportunities/circ-community-infrastructure-research-computer-information" TargetMode="External"/><Relationship Id="rId1" Type="http://schemas.openxmlformats.org/officeDocument/2006/relationships/slideLayout" Target="../slideLayouts/slideLayout7.xml"/><Relationship Id="rId6" Type="http://schemas.openxmlformats.org/officeDocument/2006/relationships/hyperlink" Target="https://grants.nih.gov/grants/guide/rfa-files/RFA-EB-23-006.html" TargetMode="External"/><Relationship Id="rId5" Type="http://schemas.openxmlformats.org/officeDocument/2006/relationships/hyperlink" Target="https://grants.nih.gov/grants/guide/pa-files/PAR-23-235.html" TargetMode="External"/><Relationship Id="rId4" Type="http://schemas.openxmlformats.org/officeDocument/2006/relationships/hyperlink" Target="https://new.nsf.gov/funding/opportunities/bpe-broadening-participation-engineer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guide/pa-files/PAR-23-046.html" TargetMode="External"/><Relationship Id="rId2" Type="http://schemas.openxmlformats.org/officeDocument/2006/relationships/hyperlink" Target="https://science.osti.gov/grants/FOAs/FOAs/2024/-/media/grants/pdf/foas/2023/DE-FOA-0003177-000001.pdf" TargetMode="External"/><Relationship Id="rId1" Type="http://schemas.openxmlformats.org/officeDocument/2006/relationships/slideLayout" Target="../slideLayouts/slideLayout7.xml"/><Relationship Id="rId5" Type="http://schemas.openxmlformats.org/officeDocument/2006/relationships/hyperlink" Target="https://new.nsf.gov/funding/opportunities/mfai-mathematical-foundations-artificial-intelligence" TargetMode="External"/><Relationship Id="rId4" Type="http://schemas.openxmlformats.org/officeDocument/2006/relationships/hyperlink" Target="https://new.nsf.gov/funding/opportunities/research-experiences-teachers-engineering-computer-scie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ew.nsf.gov/funding/opportunities/mri-major-research-instrumentation-program" TargetMode="External"/><Relationship Id="rId2" Type="http://schemas.openxmlformats.org/officeDocument/2006/relationships/hyperlink" Target="https://new.nsf.gov/funding/opportunities/eri-engineering-research-initiation" TargetMode="External"/><Relationship Id="rId1" Type="http://schemas.openxmlformats.org/officeDocument/2006/relationships/slideLayout" Target="../slideLayouts/slideLayout7.xml"/><Relationship Id="rId6" Type="http://schemas.openxmlformats.org/officeDocument/2006/relationships/hyperlink" Target="https://www.grants.gov/search-results-detail/322104" TargetMode="External"/><Relationship Id="rId5" Type="http://schemas.openxmlformats.org/officeDocument/2006/relationships/hyperlink" Target="https://new.nsf.gov/funding/opportunities/computer-information-science-engineering-core-programs/nsf24-589/solicitation" TargetMode="External"/><Relationship Id="rId4" Type="http://schemas.openxmlformats.org/officeDocument/2006/relationships/hyperlink" Target="https://new.nsf.gov/funding/opportunities/nsfs-eddie-bernice-johnson-inclusion-across-n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rants.gov/search-results-detail/353276" TargetMode="External"/><Relationship Id="rId2" Type="http://schemas.openxmlformats.org/officeDocument/2006/relationships/hyperlink" Target="https://www.wmkeck.org/research-overview/" TargetMode="External"/><Relationship Id="rId1" Type="http://schemas.openxmlformats.org/officeDocument/2006/relationships/slideLayout" Target="../slideLayouts/slideLayout7.xml"/><Relationship Id="rId5" Type="http://schemas.openxmlformats.org/officeDocument/2006/relationships/hyperlink" Target="https://new.nsf.gov/funding/opportunities/epscor-crest-centers-epscor-centers-research-excellence-science-technology#:~:text=The%20U.S.%20National%20Science%20Foundation's,diverse%20portfolio%20of%20investments%20from" TargetMode="External"/><Relationship Id="rId4" Type="http://schemas.openxmlformats.org/officeDocument/2006/relationships/hyperlink" Target="https://new.nsf.gov/funding/opportunities/cssi-cyberinfrastructure-sustained-scientific-innov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1143000" y="1303338"/>
            <a:ext cx="9953487" cy="835385"/>
          </a:xfrm>
          <a:prstGeom prst="rect">
            <a:avLst/>
          </a:prstGeom>
          <a:noFill/>
          <a:ln w="9525">
            <a:noFill/>
            <a:miter lim="800000"/>
            <a:headEnd/>
            <a:tailEnd/>
          </a:ln>
          <a:effectLst/>
        </p:spPr>
        <p:txBody>
          <a:bodyPr wrap="none" lIns="65306" tIns="32653" rIns="65306" bIns="32653">
            <a:spAutoFit/>
          </a:bodyPr>
          <a:lstStyle/>
          <a:p>
            <a:pPr algn="l" defTabSz="652463"/>
            <a:r>
              <a:rPr lang="en-US" sz="5000" b="1" dirty="0">
                <a:solidFill>
                  <a:srgbClr val="FFFFFF"/>
                </a:solidFill>
                <a:latin typeface="Arial" charset="0"/>
              </a:rPr>
              <a:t>Engineering Resources Institute</a:t>
            </a:r>
          </a:p>
        </p:txBody>
      </p:sp>
      <p:sp>
        <p:nvSpPr>
          <p:cNvPr id="2060" name="Text Box 12"/>
          <p:cNvSpPr txBox="1">
            <a:spLocks noChangeArrowheads="1"/>
          </p:cNvSpPr>
          <p:nvPr/>
        </p:nvSpPr>
        <p:spPr bwMode="auto">
          <a:xfrm>
            <a:off x="17809143" y="793780"/>
            <a:ext cx="14401800" cy="1298397"/>
          </a:xfrm>
          <a:prstGeom prst="rect">
            <a:avLst/>
          </a:prstGeom>
          <a:noFill/>
          <a:ln w="9525">
            <a:noFill/>
            <a:miter lim="800000"/>
            <a:headEnd/>
            <a:tailEnd/>
          </a:ln>
          <a:effectLst/>
        </p:spPr>
        <p:txBody>
          <a:bodyPr lIns="65306" tIns="32653" rIns="65306" bIns="32653">
            <a:spAutoFit/>
          </a:bodyPr>
          <a:lstStyle/>
          <a:p>
            <a:pPr marL="163513" lvl="2" defTabSz="652463">
              <a:lnSpc>
                <a:spcPct val="75000"/>
              </a:lnSpc>
              <a:spcBef>
                <a:spcPct val="50000"/>
              </a:spcBef>
            </a:pPr>
            <a:r>
              <a:rPr lang="en-US" sz="4000" b="1">
                <a:solidFill>
                  <a:schemeClr val="bg1"/>
                </a:solidFill>
                <a:latin typeface="Arial" charset="0"/>
              </a:rPr>
              <a:t>Engineering Grants Calendar </a:t>
            </a:r>
            <a:endParaRPr lang="en-US" sz="4000" b="1" dirty="0">
              <a:solidFill>
                <a:schemeClr val="bg1"/>
              </a:solidFill>
              <a:latin typeface="Arial" charset="0"/>
            </a:endParaRPr>
          </a:p>
          <a:p>
            <a:pPr marL="163513" lvl="2" defTabSz="652463">
              <a:lnSpc>
                <a:spcPct val="75000"/>
              </a:lnSpc>
              <a:spcBef>
                <a:spcPct val="50000"/>
              </a:spcBef>
            </a:pPr>
            <a:r>
              <a:rPr lang="en-US" sz="4000" b="1" dirty="0">
                <a:solidFill>
                  <a:schemeClr val="bg1"/>
                </a:solidFill>
                <a:latin typeface="Arial" charset="0"/>
              </a:rPr>
              <a:t>September 2024</a:t>
            </a:r>
          </a:p>
        </p:txBody>
      </p:sp>
      <p:graphicFrame>
        <p:nvGraphicFramePr>
          <p:cNvPr id="2" name="Table 1">
            <a:extLst>
              <a:ext uri="{FF2B5EF4-FFF2-40B4-BE49-F238E27FC236}">
                <a16:creationId xmlns:a16="http://schemas.microsoft.com/office/drawing/2014/main" id="{7781583B-5DCA-B229-41B9-4EA86EC0A923}"/>
              </a:ext>
            </a:extLst>
          </p:cNvPr>
          <p:cNvGraphicFramePr>
            <a:graphicFrameLocks noGrp="1"/>
          </p:cNvGraphicFramePr>
          <p:nvPr>
            <p:extLst>
              <p:ext uri="{D42A27DB-BD31-4B8C-83A1-F6EECF244321}">
                <p14:modId xmlns:p14="http://schemas.microsoft.com/office/powerpoint/2010/main" val="806642144"/>
              </p:ext>
            </p:extLst>
          </p:nvPr>
        </p:nvGraphicFramePr>
        <p:xfrm>
          <a:off x="60960" y="2438400"/>
          <a:ext cx="32857440" cy="18400720"/>
        </p:xfrm>
        <a:graphic>
          <a:graphicData uri="http://schemas.openxmlformats.org/drawingml/2006/table">
            <a:tbl>
              <a:tblPr firstRow="1" bandRow="1">
                <a:tableStyleId>{5C22544A-7EE6-4342-B048-85BDC9FD1C3A}</a:tableStyleId>
              </a:tblPr>
              <a:tblGrid>
                <a:gridCol w="2624298">
                  <a:extLst>
                    <a:ext uri="{9D8B030D-6E8A-4147-A177-3AD203B41FA5}">
                      <a16:colId xmlns:a16="http://schemas.microsoft.com/office/drawing/2014/main" val="1445603501"/>
                    </a:ext>
                  </a:extLst>
                </a:gridCol>
                <a:gridCol w="2762419">
                  <a:extLst>
                    <a:ext uri="{9D8B030D-6E8A-4147-A177-3AD203B41FA5}">
                      <a16:colId xmlns:a16="http://schemas.microsoft.com/office/drawing/2014/main" val="3205982298"/>
                    </a:ext>
                  </a:extLst>
                </a:gridCol>
                <a:gridCol w="2705723">
                  <a:extLst>
                    <a:ext uri="{9D8B030D-6E8A-4147-A177-3AD203B41FA5}">
                      <a16:colId xmlns:a16="http://schemas.microsoft.com/office/drawing/2014/main" val="3168561988"/>
                    </a:ext>
                  </a:extLst>
                </a:gridCol>
                <a:gridCol w="2819400">
                  <a:extLst>
                    <a:ext uri="{9D8B030D-6E8A-4147-A177-3AD203B41FA5}">
                      <a16:colId xmlns:a16="http://schemas.microsoft.com/office/drawing/2014/main" val="2382367017"/>
                    </a:ext>
                  </a:extLst>
                </a:gridCol>
                <a:gridCol w="2819400">
                  <a:extLst>
                    <a:ext uri="{9D8B030D-6E8A-4147-A177-3AD203B41FA5}">
                      <a16:colId xmlns:a16="http://schemas.microsoft.com/office/drawing/2014/main" val="3145400809"/>
                    </a:ext>
                  </a:extLst>
                </a:gridCol>
                <a:gridCol w="2667000">
                  <a:extLst>
                    <a:ext uri="{9D8B030D-6E8A-4147-A177-3AD203B41FA5}">
                      <a16:colId xmlns:a16="http://schemas.microsoft.com/office/drawing/2014/main" val="961652217"/>
                    </a:ext>
                  </a:extLst>
                </a:gridCol>
                <a:gridCol w="2743200">
                  <a:extLst>
                    <a:ext uri="{9D8B030D-6E8A-4147-A177-3AD203B41FA5}">
                      <a16:colId xmlns:a16="http://schemas.microsoft.com/office/drawing/2014/main" val="1301874180"/>
                    </a:ext>
                  </a:extLst>
                </a:gridCol>
                <a:gridCol w="2362200">
                  <a:extLst>
                    <a:ext uri="{9D8B030D-6E8A-4147-A177-3AD203B41FA5}">
                      <a16:colId xmlns:a16="http://schemas.microsoft.com/office/drawing/2014/main" val="856626239"/>
                    </a:ext>
                  </a:extLst>
                </a:gridCol>
                <a:gridCol w="2667000">
                  <a:extLst>
                    <a:ext uri="{9D8B030D-6E8A-4147-A177-3AD203B41FA5}">
                      <a16:colId xmlns:a16="http://schemas.microsoft.com/office/drawing/2014/main" val="4236151231"/>
                    </a:ext>
                  </a:extLst>
                </a:gridCol>
                <a:gridCol w="2895600">
                  <a:extLst>
                    <a:ext uri="{9D8B030D-6E8A-4147-A177-3AD203B41FA5}">
                      <a16:colId xmlns:a16="http://schemas.microsoft.com/office/drawing/2014/main" val="3617112986"/>
                    </a:ext>
                  </a:extLst>
                </a:gridCol>
                <a:gridCol w="2895600">
                  <a:extLst>
                    <a:ext uri="{9D8B030D-6E8A-4147-A177-3AD203B41FA5}">
                      <a16:colId xmlns:a16="http://schemas.microsoft.com/office/drawing/2014/main" val="3679045811"/>
                    </a:ext>
                  </a:extLst>
                </a:gridCol>
                <a:gridCol w="2895600">
                  <a:extLst>
                    <a:ext uri="{9D8B030D-6E8A-4147-A177-3AD203B41FA5}">
                      <a16:colId xmlns:a16="http://schemas.microsoft.com/office/drawing/2014/main" val="482192956"/>
                    </a:ext>
                  </a:extLst>
                </a:gridCol>
              </a:tblGrid>
              <a:tr h="920036">
                <a:tc>
                  <a:txBody>
                    <a:bodyPr/>
                    <a:lstStyle/>
                    <a:p>
                      <a:pPr algn="ctr"/>
                      <a:r>
                        <a:rPr lang="en-US" sz="4000" kern="1200" dirty="0">
                          <a:solidFill>
                            <a:schemeClr val="tx1"/>
                          </a:solidFill>
                          <a:latin typeface="Abadi" panose="020F0502020204030204" pitchFamily="34" charset="0"/>
                          <a:ea typeface="+mn-ea"/>
                          <a:cs typeface="+mn-cs"/>
                        </a:rPr>
                        <a:t>January</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Feb.</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March</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April</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May</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June</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July</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Aug.</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Sept.</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October</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November</a:t>
                      </a:r>
                    </a:p>
                  </a:txBody>
                  <a:tcPr>
                    <a:solidFill>
                      <a:srgbClr val="EED484"/>
                    </a:solidFill>
                  </a:tcPr>
                </a:tc>
                <a:tc>
                  <a:txBody>
                    <a:bodyPr/>
                    <a:lstStyle/>
                    <a:p>
                      <a:pPr marL="0" algn="ctr" defTabSz="914400" rtl="0" eaLnBrk="1" latinLnBrk="0" hangingPunct="1"/>
                      <a:r>
                        <a:rPr lang="en-US" sz="4000" kern="1200" dirty="0">
                          <a:solidFill>
                            <a:schemeClr val="tx1"/>
                          </a:solidFill>
                          <a:latin typeface="Abadi" panose="020F0502020204030204" pitchFamily="34" charset="0"/>
                          <a:ea typeface="+mn-ea"/>
                          <a:cs typeface="+mn-cs"/>
                        </a:rPr>
                        <a:t>December</a:t>
                      </a:r>
                    </a:p>
                  </a:txBody>
                  <a:tcPr>
                    <a:solidFill>
                      <a:srgbClr val="EED484"/>
                    </a:solidFill>
                  </a:tcPr>
                </a:tc>
                <a:extLst>
                  <a:ext uri="{0D108BD9-81ED-4DB2-BD59-A6C34878D82A}">
                    <a16:rowId xmlns:a16="http://schemas.microsoft.com/office/drawing/2014/main" val="2048712998"/>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extLst>
                  <a:ext uri="{0D108BD9-81ED-4DB2-BD59-A6C34878D82A}">
                    <a16:rowId xmlns:a16="http://schemas.microsoft.com/office/drawing/2014/main" val="449338342"/>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extLst>
                  <a:ext uri="{0D108BD9-81ED-4DB2-BD59-A6C34878D82A}">
                    <a16:rowId xmlns:a16="http://schemas.microsoft.com/office/drawing/2014/main" val="3648823713"/>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extLst>
                  <a:ext uri="{0D108BD9-81ED-4DB2-BD59-A6C34878D82A}">
                    <a16:rowId xmlns:a16="http://schemas.microsoft.com/office/drawing/2014/main" val="14846302"/>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lnB w="3175" cap="flat" cmpd="sng" algn="ctr">
                      <a:solidFill>
                        <a:schemeClr val="tx1"/>
                      </a:solidFill>
                      <a:prstDash val="solid"/>
                      <a:round/>
                      <a:headEnd type="none" w="med" len="med"/>
                      <a:tailEnd type="none" w="med" len="med"/>
                    </a:lnB>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extLst>
                  <a:ext uri="{0D108BD9-81ED-4DB2-BD59-A6C34878D82A}">
                    <a16:rowId xmlns:a16="http://schemas.microsoft.com/office/drawing/2014/main" val="3309259552"/>
                  </a:ext>
                </a:extLst>
              </a:tr>
              <a:tr h="920036">
                <a:tc>
                  <a:txBody>
                    <a:bodyPr/>
                    <a:lstStyle/>
                    <a:p>
                      <a:endParaRPr lang="en-US" sz="2400" kern="1200">
                        <a:solidFill>
                          <a:schemeClr val="bg1"/>
                        </a:solidFill>
                        <a:latin typeface="Abadi" panose="020F0502020204030204" pitchFamily="34" charset="0"/>
                        <a:ea typeface="+mn-ea"/>
                        <a:cs typeface="+mn-cs"/>
                      </a:endParaRPr>
                    </a:p>
                  </a:txBody>
                  <a:tcPr>
                    <a:lnT w="3175" cap="flat" cmpd="sng" algn="ctr">
                      <a:solidFill>
                        <a:schemeClr val="tx1"/>
                      </a:solidFill>
                      <a:prstDash val="solid"/>
                      <a:round/>
                      <a:headEnd type="none" w="med" len="med"/>
                      <a:tailEnd type="none" w="med" len="med"/>
                    </a:lnT>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extLst>
                  <a:ext uri="{0D108BD9-81ED-4DB2-BD59-A6C34878D82A}">
                    <a16:rowId xmlns:a16="http://schemas.microsoft.com/office/drawing/2014/main" val="329965888"/>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extLst>
                  <a:ext uri="{0D108BD9-81ED-4DB2-BD59-A6C34878D82A}">
                    <a16:rowId xmlns:a16="http://schemas.microsoft.com/office/drawing/2014/main" val="3946604836"/>
                  </a:ext>
                </a:extLst>
              </a:tr>
              <a:tr h="920036">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extLst>
                  <a:ext uri="{0D108BD9-81ED-4DB2-BD59-A6C34878D82A}">
                    <a16:rowId xmlns:a16="http://schemas.microsoft.com/office/drawing/2014/main" val="730579167"/>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extLst>
                  <a:ext uri="{0D108BD9-81ED-4DB2-BD59-A6C34878D82A}">
                    <a16:rowId xmlns:a16="http://schemas.microsoft.com/office/drawing/2014/main" val="874959095"/>
                  </a:ext>
                </a:extLst>
              </a:tr>
              <a:tr h="920036">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extLst>
                  <a:ext uri="{0D108BD9-81ED-4DB2-BD59-A6C34878D82A}">
                    <a16:rowId xmlns:a16="http://schemas.microsoft.com/office/drawing/2014/main" val="2893603582"/>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extLst>
                  <a:ext uri="{0D108BD9-81ED-4DB2-BD59-A6C34878D82A}">
                    <a16:rowId xmlns:a16="http://schemas.microsoft.com/office/drawing/2014/main" val="1301971331"/>
                  </a:ext>
                </a:extLst>
              </a:tr>
              <a:tr h="920036">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extLst>
                  <a:ext uri="{0D108BD9-81ED-4DB2-BD59-A6C34878D82A}">
                    <a16:rowId xmlns:a16="http://schemas.microsoft.com/office/drawing/2014/main" val="3592128249"/>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extLst>
                  <a:ext uri="{0D108BD9-81ED-4DB2-BD59-A6C34878D82A}">
                    <a16:rowId xmlns:a16="http://schemas.microsoft.com/office/drawing/2014/main" val="2783282545"/>
                  </a:ext>
                </a:extLst>
              </a:tr>
              <a:tr h="920036">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extLst>
                  <a:ext uri="{0D108BD9-81ED-4DB2-BD59-A6C34878D82A}">
                    <a16:rowId xmlns:a16="http://schemas.microsoft.com/office/drawing/2014/main" val="991071963"/>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extLst>
                  <a:ext uri="{0D108BD9-81ED-4DB2-BD59-A6C34878D82A}">
                    <a16:rowId xmlns:a16="http://schemas.microsoft.com/office/drawing/2014/main" val="503694696"/>
                  </a:ext>
                </a:extLst>
              </a:tr>
              <a:tr h="920036">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extLst>
                  <a:ext uri="{0D108BD9-81ED-4DB2-BD59-A6C34878D82A}">
                    <a16:rowId xmlns:a16="http://schemas.microsoft.com/office/drawing/2014/main" val="3679197688"/>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extLst>
                  <a:ext uri="{0D108BD9-81ED-4DB2-BD59-A6C34878D82A}">
                    <a16:rowId xmlns:a16="http://schemas.microsoft.com/office/drawing/2014/main" val="3724283877"/>
                  </a:ext>
                </a:extLst>
              </a:tr>
              <a:tr h="920036">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extLst>
                  <a:ext uri="{0D108BD9-81ED-4DB2-BD59-A6C34878D82A}">
                    <a16:rowId xmlns:a16="http://schemas.microsoft.com/office/drawing/2014/main" val="926297381"/>
                  </a:ext>
                </a:extLst>
              </a:tr>
              <a:tr h="920036">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a:solidFill>
                          <a:schemeClr val="bg1"/>
                        </a:solidFill>
                        <a:latin typeface="Abadi" panose="020F0502020204030204" pitchFamily="34" charset="0"/>
                        <a:ea typeface="+mn-ea"/>
                        <a:cs typeface="+mn-cs"/>
                      </a:endParaRPr>
                    </a:p>
                  </a:txBody>
                  <a:tcPr>
                    <a:solidFill>
                      <a:srgbClr val="CAC7A7"/>
                    </a:solidFill>
                  </a:tcPr>
                </a:tc>
                <a:tc>
                  <a:txBody>
                    <a:bodyPr/>
                    <a:lstStyle/>
                    <a:p>
                      <a:endParaRPr lang="en-US" sz="2400" kern="1200" dirty="0">
                        <a:solidFill>
                          <a:schemeClr val="bg1"/>
                        </a:solidFill>
                        <a:latin typeface="Abadi" panose="020F0502020204030204" pitchFamily="34" charset="0"/>
                        <a:ea typeface="+mn-ea"/>
                        <a:cs typeface="+mn-cs"/>
                      </a:endParaRPr>
                    </a:p>
                  </a:txBody>
                  <a:tcPr>
                    <a:solidFill>
                      <a:srgbClr val="CAC7A7"/>
                    </a:solidFill>
                  </a:tcPr>
                </a:tc>
                <a:extLst>
                  <a:ext uri="{0D108BD9-81ED-4DB2-BD59-A6C34878D82A}">
                    <a16:rowId xmlns:a16="http://schemas.microsoft.com/office/drawing/2014/main" val="24263290"/>
                  </a:ext>
                </a:extLst>
              </a:tr>
              <a:tr h="920036">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tc>
                  <a:txBody>
                    <a:bodyPr/>
                    <a:lstStyle/>
                    <a:p>
                      <a:endParaRPr lang="en-US" sz="2400" kern="1200" dirty="0">
                        <a:solidFill>
                          <a:schemeClr val="bg1"/>
                        </a:solidFill>
                        <a:latin typeface="Abadi" panose="020F0502020204030204" pitchFamily="34" charset="0"/>
                        <a:ea typeface="+mn-ea"/>
                        <a:cs typeface="+mn-cs"/>
                      </a:endParaRPr>
                    </a:p>
                  </a:txBody>
                  <a:tcPr>
                    <a:noFill/>
                  </a:tcPr>
                </a:tc>
                <a:extLst>
                  <a:ext uri="{0D108BD9-81ED-4DB2-BD59-A6C34878D82A}">
                    <a16:rowId xmlns:a16="http://schemas.microsoft.com/office/drawing/2014/main" val="2372068414"/>
                  </a:ext>
                </a:extLst>
              </a:tr>
            </a:tbl>
          </a:graphicData>
        </a:graphic>
      </p:graphicFrame>
      <p:sp>
        <p:nvSpPr>
          <p:cNvPr id="3" name="Rectangle: Rounded Corners 2">
            <a:extLst>
              <a:ext uri="{FF2B5EF4-FFF2-40B4-BE49-F238E27FC236}">
                <a16:creationId xmlns:a16="http://schemas.microsoft.com/office/drawing/2014/main" id="{F04DB632-6E4A-9D3D-343B-73274AC4269E}"/>
              </a:ext>
            </a:extLst>
          </p:cNvPr>
          <p:cNvSpPr/>
          <p:nvPr/>
        </p:nvSpPr>
        <p:spPr bwMode="auto">
          <a:xfrm>
            <a:off x="76200" y="3449782"/>
            <a:ext cx="2590800" cy="3579936"/>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a:solidFill>
                  <a:schemeClr val="bg1"/>
                </a:solidFill>
                <a:latin typeface="Abadi" panose="020F0502020204030204" pitchFamily="34" charset="0"/>
                <a:hlinkClick r:id="rId3">
                  <a:extLst>
                    <a:ext uri="{A12FA001-AC4F-418D-AE19-62706E023703}">
                      <ahyp:hlinkClr xmlns:ahyp="http://schemas.microsoft.com/office/drawing/2018/hyperlinkcolor" val="tx"/>
                    </a:ext>
                  </a:extLst>
                </a:hlinkClick>
              </a:rPr>
              <a:t>Focus on Recruiting Emerging </a:t>
            </a:r>
          </a:p>
          <a:p>
            <a:pPr marL="0" algn="ctr" defTabSz="914400" rtl="0" eaLnBrk="1" latinLnBrk="0" hangingPunct="1"/>
            <a:r>
              <a:rPr lang="en-US" sz="2400">
                <a:solidFill>
                  <a:schemeClr val="bg1"/>
                </a:solidFill>
                <a:latin typeface="Abadi" panose="020F0502020204030204" pitchFamily="34" charset="0"/>
                <a:hlinkClick r:id="rId3">
                  <a:extLst>
                    <a:ext uri="{A12FA001-AC4F-418D-AE19-62706E023703}">
                      <ahyp:hlinkClr xmlns:ahyp="http://schemas.microsoft.com/office/drawing/2018/hyperlinkcolor" val="tx"/>
                    </a:ext>
                  </a:extLst>
                </a:hlinkClick>
              </a:rPr>
              <a:t>Climate and Adaptation Scientists </a:t>
            </a:r>
          </a:p>
          <a:p>
            <a:pPr marL="0" algn="ctr" defTabSz="914400" rtl="0" eaLnBrk="1" latinLnBrk="0" hangingPunct="1"/>
            <a:r>
              <a:rPr lang="en-US" sz="2400">
                <a:solidFill>
                  <a:schemeClr val="bg1"/>
                </a:solidFill>
                <a:latin typeface="Abadi" panose="020F0502020204030204" pitchFamily="34" charset="0"/>
                <a:hlinkClick r:id="rId3">
                  <a:extLst>
                    <a:ext uri="{A12FA001-AC4F-418D-AE19-62706E023703}">
                      <ahyp:hlinkClr xmlns:ahyp="http://schemas.microsoft.com/office/drawing/2018/hyperlinkcolor" val="tx"/>
                    </a:ext>
                  </a:extLst>
                </a:hlinkClick>
              </a:rPr>
              <a:t>and Transformers (FORECAST)</a:t>
            </a:r>
            <a:endParaRPr lang="en-US" sz="2400" dirty="0">
              <a:solidFill>
                <a:schemeClr val="bg1"/>
              </a:solidFill>
              <a:latin typeface="Abadi" panose="020F0502020204030204" pitchFamily="34" charset="0"/>
            </a:endParaRPr>
          </a:p>
        </p:txBody>
      </p:sp>
      <p:sp>
        <p:nvSpPr>
          <p:cNvPr id="4" name="Rectangle: Rounded Corners 3">
            <a:extLst>
              <a:ext uri="{FF2B5EF4-FFF2-40B4-BE49-F238E27FC236}">
                <a16:creationId xmlns:a16="http://schemas.microsoft.com/office/drawing/2014/main" id="{4BFCBF1D-7D94-6AAA-7EF3-E99588D207C7}"/>
              </a:ext>
            </a:extLst>
          </p:cNvPr>
          <p:cNvSpPr/>
          <p:nvPr/>
        </p:nvSpPr>
        <p:spPr bwMode="auto">
          <a:xfrm>
            <a:off x="62287" y="7174830"/>
            <a:ext cx="2590800" cy="3188370"/>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4">
                  <a:extLst>
                    <a:ext uri="{A12FA001-AC4F-418D-AE19-62706E023703}">
                      <ahyp:hlinkClr xmlns:ahyp="http://schemas.microsoft.com/office/drawing/2018/hyperlinkcolor" val="tx"/>
                    </a:ext>
                  </a:extLst>
                </a:hlinkClick>
              </a:rPr>
              <a:t>Enhancing Science, Technology, </a:t>
            </a:r>
          </a:p>
          <a:p>
            <a:pPr algn="ctr"/>
            <a:r>
              <a:rPr lang="en-US" sz="2400">
                <a:solidFill>
                  <a:schemeClr val="bg1"/>
                </a:solidFill>
                <a:latin typeface="Abadi" panose="020F0502020204030204" pitchFamily="34" charset="0"/>
                <a:hlinkClick r:id="rId4">
                  <a:extLst>
                    <a:ext uri="{A12FA001-AC4F-418D-AE19-62706E023703}">
                      <ahyp:hlinkClr xmlns:ahyp="http://schemas.microsoft.com/office/drawing/2018/hyperlinkcolor" val="tx"/>
                    </a:ext>
                  </a:extLst>
                </a:hlinkClick>
              </a:rPr>
              <a:t>Engineering, and Math Educational </a:t>
            </a:r>
          </a:p>
          <a:p>
            <a:pPr algn="ctr"/>
            <a:r>
              <a:rPr lang="en-US" sz="2400">
                <a:solidFill>
                  <a:schemeClr val="bg1"/>
                </a:solidFill>
                <a:latin typeface="Abadi" panose="020F0502020204030204" pitchFamily="34" charset="0"/>
                <a:hlinkClick r:id="rId4">
                  <a:extLst>
                    <a:ext uri="{A12FA001-AC4F-418D-AE19-62706E023703}">
                      <ahyp:hlinkClr xmlns:ahyp="http://schemas.microsoft.com/office/drawing/2018/hyperlinkcolor" val="tx"/>
                    </a:ext>
                  </a:extLst>
                </a:hlinkClick>
              </a:rPr>
              <a:t>Diversity (ESTEEMED) </a:t>
            </a:r>
            <a:endParaRPr lang="en-US" sz="2400" dirty="0">
              <a:solidFill>
                <a:schemeClr val="bg1"/>
              </a:solidFill>
              <a:latin typeface="Abadi" panose="020F0502020204030204" pitchFamily="34" charset="0"/>
            </a:endParaRPr>
          </a:p>
        </p:txBody>
      </p:sp>
      <p:sp>
        <p:nvSpPr>
          <p:cNvPr id="10" name="Rectangle: Rounded Corners 9">
            <a:extLst>
              <a:ext uri="{FF2B5EF4-FFF2-40B4-BE49-F238E27FC236}">
                <a16:creationId xmlns:a16="http://schemas.microsoft.com/office/drawing/2014/main" id="{F4D8F162-ECC3-DFCE-C231-78990C45100B}"/>
              </a:ext>
            </a:extLst>
          </p:cNvPr>
          <p:cNvSpPr/>
          <p:nvPr/>
        </p:nvSpPr>
        <p:spPr bwMode="auto">
          <a:xfrm>
            <a:off x="2840868" y="3449782"/>
            <a:ext cx="2496380" cy="4767757"/>
          </a:xfrm>
          <a:prstGeom prst="roundRect">
            <a:avLst/>
          </a:prstGeom>
          <a:solidFill>
            <a:srgbClr val="006BA6"/>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Computer and Information Science </a:t>
            </a:r>
          </a:p>
          <a:p>
            <a:pPr algn="ctr" eaLnBrk="1" hangingPunct="1"/>
            <a:r>
              <a:rPr lang="en-US" sz="240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and Engineering Minority-Serving </a:t>
            </a:r>
          </a:p>
          <a:p>
            <a:pPr algn="ctr" eaLnBrk="1" hangingPunct="1"/>
            <a:r>
              <a:rPr lang="en-US" sz="240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Institutions Research Expansion </a:t>
            </a:r>
          </a:p>
          <a:p>
            <a:pPr algn="ctr" eaLnBrk="1" hangingPunct="1"/>
            <a:r>
              <a:rPr lang="en-US" sz="240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Program (CISE-MSI)</a:t>
            </a:r>
            <a:endParaRPr lang="en-US" sz="2400" dirty="0">
              <a:solidFill>
                <a:schemeClr val="bg1"/>
              </a:solidFill>
              <a:latin typeface="Abadi" panose="020F0502020204030204" pitchFamily="34" charset="0"/>
            </a:endParaRPr>
          </a:p>
        </p:txBody>
      </p:sp>
      <p:pic>
        <p:nvPicPr>
          <p:cNvPr id="24" name="Graphic 23" descr="Badge with solid fill">
            <a:extLst>
              <a:ext uri="{FF2B5EF4-FFF2-40B4-BE49-F238E27FC236}">
                <a16:creationId xmlns:a16="http://schemas.microsoft.com/office/drawing/2014/main" id="{460E2C80-F674-F1BF-87AC-F9E7A4D6D0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19008" y="16196580"/>
            <a:ext cx="914400" cy="914400"/>
          </a:xfrm>
          <a:prstGeom prst="rect">
            <a:avLst/>
          </a:prstGeom>
        </p:spPr>
      </p:pic>
      <p:sp>
        <p:nvSpPr>
          <p:cNvPr id="38" name="Rectangle: Rounded Corners 37">
            <a:extLst>
              <a:ext uri="{FF2B5EF4-FFF2-40B4-BE49-F238E27FC236}">
                <a16:creationId xmlns:a16="http://schemas.microsoft.com/office/drawing/2014/main" id="{23CE84EB-CBA1-511B-4638-6930620E79AF}"/>
              </a:ext>
            </a:extLst>
          </p:cNvPr>
          <p:cNvSpPr/>
          <p:nvPr/>
        </p:nvSpPr>
        <p:spPr bwMode="auto">
          <a:xfrm>
            <a:off x="2805623" y="8305800"/>
            <a:ext cx="2566870" cy="318836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Computer and Information Science </a:t>
            </a:r>
          </a:p>
          <a:p>
            <a:pPr marL="0" algn="ctr" defTabSz="914400" rtl="0" eaLnBrk="1" latinLnBrk="0" hangingPunct="1"/>
            <a:r>
              <a:rPr lang="en-US" sz="240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and Engineering Research Expansion </a:t>
            </a:r>
          </a:p>
          <a:p>
            <a:pPr marL="0" algn="ctr" defTabSz="914400" rtl="0" eaLnBrk="1" latinLnBrk="0" hangingPunct="1"/>
            <a:r>
              <a:rPr lang="en-US" sz="240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Program (CISE MSI)</a:t>
            </a:r>
            <a:endParaRPr lang="en-US" sz="2400" dirty="0">
              <a:solidFill>
                <a:schemeClr val="bg1"/>
              </a:solidFill>
              <a:latin typeface="Abadi" panose="020F0502020204030204" pitchFamily="34" charset="0"/>
            </a:endParaRPr>
          </a:p>
        </p:txBody>
      </p:sp>
      <p:sp>
        <p:nvSpPr>
          <p:cNvPr id="2063" name="Rectangle: Rounded Corners 2062">
            <a:extLst>
              <a:ext uri="{FF2B5EF4-FFF2-40B4-BE49-F238E27FC236}">
                <a16:creationId xmlns:a16="http://schemas.microsoft.com/office/drawing/2014/main" id="{6FCEF923-19DF-81F0-CCF9-C9FC51273F66}"/>
              </a:ext>
            </a:extLst>
          </p:cNvPr>
          <p:cNvSpPr/>
          <p:nvPr/>
        </p:nvSpPr>
        <p:spPr bwMode="auto">
          <a:xfrm>
            <a:off x="16513743" y="3449781"/>
            <a:ext cx="2590800" cy="211281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8">
                  <a:extLst>
                    <a:ext uri="{A12FA001-AC4F-418D-AE19-62706E023703}">
                      <ahyp:hlinkClr xmlns:ahyp="http://schemas.microsoft.com/office/drawing/2018/hyperlinkcolor" val="tx"/>
                    </a:ext>
                  </a:extLst>
                </a:hlinkClick>
              </a:rPr>
              <a:t>Faculty Early Career Development Program (CAREER</a:t>
            </a:r>
            <a:r>
              <a:rPr lang="en-US" sz="2400" dirty="0">
                <a:solidFill>
                  <a:schemeClr val="bg1"/>
                </a:solidFill>
                <a:hlinkClick r:id="rId8">
                  <a:extLst>
                    <a:ext uri="{A12FA001-AC4F-418D-AE19-62706E023703}">
                      <ahyp:hlinkClr xmlns:ahyp="http://schemas.microsoft.com/office/drawing/2018/hyperlinkcolor" val="tx"/>
                    </a:ext>
                  </a:extLst>
                </a:hlinkClick>
              </a:rPr>
              <a:t>)</a:t>
            </a:r>
            <a:endParaRPr lang="en-US" sz="2400" dirty="0">
              <a:solidFill>
                <a:schemeClr val="bg1"/>
              </a:solidFill>
            </a:endParaRPr>
          </a:p>
        </p:txBody>
      </p:sp>
      <p:sp>
        <p:nvSpPr>
          <p:cNvPr id="2066" name="Rectangle: Rounded Corners 2065">
            <a:extLst>
              <a:ext uri="{FF2B5EF4-FFF2-40B4-BE49-F238E27FC236}">
                <a16:creationId xmlns:a16="http://schemas.microsoft.com/office/drawing/2014/main" id="{9B5907D9-EADC-7DC8-74DD-34334917003D}"/>
              </a:ext>
            </a:extLst>
          </p:cNvPr>
          <p:cNvSpPr/>
          <p:nvPr/>
        </p:nvSpPr>
        <p:spPr bwMode="auto">
          <a:xfrm>
            <a:off x="24395760" y="11081996"/>
            <a:ext cx="2590800" cy="134309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fontAlgn="t" hangingPunct="1"/>
            <a:r>
              <a:rPr lang="en-US" sz="2400" dirty="0">
                <a:solidFill>
                  <a:schemeClr val="bg1"/>
                </a:solidFill>
                <a:latin typeface="Abadi" panose="020F0502020204030204" pitchFamily="34" charset="0"/>
                <a:hlinkClick r:id="rId9">
                  <a:extLst>
                    <a:ext uri="{A12FA001-AC4F-418D-AE19-62706E023703}">
                      <ahyp:hlinkClr xmlns:ahyp="http://schemas.microsoft.com/office/drawing/2018/hyperlinkcolor" val="tx"/>
                    </a:ext>
                  </a:extLst>
                </a:hlinkClick>
              </a:rPr>
              <a:t>Engineering Research Initiation (ERI)</a:t>
            </a:r>
            <a:endParaRPr lang="en-US" sz="2400" dirty="0">
              <a:solidFill>
                <a:schemeClr val="bg1"/>
              </a:solidFill>
              <a:latin typeface="Abadi" panose="020F0502020204030204" pitchFamily="34" charset="0"/>
            </a:endParaRPr>
          </a:p>
          <a:p>
            <a:pPr marL="0" algn="ctr" defTabSz="914400" rtl="0" eaLnBrk="1" fontAlgn="t" latinLnBrk="0" hangingPunct="1"/>
            <a:endParaRPr lang="en-US" sz="2400" dirty="0">
              <a:solidFill>
                <a:schemeClr val="bg1"/>
              </a:solidFill>
              <a:latin typeface="Abadi" panose="020F0502020204030204" pitchFamily="34" charset="0"/>
            </a:endParaRPr>
          </a:p>
        </p:txBody>
      </p:sp>
      <p:grpSp>
        <p:nvGrpSpPr>
          <p:cNvPr id="37" name="Group 36">
            <a:extLst>
              <a:ext uri="{FF2B5EF4-FFF2-40B4-BE49-F238E27FC236}">
                <a16:creationId xmlns:a16="http://schemas.microsoft.com/office/drawing/2014/main" id="{84F1F5A0-7868-3889-9B24-24ACC0AF4A10}"/>
              </a:ext>
            </a:extLst>
          </p:cNvPr>
          <p:cNvGrpSpPr/>
          <p:nvPr/>
        </p:nvGrpSpPr>
        <p:grpSpPr>
          <a:xfrm>
            <a:off x="41910" y="18873163"/>
            <a:ext cx="16471833" cy="1091237"/>
            <a:chOff x="0" y="20211314"/>
            <a:chExt cx="16687800" cy="1466246"/>
          </a:xfrm>
        </p:grpSpPr>
        <p:sp>
          <p:nvSpPr>
            <p:cNvPr id="2070" name="Arrow: Left-Right 2069">
              <a:extLst>
                <a:ext uri="{FF2B5EF4-FFF2-40B4-BE49-F238E27FC236}">
                  <a16:creationId xmlns:a16="http://schemas.microsoft.com/office/drawing/2014/main" id="{85BCD609-091E-7938-E047-A8887DE13B63}"/>
                </a:ext>
              </a:extLst>
            </p:cNvPr>
            <p:cNvSpPr/>
            <p:nvPr/>
          </p:nvSpPr>
          <p:spPr bwMode="auto">
            <a:xfrm>
              <a:off x="0" y="20211314"/>
              <a:ext cx="16687800" cy="1447554"/>
            </a:xfrm>
            <a:prstGeom prst="leftRightArrow">
              <a:avLst/>
            </a:prstGeom>
            <a:solidFill>
              <a:srgbClr val="B9975B"/>
            </a:solidFill>
            <a:ln w="57150" cap="flat" cmpd="sng" algn="ctr">
              <a:solidFill>
                <a:srgbClr val="B9975B"/>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Times" charset="0"/>
              </a:endParaRPr>
            </a:p>
          </p:txBody>
        </p:sp>
        <p:sp>
          <p:nvSpPr>
            <p:cNvPr id="2071" name="TextBox 2070">
              <a:extLst>
                <a:ext uri="{FF2B5EF4-FFF2-40B4-BE49-F238E27FC236}">
                  <a16:creationId xmlns:a16="http://schemas.microsoft.com/office/drawing/2014/main" id="{D3C75B21-35E8-AE8E-7B46-A7844CDB428B}"/>
                </a:ext>
              </a:extLst>
            </p:cNvPr>
            <p:cNvSpPr txBox="1"/>
            <p:nvPr/>
          </p:nvSpPr>
          <p:spPr>
            <a:xfrm>
              <a:off x="1524000" y="20560987"/>
              <a:ext cx="13872028" cy="1116573"/>
            </a:xfrm>
            <a:prstGeom prst="rect">
              <a:avLst/>
            </a:prstGeom>
            <a:noFill/>
          </p:spPr>
          <p:txBody>
            <a:bodyPr wrap="square" rtlCol="0">
              <a:spAutoFit/>
            </a:bodyPr>
            <a:lstStyle/>
            <a:p>
              <a:pPr algn="ctr"/>
              <a:r>
                <a:rPr lang="en-US" sz="2400">
                  <a:solidFill>
                    <a:schemeClr val="bg1"/>
                  </a:solidFill>
                  <a:latin typeface="Abadi" panose="020B0604020104020204" pitchFamily="34" charset="0"/>
                </a:rPr>
                <a:t>DARPA Defense Sciences Office (DSO) Office-Wide Broad Agency Announcement (BAA)</a:t>
              </a:r>
              <a:endParaRPr lang="en-US" sz="2400" dirty="0">
                <a:solidFill>
                  <a:schemeClr val="bg1"/>
                </a:solidFill>
                <a:latin typeface="Abadi" panose="020B0604020104020204" pitchFamily="34" charset="0"/>
              </a:endParaRPr>
            </a:p>
            <a:p>
              <a:pPr algn="ctr"/>
              <a:endParaRPr lang="en-US" sz="2400" dirty="0">
                <a:latin typeface="Abadi" panose="020B0604020104020204" pitchFamily="34" charset="0"/>
              </a:endParaRPr>
            </a:p>
          </p:txBody>
        </p:sp>
      </p:grpSp>
      <p:sp>
        <p:nvSpPr>
          <p:cNvPr id="6" name="Rectangle: Rounded Corners 5">
            <a:extLst>
              <a:ext uri="{FF2B5EF4-FFF2-40B4-BE49-F238E27FC236}">
                <a16:creationId xmlns:a16="http://schemas.microsoft.com/office/drawing/2014/main" id="{382E55B9-D037-8EAA-F4F7-339A44DF46F8}"/>
              </a:ext>
            </a:extLst>
          </p:cNvPr>
          <p:cNvSpPr/>
          <p:nvPr/>
        </p:nvSpPr>
        <p:spPr bwMode="auto">
          <a:xfrm>
            <a:off x="60960" y="10492100"/>
            <a:ext cx="2590800" cy="2040167"/>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a:solidFill>
                  <a:schemeClr val="bg1"/>
                </a:solidFill>
                <a:latin typeface="Abadi" panose="020F0502020204030204" pitchFamily="34" charset="0"/>
                <a:hlinkClick r:id="rId10">
                  <a:extLst>
                    <a:ext uri="{A12FA001-AC4F-418D-AE19-62706E023703}">
                      <ahyp:hlinkClr xmlns:ahyp="http://schemas.microsoft.com/office/drawing/2018/hyperlinkcolor" val="tx"/>
                    </a:ext>
                  </a:extLst>
                </a:hlinkClick>
              </a:rPr>
              <a:t>Team-Based Design in </a:t>
            </a:r>
          </a:p>
          <a:p>
            <a:pPr marL="0" algn="ctr" defTabSz="914400" rtl="0" eaLnBrk="1" latinLnBrk="0" hangingPunct="1"/>
            <a:r>
              <a:rPr lang="en-US" sz="2400">
                <a:solidFill>
                  <a:schemeClr val="bg1"/>
                </a:solidFill>
                <a:latin typeface="Abadi" panose="020F0502020204030204" pitchFamily="34" charset="0"/>
                <a:hlinkClick r:id="rId10">
                  <a:extLst>
                    <a:ext uri="{A12FA001-AC4F-418D-AE19-62706E023703}">
                      <ahyp:hlinkClr xmlns:ahyp="http://schemas.microsoft.com/office/drawing/2018/hyperlinkcolor" val="tx"/>
                    </a:ext>
                  </a:extLst>
                </a:hlinkClick>
              </a:rPr>
              <a:t>Biomedical Engineering Education</a:t>
            </a:r>
            <a:endParaRPr lang="en-US" sz="2400" dirty="0">
              <a:solidFill>
                <a:schemeClr val="bg1"/>
              </a:solidFill>
              <a:latin typeface="Abadi" panose="020F0502020204030204" pitchFamily="34" charset="0"/>
            </a:endParaRPr>
          </a:p>
        </p:txBody>
      </p:sp>
      <p:sp>
        <p:nvSpPr>
          <p:cNvPr id="7" name="Rectangle: Rounded Corners 6">
            <a:extLst>
              <a:ext uri="{FF2B5EF4-FFF2-40B4-BE49-F238E27FC236}">
                <a16:creationId xmlns:a16="http://schemas.microsoft.com/office/drawing/2014/main" id="{8920B3EF-494E-5DDD-C8A1-C0B2CD3387FA}"/>
              </a:ext>
            </a:extLst>
          </p:cNvPr>
          <p:cNvSpPr/>
          <p:nvPr/>
        </p:nvSpPr>
        <p:spPr bwMode="auto">
          <a:xfrm>
            <a:off x="8267227" y="3470853"/>
            <a:ext cx="2590800" cy="3579936"/>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a:solidFill>
                  <a:schemeClr val="bg1"/>
                </a:solidFill>
                <a:latin typeface="Abadi" panose="020F0502020204030204" pitchFamily="34" charset="0"/>
                <a:hlinkClick r:id="rId3">
                  <a:extLst>
                    <a:ext uri="{A12FA001-AC4F-418D-AE19-62706E023703}">
                      <ahyp:hlinkClr xmlns:ahyp="http://schemas.microsoft.com/office/drawing/2018/hyperlinkcolor" val="tx"/>
                    </a:ext>
                  </a:extLst>
                </a:hlinkClick>
              </a:rPr>
              <a:t>Focus on Recruiting Emerging </a:t>
            </a:r>
          </a:p>
          <a:p>
            <a:pPr marL="0" algn="ctr" defTabSz="914400" rtl="0" eaLnBrk="1" latinLnBrk="0" hangingPunct="1"/>
            <a:r>
              <a:rPr lang="en-US" sz="2400">
                <a:solidFill>
                  <a:schemeClr val="bg1"/>
                </a:solidFill>
                <a:latin typeface="Abadi" panose="020F0502020204030204" pitchFamily="34" charset="0"/>
                <a:hlinkClick r:id="rId3">
                  <a:extLst>
                    <a:ext uri="{A12FA001-AC4F-418D-AE19-62706E023703}">
                      <ahyp:hlinkClr xmlns:ahyp="http://schemas.microsoft.com/office/drawing/2018/hyperlinkcolor" val="tx"/>
                    </a:ext>
                  </a:extLst>
                </a:hlinkClick>
              </a:rPr>
              <a:t>Climate and Adaptation Scientists </a:t>
            </a:r>
          </a:p>
          <a:p>
            <a:pPr marL="0" algn="ctr" defTabSz="914400" rtl="0" eaLnBrk="1" latinLnBrk="0" hangingPunct="1"/>
            <a:r>
              <a:rPr lang="en-US" sz="2400">
                <a:solidFill>
                  <a:schemeClr val="bg1"/>
                </a:solidFill>
                <a:latin typeface="Abadi" panose="020F0502020204030204" pitchFamily="34" charset="0"/>
                <a:hlinkClick r:id="rId3">
                  <a:extLst>
                    <a:ext uri="{A12FA001-AC4F-418D-AE19-62706E023703}">
                      <ahyp:hlinkClr xmlns:ahyp="http://schemas.microsoft.com/office/drawing/2018/hyperlinkcolor" val="tx"/>
                    </a:ext>
                  </a:extLst>
                </a:hlinkClick>
              </a:rPr>
              <a:t>and Transformers (FORECAST)</a:t>
            </a:r>
            <a:endParaRPr lang="en-US" sz="2400" dirty="0">
              <a:solidFill>
                <a:schemeClr val="bg1"/>
              </a:solidFill>
              <a:latin typeface="Abadi" panose="020F0502020204030204" pitchFamily="34" charset="0"/>
            </a:endParaRPr>
          </a:p>
        </p:txBody>
      </p:sp>
      <p:sp>
        <p:nvSpPr>
          <p:cNvPr id="8" name="Rectangle: Rounded Corners 7">
            <a:extLst>
              <a:ext uri="{FF2B5EF4-FFF2-40B4-BE49-F238E27FC236}">
                <a16:creationId xmlns:a16="http://schemas.microsoft.com/office/drawing/2014/main" id="{1A2BFE49-7095-8969-375F-667E978D3271}"/>
              </a:ext>
            </a:extLst>
          </p:cNvPr>
          <p:cNvSpPr/>
          <p:nvPr/>
        </p:nvSpPr>
        <p:spPr bwMode="auto">
          <a:xfrm>
            <a:off x="2840868" y="11708586"/>
            <a:ext cx="2566870" cy="940614"/>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en-US" sz="2400">
                <a:solidFill>
                  <a:schemeClr val="bg1"/>
                </a:solidFill>
                <a:latin typeface="Abadi" panose="020F0502020204030204" pitchFamily="34" charset="0"/>
                <a:hlinkClick r:id="rId11">
                  <a:extLst>
                    <a:ext uri="{A12FA001-AC4F-418D-AE19-62706E023703}">
                      <ahyp:hlinkClr xmlns:ahyp="http://schemas.microsoft.com/office/drawing/2018/hyperlinkcolor" val="tx"/>
                    </a:ext>
                  </a:extLst>
                </a:hlinkClick>
              </a:rPr>
              <a:t>Civic Innovation Challenge</a:t>
            </a:r>
            <a:endParaRPr lang="en-US" sz="2400" dirty="0">
              <a:solidFill>
                <a:schemeClr val="bg1"/>
              </a:solidFill>
              <a:latin typeface="Abadi" panose="020F0502020204030204" pitchFamily="34" charset="0"/>
            </a:endParaRPr>
          </a:p>
        </p:txBody>
      </p:sp>
      <p:sp>
        <p:nvSpPr>
          <p:cNvPr id="9" name="Rectangle: Rounded Corners 8">
            <a:extLst>
              <a:ext uri="{FF2B5EF4-FFF2-40B4-BE49-F238E27FC236}">
                <a16:creationId xmlns:a16="http://schemas.microsoft.com/office/drawing/2014/main" id="{D7B3C58C-A24F-C53A-0769-FF6C53C541B6}"/>
              </a:ext>
            </a:extLst>
          </p:cNvPr>
          <p:cNvSpPr/>
          <p:nvPr/>
        </p:nvSpPr>
        <p:spPr bwMode="auto">
          <a:xfrm>
            <a:off x="2793658" y="12782736"/>
            <a:ext cx="2590800" cy="1447555"/>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12">
                  <a:extLst>
                    <a:ext uri="{A12FA001-AC4F-418D-AE19-62706E023703}">
                      <ahyp:hlinkClr xmlns:ahyp="http://schemas.microsoft.com/office/drawing/2018/hyperlinkcolor" val="tx"/>
                    </a:ext>
                  </a:extLst>
                </a:hlinkClick>
              </a:rPr>
              <a:t>Engineering Information Foundation</a:t>
            </a:r>
            <a:endParaRPr lang="en-US" sz="240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11" name="Rectangle: Rounded Corners 10">
            <a:extLst>
              <a:ext uri="{FF2B5EF4-FFF2-40B4-BE49-F238E27FC236}">
                <a16:creationId xmlns:a16="http://schemas.microsoft.com/office/drawing/2014/main" id="{00F2F091-4C6D-4686-2796-CB78DC351953}"/>
              </a:ext>
            </a:extLst>
          </p:cNvPr>
          <p:cNvSpPr/>
          <p:nvPr/>
        </p:nvSpPr>
        <p:spPr bwMode="auto">
          <a:xfrm>
            <a:off x="19232482" y="3495125"/>
            <a:ext cx="2233093" cy="1447555"/>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12">
                  <a:extLst>
                    <a:ext uri="{A12FA001-AC4F-418D-AE19-62706E023703}">
                      <ahyp:hlinkClr xmlns:ahyp="http://schemas.microsoft.com/office/drawing/2018/hyperlinkcolor" val="tx"/>
                    </a:ext>
                  </a:extLst>
                </a:hlinkClick>
              </a:rPr>
              <a:t>Engineering Information Foundation</a:t>
            </a:r>
            <a:endParaRPr lang="en-US" sz="240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12" name="Rectangle: Rounded Corners 11">
            <a:extLst>
              <a:ext uri="{FF2B5EF4-FFF2-40B4-BE49-F238E27FC236}">
                <a16:creationId xmlns:a16="http://schemas.microsoft.com/office/drawing/2014/main" id="{0BCEA627-5522-CD16-C6A9-211082BDE3C0}"/>
              </a:ext>
            </a:extLst>
          </p:cNvPr>
          <p:cNvSpPr/>
          <p:nvPr/>
        </p:nvSpPr>
        <p:spPr bwMode="auto">
          <a:xfrm>
            <a:off x="5485643" y="3429000"/>
            <a:ext cx="2590800" cy="2838392"/>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en-US" sz="240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Scholarships in Science, Technology, Engineering, and Mathematics (S-STEM)</a:t>
            </a:r>
            <a:endParaRPr lang="en-US" sz="2400">
              <a:solidFill>
                <a:schemeClr val="bg1"/>
              </a:solidFill>
              <a:latin typeface="Abadi" panose="020F0502020204030204" pitchFamily="34" charset="0"/>
            </a:endParaRPr>
          </a:p>
          <a:p>
            <a:pPr marL="0" algn="ctr" defTabSz="914400" rtl="0" eaLnBrk="1" latinLnBrk="0" hangingPunct="1"/>
            <a:endParaRPr lang="en-US" sz="2400" dirty="0">
              <a:solidFill>
                <a:schemeClr val="bg1"/>
              </a:solidFill>
              <a:latin typeface="Abadi" panose="020F0502020204030204" pitchFamily="34" charset="0"/>
            </a:endParaRPr>
          </a:p>
        </p:txBody>
      </p:sp>
      <p:sp>
        <p:nvSpPr>
          <p:cNvPr id="13" name="Rectangle: Rounded Corners 12">
            <a:extLst>
              <a:ext uri="{FF2B5EF4-FFF2-40B4-BE49-F238E27FC236}">
                <a16:creationId xmlns:a16="http://schemas.microsoft.com/office/drawing/2014/main" id="{6920C9B2-78DE-40F2-D2CC-E24DE1D43DBB}"/>
              </a:ext>
            </a:extLst>
          </p:cNvPr>
          <p:cNvSpPr/>
          <p:nvPr/>
        </p:nvSpPr>
        <p:spPr bwMode="auto">
          <a:xfrm>
            <a:off x="5470301" y="6412599"/>
            <a:ext cx="2590800" cy="978801"/>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14">
                  <a:extLst>
                    <a:ext uri="{A12FA001-AC4F-418D-AE19-62706E023703}">
                      <ahyp:hlinkClr xmlns:ahyp="http://schemas.microsoft.com/office/drawing/2018/hyperlinkcolor" val="tx"/>
                    </a:ext>
                  </a:extLst>
                </a:hlinkClick>
              </a:rPr>
              <a:t>Expeditions in Computing</a:t>
            </a:r>
            <a:endParaRPr lang="en-US" sz="2400">
              <a:solidFill>
                <a:schemeClr val="bg1"/>
              </a:solidFill>
              <a:latin typeface="Abadi" panose="020F0502020204030204" pitchFamily="34" charset="0"/>
            </a:endParaRPr>
          </a:p>
          <a:p>
            <a:pPr marL="0" algn="ctr" defTabSz="914400" rtl="0" eaLnBrk="1" latinLnBrk="0" hangingPunct="1"/>
            <a:endParaRPr lang="en-US" sz="2400" dirty="0">
              <a:solidFill>
                <a:schemeClr val="bg1"/>
              </a:solidFill>
              <a:latin typeface="Abadi" panose="020F0502020204030204" pitchFamily="34" charset="0"/>
            </a:endParaRPr>
          </a:p>
        </p:txBody>
      </p:sp>
      <p:sp>
        <p:nvSpPr>
          <p:cNvPr id="15" name="Rectangle: Rounded Corners 14">
            <a:extLst>
              <a:ext uri="{FF2B5EF4-FFF2-40B4-BE49-F238E27FC236}">
                <a16:creationId xmlns:a16="http://schemas.microsoft.com/office/drawing/2014/main" id="{A6A86D05-387F-07AB-9808-0027646CF359}"/>
              </a:ext>
            </a:extLst>
          </p:cNvPr>
          <p:cNvSpPr/>
          <p:nvPr/>
        </p:nvSpPr>
        <p:spPr bwMode="auto">
          <a:xfrm>
            <a:off x="13795004" y="3449781"/>
            <a:ext cx="2590800" cy="2913520"/>
          </a:xfrm>
          <a:prstGeom prst="roundRect">
            <a:avLst/>
          </a:prstGeom>
          <a:solidFill>
            <a:srgbClr val="7A99AC"/>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a:solidFill>
                  <a:schemeClr val="bg1"/>
                </a:solidFill>
                <a:latin typeface="Abadi" panose="020F0502020204030204" pitchFamily="34" charset="0"/>
                <a:hlinkClick r:id="rId15">
                  <a:extLst>
                    <a:ext uri="{A12FA001-AC4F-418D-AE19-62706E023703}">
                      <ahyp:hlinkClr xmlns:ahyp="http://schemas.microsoft.com/office/drawing/2018/hyperlinkcolor" val="tx"/>
                    </a:ext>
                  </a:extLst>
                </a:hlinkClick>
              </a:rPr>
              <a:t>Minority Serving Institution Partnership Program (MSIPP) Consortia Grant </a:t>
            </a:r>
          </a:p>
          <a:p>
            <a:pPr marL="0" algn="ctr" defTabSz="914400" rtl="0" eaLnBrk="1" latinLnBrk="0" hangingPunct="1"/>
            <a:r>
              <a:rPr lang="en-US" sz="2400">
                <a:solidFill>
                  <a:schemeClr val="bg1"/>
                </a:solidFill>
                <a:latin typeface="Abadi" panose="020F0502020204030204" pitchFamily="34" charset="0"/>
                <a:hlinkClick r:id="rId15">
                  <a:extLst>
                    <a:ext uri="{A12FA001-AC4F-418D-AE19-62706E023703}">
                      <ahyp:hlinkClr xmlns:ahyp="http://schemas.microsoft.com/office/drawing/2018/hyperlinkcolor" val="tx"/>
                    </a:ext>
                  </a:extLst>
                </a:hlinkClick>
              </a:rPr>
              <a:t>Program (CGP)</a:t>
            </a:r>
            <a:endParaRPr lang="en-US" sz="2400">
              <a:solidFill>
                <a:schemeClr val="bg1"/>
              </a:solidFill>
              <a:latin typeface="Abadi" panose="020F0502020204030204" pitchFamily="34" charset="0"/>
            </a:endParaRPr>
          </a:p>
          <a:p>
            <a:pPr marL="0" algn="ctr" defTabSz="914400" rtl="0" eaLnBrk="1" latinLnBrk="0" hangingPunct="1"/>
            <a:endParaRPr lang="en-US" sz="2400" dirty="0">
              <a:solidFill>
                <a:schemeClr val="bg1"/>
              </a:solidFill>
              <a:latin typeface="Abadi" panose="020F0502020204030204" pitchFamily="34" charset="0"/>
            </a:endParaRPr>
          </a:p>
        </p:txBody>
      </p:sp>
      <p:sp>
        <p:nvSpPr>
          <p:cNvPr id="16" name="Rectangle: Rounded Corners 15">
            <a:extLst>
              <a:ext uri="{FF2B5EF4-FFF2-40B4-BE49-F238E27FC236}">
                <a16:creationId xmlns:a16="http://schemas.microsoft.com/office/drawing/2014/main" id="{55BFF82D-34C2-EE85-4D05-9BDEE67B3040}"/>
              </a:ext>
            </a:extLst>
          </p:cNvPr>
          <p:cNvSpPr/>
          <p:nvPr/>
        </p:nvSpPr>
        <p:spPr bwMode="auto">
          <a:xfrm>
            <a:off x="8282183" y="7146592"/>
            <a:ext cx="2590800" cy="2838392"/>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en-US" sz="2400">
                <a:solidFill>
                  <a:schemeClr val="bg1"/>
                </a:solidFill>
                <a:latin typeface="Abadi" panose="020F0502020204030204" pitchFamily="34" charset="0"/>
                <a:hlinkClick r:id="rId16">
                  <a:extLst>
                    <a:ext uri="{A12FA001-AC4F-418D-AE19-62706E023703}">
                      <ahyp:hlinkClr xmlns:ahyp="http://schemas.microsoft.com/office/drawing/2018/hyperlinkcolor" val="tx"/>
                    </a:ext>
                  </a:extLst>
                </a:hlinkClick>
              </a:rPr>
              <a:t>IUSE/Professional Formation of Engineers:</a:t>
            </a:r>
          </a:p>
          <a:p>
            <a:pPr algn="ctr" eaLnBrk="1" hangingPunct="1"/>
            <a:r>
              <a:rPr lang="en-US" sz="2400">
                <a:solidFill>
                  <a:schemeClr val="bg1"/>
                </a:solidFill>
                <a:latin typeface="Abadi" panose="020F0502020204030204" pitchFamily="34" charset="0"/>
                <a:hlinkClick r:id="rId16">
                  <a:extLst>
                    <a:ext uri="{A12FA001-AC4F-418D-AE19-62706E023703}">
                      <ahyp:hlinkClr xmlns:ahyp="http://schemas.microsoft.com/office/drawing/2018/hyperlinkcolor" val="tx"/>
                    </a:ext>
                  </a:extLst>
                </a:hlinkClick>
              </a:rPr>
              <a:t>Revolutionizing Engineering Departments</a:t>
            </a:r>
          </a:p>
          <a:p>
            <a:pPr algn="ctr" eaLnBrk="1" hangingPunct="1"/>
            <a:r>
              <a:rPr lang="en-US" sz="2400">
                <a:solidFill>
                  <a:schemeClr val="bg1"/>
                </a:solidFill>
                <a:latin typeface="Abadi" panose="020F0502020204030204" pitchFamily="34" charset="0"/>
                <a:hlinkClick r:id="rId16">
                  <a:extLst>
                    <a:ext uri="{A12FA001-AC4F-418D-AE19-62706E023703}">
                      <ahyp:hlinkClr xmlns:ahyp="http://schemas.microsoft.com/office/drawing/2018/hyperlinkcolor" val="tx"/>
                    </a:ext>
                  </a:extLst>
                </a:hlinkClick>
              </a:rPr>
              <a:t>(IUSE/PFE: RED)</a:t>
            </a:r>
            <a:endParaRPr lang="en-US" sz="2400" dirty="0">
              <a:solidFill>
                <a:schemeClr val="bg1"/>
              </a:solidFill>
              <a:latin typeface="Abadi" panose="020F0502020204030204" pitchFamily="34" charset="0"/>
            </a:endParaRPr>
          </a:p>
        </p:txBody>
      </p:sp>
      <p:sp>
        <p:nvSpPr>
          <p:cNvPr id="18" name="Rectangle: Rounded Corners 17">
            <a:extLst>
              <a:ext uri="{FF2B5EF4-FFF2-40B4-BE49-F238E27FC236}">
                <a16:creationId xmlns:a16="http://schemas.microsoft.com/office/drawing/2014/main" id="{1FA73BD5-6D29-4240-947D-8E0A1E361B62}"/>
              </a:ext>
            </a:extLst>
          </p:cNvPr>
          <p:cNvSpPr/>
          <p:nvPr/>
        </p:nvSpPr>
        <p:spPr bwMode="auto">
          <a:xfrm>
            <a:off x="21574464" y="3470853"/>
            <a:ext cx="2590800" cy="261118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en-US" sz="2200">
                <a:solidFill>
                  <a:schemeClr val="bg1"/>
                </a:solidFill>
                <a:latin typeface="Abadi" panose="020F0502020204030204" pitchFamily="34" charset="0"/>
                <a:hlinkClick r:id="rId16">
                  <a:extLst>
                    <a:ext uri="{A12FA001-AC4F-418D-AE19-62706E023703}">
                      <ahyp:hlinkClr xmlns:ahyp="http://schemas.microsoft.com/office/drawing/2018/hyperlinkcolor" val="tx"/>
                    </a:ext>
                  </a:extLst>
                </a:hlinkClick>
              </a:rPr>
              <a:t>IUSE/Professional Formation of Engineers:</a:t>
            </a:r>
          </a:p>
          <a:p>
            <a:pPr algn="ctr" eaLnBrk="1" hangingPunct="1"/>
            <a:r>
              <a:rPr lang="en-US" sz="2200">
                <a:solidFill>
                  <a:schemeClr val="bg1"/>
                </a:solidFill>
                <a:latin typeface="Abadi" panose="020F0502020204030204" pitchFamily="34" charset="0"/>
                <a:hlinkClick r:id="rId16">
                  <a:extLst>
                    <a:ext uri="{A12FA001-AC4F-418D-AE19-62706E023703}">
                      <ahyp:hlinkClr xmlns:ahyp="http://schemas.microsoft.com/office/drawing/2018/hyperlinkcolor" val="tx"/>
                    </a:ext>
                  </a:extLst>
                </a:hlinkClick>
              </a:rPr>
              <a:t>Revolutionizing Engineering Departments</a:t>
            </a:r>
          </a:p>
          <a:p>
            <a:pPr algn="ctr" eaLnBrk="1" hangingPunct="1"/>
            <a:r>
              <a:rPr lang="en-US" sz="2200">
                <a:solidFill>
                  <a:schemeClr val="bg1"/>
                </a:solidFill>
                <a:latin typeface="Abadi" panose="020F0502020204030204" pitchFamily="34" charset="0"/>
                <a:hlinkClick r:id="rId16">
                  <a:extLst>
                    <a:ext uri="{A12FA001-AC4F-418D-AE19-62706E023703}">
                      <ahyp:hlinkClr xmlns:ahyp="http://schemas.microsoft.com/office/drawing/2018/hyperlinkcolor" val="tx"/>
                    </a:ext>
                  </a:extLst>
                </a:hlinkClick>
              </a:rPr>
              <a:t>(IUSE/PFE: RED)</a:t>
            </a:r>
            <a:endParaRPr lang="en-US" sz="2200" dirty="0">
              <a:solidFill>
                <a:schemeClr val="bg1"/>
              </a:solidFill>
              <a:latin typeface="Abadi" panose="020F0502020204030204" pitchFamily="34" charset="0"/>
            </a:endParaRPr>
          </a:p>
        </p:txBody>
      </p:sp>
      <p:sp>
        <p:nvSpPr>
          <p:cNvPr id="19" name="Rectangle: Rounded Corners 18">
            <a:extLst>
              <a:ext uri="{FF2B5EF4-FFF2-40B4-BE49-F238E27FC236}">
                <a16:creationId xmlns:a16="http://schemas.microsoft.com/office/drawing/2014/main" id="{07B9BC4E-8DEF-0622-1A32-F14FE851ECFE}"/>
              </a:ext>
            </a:extLst>
          </p:cNvPr>
          <p:cNvSpPr/>
          <p:nvPr/>
        </p:nvSpPr>
        <p:spPr bwMode="auto">
          <a:xfrm>
            <a:off x="19174575" y="4990579"/>
            <a:ext cx="2291000" cy="3924822"/>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17">
                  <a:extLst>
                    <a:ext uri="{A12FA001-AC4F-418D-AE19-62706E023703}">
                      <ahyp:hlinkClr xmlns:ahyp="http://schemas.microsoft.com/office/drawing/2018/hyperlinkcolor" val="tx"/>
                    </a:ext>
                  </a:extLst>
                </a:hlinkClick>
              </a:rPr>
              <a:t>Centers of Research Excellence in</a:t>
            </a:r>
          </a:p>
          <a:p>
            <a:pPr algn="ctr"/>
            <a:r>
              <a:rPr lang="en-US" sz="2400">
                <a:solidFill>
                  <a:schemeClr val="bg1"/>
                </a:solidFill>
                <a:latin typeface="Abadi" panose="020F0502020204030204" pitchFamily="34" charset="0"/>
                <a:hlinkClick r:id="rId17">
                  <a:extLst>
                    <a:ext uri="{A12FA001-AC4F-418D-AE19-62706E023703}">
                      <ahyp:hlinkClr xmlns:ahyp="http://schemas.microsoft.com/office/drawing/2018/hyperlinkcolor" val="tx"/>
                    </a:ext>
                  </a:extLst>
                </a:hlinkClick>
              </a:rPr>
              <a:t>Science and Technology - Research</a:t>
            </a:r>
          </a:p>
          <a:p>
            <a:pPr algn="ctr"/>
            <a:r>
              <a:rPr lang="en-US" sz="2400">
                <a:solidFill>
                  <a:schemeClr val="bg1"/>
                </a:solidFill>
                <a:latin typeface="Abadi" panose="020F0502020204030204" pitchFamily="34" charset="0"/>
                <a:hlinkClick r:id="rId17">
                  <a:extLst>
                    <a:ext uri="{A12FA001-AC4F-418D-AE19-62706E023703}">
                      <ahyp:hlinkClr xmlns:ahyp="http://schemas.microsoft.com/office/drawing/2018/hyperlinkcolor" val="tx"/>
                    </a:ext>
                  </a:extLst>
                </a:hlinkClick>
              </a:rPr>
              <a:t>Infrastructure for Science and</a:t>
            </a:r>
          </a:p>
          <a:p>
            <a:pPr algn="ctr"/>
            <a:r>
              <a:rPr lang="en-US" sz="2400">
                <a:solidFill>
                  <a:schemeClr val="bg1"/>
                </a:solidFill>
                <a:latin typeface="Abadi" panose="020F0502020204030204" pitchFamily="34" charset="0"/>
                <a:hlinkClick r:id="rId17">
                  <a:extLst>
                    <a:ext uri="{A12FA001-AC4F-418D-AE19-62706E023703}">
                      <ahyp:hlinkClr xmlns:ahyp="http://schemas.microsoft.com/office/drawing/2018/hyperlinkcolor" val="tx"/>
                    </a:ext>
                  </a:extLst>
                </a:hlinkClick>
              </a:rPr>
              <a:t>Engineering</a:t>
            </a:r>
            <a:endParaRPr lang="en-US" sz="2400" dirty="0">
              <a:solidFill>
                <a:schemeClr val="bg1"/>
              </a:solidFill>
              <a:latin typeface="Abadi" panose="020F0502020204030204" pitchFamily="34" charset="0"/>
            </a:endParaRPr>
          </a:p>
        </p:txBody>
      </p:sp>
      <p:grpSp>
        <p:nvGrpSpPr>
          <p:cNvPr id="42" name="Group 41">
            <a:extLst>
              <a:ext uri="{FF2B5EF4-FFF2-40B4-BE49-F238E27FC236}">
                <a16:creationId xmlns:a16="http://schemas.microsoft.com/office/drawing/2014/main" id="{31101750-427F-CD9E-782E-075E14E0EA7D}"/>
              </a:ext>
            </a:extLst>
          </p:cNvPr>
          <p:cNvGrpSpPr/>
          <p:nvPr/>
        </p:nvGrpSpPr>
        <p:grpSpPr>
          <a:xfrm>
            <a:off x="13947404" y="18331474"/>
            <a:ext cx="16412105" cy="1099526"/>
            <a:chOff x="13947404" y="19202646"/>
            <a:chExt cx="16412105" cy="1447554"/>
          </a:xfrm>
        </p:grpSpPr>
        <p:sp>
          <p:nvSpPr>
            <p:cNvPr id="20" name="Arrow: Left-Right 19">
              <a:extLst>
                <a:ext uri="{FF2B5EF4-FFF2-40B4-BE49-F238E27FC236}">
                  <a16:creationId xmlns:a16="http://schemas.microsoft.com/office/drawing/2014/main" id="{FAAF694D-CFF9-A958-DAC9-2481A39464D2}"/>
                </a:ext>
              </a:extLst>
            </p:cNvPr>
            <p:cNvSpPr/>
            <p:nvPr/>
          </p:nvSpPr>
          <p:spPr bwMode="auto">
            <a:xfrm>
              <a:off x="13947404" y="19202646"/>
              <a:ext cx="16271432" cy="1447554"/>
            </a:xfrm>
            <a:prstGeom prst="leftRightArrow">
              <a:avLst/>
            </a:prstGeom>
            <a:solidFill>
              <a:srgbClr val="7A99AC"/>
            </a:solidFill>
            <a:ln w="57150" cap="flat" cmpd="sng" algn="ctr">
              <a:solidFill>
                <a:srgbClr val="7A99AC"/>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charset="0"/>
              </a:endParaRPr>
            </a:p>
          </p:txBody>
        </p:sp>
        <p:sp>
          <p:nvSpPr>
            <p:cNvPr id="21" name="TextBox 20">
              <a:extLst>
                <a:ext uri="{FF2B5EF4-FFF2-40B4-BE49-F238E27FC236}">
                  <a16:creationId xmlns:a16="http://schemas.microsoft.com/office/drawing/2014/main" id="{B6DABBBD-6300-BC82-1188-6C31C4258741}"/>
                </a:ext>
              </a:extLst>
            </p:cNvPr>
            <p:cNvSpPr txBox="1"/>
            <p:nvPr/>
          </p:nvSpPr>
          <p:spPr>
            <a:xfrm>
              <a:off x="14598840" y="19598045"/>
              <a:ext cx="15760669" cy="607794"/>
            </a:xfrm>
            <a:prstGeom prst="rect">
              <a:avLst/>
            </a:prstGeom>
            <a:noFill/>
          </p:spPr>
          <p:txBody>
            <a:bodyPr wrap="square" rtlCol="0">
              <a:spAutoFit/>
            </a:bodyPr>
            <a:lstStyle/>
            <a:p>
              <a:pPr algn="ctr"/>
              <a:r>
                <a:rPr lang="en-US" sz="2400" kern="1200">
                  <a:solidFill>
                    <a:schemeClr val="bg1"/>
                  </a:solidFill>
                  <a:latin typeface="Abadi" panose="020B0604020104020204" pitchFamily="34" charset="0"/>
                  <a:hlinkClick r:id="rId18">
                    <a:extLst>
                      <a:ext uri="{A12FA001-AC4F-418D-AE19-62706E023703}">
                        <ahyp:hlinkClr xmlns:ahyp="http://schemas.microsoft.com/office/drawing/2018/hyperlinkcolor" val="tx"/>
                      </a:ext>
                    </a:extLst>
                  </a:hlinkClick>
                </a:rPr>
                <a:t>Fiscal Year 2025 Consolidated Innovative Nuclear Research </a:t>
              </a:r>
              <a:endParaRPr lang="en-US" sz="2400" kern="1200" dirty="0">
                <a:solidFill>
                  <a:schemeClr val="bg1"/>
                </a:solidFill>
                <a:latin typeface="Abadi" panose="020B0604020104020204" pitchFamily="34" charset="0"/>
              </a:endParaRPr>
            </a:p>
          </p:txBody>
        </p:sp>
      </p:grpSp>
      <p:grpSp>
        <p:nvGrpSpPr>
          <p:cNvPr id="43" name="Group 42">
            <a:extLst>
              <a:ext uri="{FF2B5EF4-FFF2-40B4-BE49-F238E27FC236}">
                <a16:creationId xmlns:a16="http://schemas.microsoft.com/office/drawing/2014/main" id="{4FC581F0-570E-ABAF-3D2B-3EC42921EC90}"/>
              </a:ext>
            </a:extLst>
          </p:cNvPr>
          <p:cNvGrpSpPr/>
          <p:nvPr/>
        </p:nvGrpSpPr>
        <p:grpSpPr>
          <a:xfrm>
            <a:off x="18079593" y="17602200"/>
            <a:ext cx="12823256" cy="1198179"/>
            <a:chOff x="18079593" y="17510372"/>
            <a:chExt cx="12823256" cy="1447554"/>
          </a:xfrm>
        </p:grpSpPr>
        <p:sp>
          <p:nvSpPr>
            <p:cNvPr id="2072" name="Arrow: Left-Right 2071">
              <a:extLst>
                <a:ext uri="{FF2B5EF4-FFF2-40B4-BE49-F238E27FC236}">
                  <a16:creationId xmlns:a16="http://schemas.microsoft.com/office/drawing/2014/main" id="{FA6B2FD2-6784-FF3F-C66B-DA716A7007A2}"/>
                </a:ext>
              </a:extLst>
            </p:cNvPr>
            <p:cNvSpPr/>
            <p:nvPr/>
          </p:nvSpPr>
          <p:spPr bwMode="auto">
            <a:xfrm>
              <a:off x="19199267" y="17510372"/>
              <a:ext cx="10837093" cy="1447554"/>
            </a:xfrm>
            <a:prstGeom prst="leftRightArrow">
              <a:avLst/>
            </a:prstGeom>
            <a:solidFill>
              <a:srgbClr val="EED484"/>
            </a:solidFill>
            <a:ln w="57150" cap="flat" cmpd="sng" algn="ctr">
              <a:solidFill>
                <a:srgbClr val="EED484"/>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Times" charset="0"/>
              </a:endParaRPr>
            </a:p>
          </p:txBody>
        </p:sp>
        <p:sp>
          <p:nvSpPr>
            <p:cNvPr id="22" name="TextBox 21">
              <a:extLst>
                <a:ext uri="{FF2B5EF4-FFF2-40B4-BE49-F238E27FC236}">
                  <a16:creationId xmlns:a16="http://schemas.microsoft.com/office/drawing/2014/main" id="{2DB4BDA7-C5DA-D6D6-ACB3-D1F0DE9CCEF0}"/>
                </a:ext>
              </a:extLst>
            </p:cNvPr>
            <p:cNvSpPr txBox="1"/>
            <p:nvPr/>
          </p:nvSpPr>
          <p:spPr>
            <a:xfrm>
              <a:off x="18079593" y="17932478"/>
              <a:ext cx="12823256" cy="557751"/>
            </a:xfrm>
            <a:prstGeom prst="rect">
              <a:avLst/>
            </a:prstGeom>
            <a:noFill/>
          </p:spPr>
          <p:txBody>
            <a:bodyPr wrap="square" rtlCol="0">
              <a:spAutoFit/>
            </a:bodyPr>
            <a:lstStyle/>
            <a:p>
              <a:pPr algn="ctr"/>
              <a:r>
                <a:rPr lang="en-US" sz="2400">
                  <a:latin typeface="Abadi" panose="020B0604020104020204" pitchFamily="34" charset="0"/>
                  <a:hlinkClick r:id="rId19">
                    <a:extLst>
                      <a:ext uri="{A12FA001-AC4F-418D-AE19-62706E023703}">
                        <ahyp:hlinkClr xmlns:ahyp="http://schemas.microsoft.com/office/drawing/2018/hyperlinkcolor" val="tx"/>
                      </a:ext>
                    </a:extLst>
                  </a:hlinkClick>
                </a:rPr>
                <a:t>Agriculture and Food Research Initiative Competitive Grants- varies</a:t>
              </a:r>
            </a:p>
          </p:txBody>
        </p:sp>
      </p:grpSp>
      <p:grpSp>
        <p:nvGrpSpPr>
          <p:cNvPr id="34" name="Group 33">
            <a:extLst>
              <a:ext uri="{FF2B5EF4-FFF2-40B4-BE49-F238E27FC236}">
                <a16:creationId xmlns:a16="http://schemas.microsoft.com/office/drawing/2014/main" id="{AD8A4239-3723-E1B2-9118-0C704EE39A5B}"/>
              </a:ext>
            </a:extLst>
          </p:cNvPr>
          <p:cNvGrpSpPr/>
          <p:nvPr/>
        </p:nvGrpSpPr>
        <p:grpSpPr>
          <a:xfrm>
            <a:off x="11035076" y="12829260"/>
            <a:ext cx="7587551" cy="3526081"/>
            <a:chOff x="76200" y="14436243"/>
            <a:chExt cx="7587551" cy="3526081"/>
          </a:xfrm>
        </p:grpSpPr>
        <p:grpSp>
          <p:nvGrpSpPr>
            <p:cNvPr id="2058" name="Group 2057">
              <a:extLst>
                <a:ext uri="{FF2B5EF4-FFF2-40B4-BE49-F238E27FC236}">
                  <a16:creationId xmlns:a16="http://schemas.microsoft.com/office/drawing/2014/main" id="{5B3CA3F8-5938-D08C-78F3-46D0DDBE30F7}"/>
                </a:ext>
              </a:extLst>
            </p:cNvPr>
            <p:cNvGrpSpPr/>
            <p:nvPr/>
          </p:nvGrpSpPr>
          <p:grpSpPr>
            <a:xfrm>
              <a:off x="76200" y="14436243"/>
              <a:ext cx="7587551" cy="3526081"/>
              <a:chOff x="25984200" y="16762065"/>
              <a:chExt cx="7587551" cy="3526081"/>
            </a:xfrm>
          </p:grpSpPr>
          <p:sp>
            <p:nvSpPr>
              <p:cNvPr id="59" name="Rectangle 58">
                <a:extLst>
                  <a:ext uri="{FF2B5EF4-FFF2-40B4-BE49-F238E27FC236}">
                    <a16:creationId xmlns:a16="http://schemas.microsoft.com/office/drawing/2014/main" id="{C2C0F056-34F9-3155-507D-0521C2F407AA}"/>
                  </a:ext>
                </a:extLst>
              </p:cNvPr>
              <p:cNvSpPr/>
              <p:nvPr/>
            </p:nvSpPr>
            <p:spPr bwMode="auto">
              <a:xfrm>
                <a:off x="25984200" y="16762065"/>
                <a:ext cx="6629400" cy="3526081"/>
              </a:xfrm>
              <a:prstGeom prst="rect">
                <a:avLst/>
              </a:prstGeom>
              <a:solidFill>
                <a:schemeClr val="bg1">
                  <a:lumMod val="95000"/>
                </a:schemeClr>
              </a:solidFill>
              <a:ln w="76200" cap="flat" cmpd="sng" algn="ctr">
                <a:solidFill>
                  <a:srgbClr val="003D4C"/>
                </a:solidFill>
                <a:prstDash val="sysDot"/>
                <a:round/>
                <a:headEnd type="none" w="med" len="med"/>
                <a:tailEnd type="none" w="med" len="med"/>
                <a:extLst>
                  <a:ext uri="{C807C97D-BFC1-408E-A445-0C87EB9F89A2}">
                    <ask:lineSketchStyleProps xmlns:ask="http://schemas.microsoft.com/office/drawing/2018/sketchyshapes" sd="1219033472">
                      <a:custGeom>
                        <a:avLst/>
                        <a:gdLst>
                          <a:gd name="connsiteX0" fmla="*/ 0 w 6629400"/>
                          <a:gd name="connsiteY0" fmla="*/ 0 h 4077047"/>
                          <a:gd name="connsiteX1" fmla="*/ 353568 w 6629400"/>
                          <a:gd name="connsiteY1" fmla="*/ 0 h 4077047"/>
                          <a:gd name="connsiteX2" fmla="*/ 972312 w 6629400"/>
                          <a:gd name="connsiteY2" fmla="*/ 0 h 4077047"/>
                          <a:gd name="connsiteX3" fmla="*/ 1325880 w 6629400"/>
                          <a:gd name="connsiteY3" fmla="*/ 0 h 4077047"/>
                          <a:gd name="connsiteX4" fmla="*/ 1679448 w 6629400"/>
                          <a:gd name="connsiteY4" fmla="*/ 0 h 4077047"/>
                          <a:gd name="connsiteX5" fmla="*/ 2364486 w 6629400"/>
                          <a:gd name="connsiteY5" fmla="*/ 0 h 4077047"/>
                          <a:gd name="connsiteX6" fmla="*/ 2916936 w 6629400"/>
                          <a:gd name="connsiteY6" fmla="*/ 0 h 4077047"/>
                          <a:gd name="connsiteX7" fmla="*/ 3270504 w 6629400"/>
                          <a:gd name="connsiteY7" fmla="*/ 0 h 4077047"/>
                          <a:gd name="connsiteX8" fmla="*/ 3822954 w 6629400"/>
                          <a:gd name="connsiteY8" fmla="*/ 0 h 4077047"/>
                          <a:gd name="connsiteX9" fmla="*/ 4507992 w 6629400"/>
                          <a:gd name="connsiteY9" fmla="*/ 0 h 4077047"/>
                          <a:gd name="connsiteX10" fmla="*/ 4994148 w 6629400"/>
                          <a:gd name="connsiteY10" fmla="*/ 0 h 4077047"/>
                          <a:gd name="connsiteX11" fmla="*/ 5480304 w 6629400"/>
                          <a:gd name="connsiteY11" fmla="*/ 0 h 4077047"/>
                          <a:gd name="connsiteX12" fmla="*/ 6032754 w 6629400"/>
                          <a:gd name="connsiteY12" fmla="*/ 0 h 4077047"/>
                          <a:gd name="connsiteX13" fmla="*/ 6629400 w 6629400"/>
                          <a:gd name="connsiteY13" fmla="*/ 0 h 4077047"/>
                          <a:gd name="connsiteX14" fmla="*/ 6629400 w 6629400"/>
                          <a:gd name="connsiteY14" fmla="*/ 623206 h 4077047"/>
                          <a:gd name="connsiteX15" fmla="*/ 6629400 w 6629400"/>
                          <a:gd name="connsiteY15" fmla="*/ 1287182 h 4077047"/>
                          <a:gd name="connsiteX16" fmla="*/ 6629400 w 6629400"/>
                          <a:gd name="connsiteY16" fmla="*/ 1828847 h 4077047"/>
                          <a:gd name="connsiteX17" fmla="*/ 6629400 w 6629400"/>
                          <a:gd name="connsiteY17" fmla="*/ 2329741 h 4077047"/>
                          <a:gd name="connsiteX18" fmla="*/ 6629400 w 6629400"/>
                          <a:gd name="connsiteY18" fmla="*/ 2912176 h 4077047"/>
                          <a:gd name="connsiteX19" fmla="*/ 6629400 w 6629400"/>
                          <a:gd name="connsiteY19" fmla="*/ 3535382 h 4077047"/>
                          <a:gd name="connsiteX20" fmla="*/ 6629400 w 6629400"/>
                          <a:gd name="connsiteY20" fmla="*/ 4077047 h 4077047"/>
                          <a:gd name="connsiteX21" fmla="*/ 6010656 w 6629400"/>
                          <a:gd name="connsiteY21" fmla="*/ 4077047 h 4077047"/>
                          <a:gd name="connsiteX22" fmla="*/ 5524500 w 6629400"/>
                          <a:gd name="connsiteY22" fmla="*/ 4077047 h 4077047"/>
                          <a:gd name="connsiteX23" fmla="*/ 5038344 w 6629400"/>
                          <a:gd name="connsiteY23" fmla="*/ 4077047 h 4077047"/>
                          <a:gd name="connsiteX24" fmla="*/ 4552188 w 6629400"/>
                          <a:gd name="connsiteY24" fmla="*/ 4077047 h 4077047"/>
                          <a:gd name="connsiteX25" fmla="*/ 4066032 w 6629400"/>
                          <a:gd name="connsiteY25" fmla="*/ 4077047 h 4077047"/>
                          <a:gd name="connsiteX26" fmla="*/ 3447288 w 6629400"/>
                          <a:gd name="connsiteY26" fmla="*/ 4077047 h 4077047"/>
                          <a:gd name="connsiteX27" fmla="*/ 2894838 w 6629400"/>
                          <a:gd name="connsiteY27" fmla="*/ 4077047 h 4077047"/>
                          <a:gd name="connsiteX28" fmla="*/ 2541270 w 6629400"/>
                          <a:gd name="connsiteY28" fmla="*/ 4077047 h 4077047"/>
                          <a:gd name="connsiteX29" fmla="*/ 2055114 w 6629400"/>
                          <a:gd name="connsiteY29" fmla="*/ 4077047 h 4077047"/>
                          <a:gd name="connsiteX30" fmla="*/ 1436370 w 6629400"/>
                          <a:gd name="connsiteY30" fmla="*/ 4077047 h 4077047"/>
                          <a:gd name="connsiteX31" fmla="*/ 1016508 w 6629400"/>
                          <a:gd name="connsiteY31" fmla="*/ 4077047 h 4077047"/>
                          <a:gd name="connsiteX32" fmla="*/ 0 w 6629400"/>
                          <a:gd name="connsiteY32" fmla="*/ 4077047 h 4077047"/>
                          <a:gd name="connsiteX33" fmla="*/ 0 w 6629400"/>
                          <a:gd name="connsiteY33" fmla="*/ 3413071 h 4077047"/>
                          <a:gd name="connsiteX34" fmla="*/ 0 w 6629400"/>
                          <a:gd name="connsiteY34" fmla="*/ 2749095 h 4077047"/>
                          <a:gd name="connsiteX35" fmla="*/ 0 w 6629400"/>
                          <a:gd name="connsiteY35" fmla="*/ 2288971 h 4077047"/>
                          <a:gd name="connsiteX36" fmla="*/ 0 w 6629400"/>
                          <a:gd name="connsiteY36" fmla="*/ 1706535 h 4077047"/>
                          <a:gd name="connsiteX37" fmla="*/ 0 w 6629400"/>
                          <a:gd name="connsiteY37" fmla="*/ 1205641 h 4077047"/>
                          <a:gd name="connsiteX38" fmla="*/ 0 w 6629400"/>
                          <a:gd name="connsiteY38" fmla="*/ 704747 h 4077047"/>
                          <a:gd name="connsiteX39" fmla="*/ 0 w 6629400"/>
                          <a:gd name="connsiteY39" fmla="*/ 0 h 407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29400" h="4077047" fill="none" extrusionOk="0">
                            <a:moveTo>
                              <a:pt x="0" y="0"/>
                            </a:moveTo>
                            <a:cubicBezTo>
                              <a:pt x="152314" y="-18536"/>
                              <a:pt x="177098" y="11918"/>
                              <a:pt x="353568" y="0"/>
                            </a:cubicBezTo>
                            <a:cubicBezTo>
                              <a:pt x="530038" y="-11918"/>
                              <a:pt x="689952" y="19486"/>
                              <a:pt x="972312" y="0"/>
                            </a:cubicBezTo>
                            <a:cubicBezTo>
                              <a:pt x="1254672" y="-19486"/>
                              <a:pt x="1201483" y="3694"/>
                              <a:pt x="1325880" y="0"/>
                            </a:cubicBezTo>
                            <a:cubicBezTo>
                              <a:pt x="1450277" y="-3694"/>
                              <a:pt x="1567045" y="27227"/>
                              <a:pt x="1679448" y="0"/>
                            </a:cubicBezTo>
                            <a:cubicBezTo>
                              <a:pt x="1791851" y="-27227"/>
                              <a:pt x="2026769" y="51410"/>
                              <a:pt x="2364486" y="0"/>
                            </a:cubicBezTo>
                            <a:cubicBezTo>
                              <a:pt x="2702203" y="-51410"/>
                              <a:pt x="2717680" y="39773"/>
                              <a:pt x="2916936" y="0"/>
                            </a:cubicBezTo>
                            <a:cubicBezTo>
                              <a:pt x="3116192" y="-39773"/>
                              <a:pt x="3197884" y="7478"/>
                              <a:pt x="3270504" y="0"/>
                            </a:cubicBezTo>
                            <a:cubicBezTo>
                              <a:pt x="3343124" y="-7478"/>
                              <a:pt x="3668942" y="21164"/>
                              <a:pt x="3822954" y="0"/>
                            </a:cubicBezTo>
                            <a:cubicBezTo>
                              <a:pt x="3976966" y="-21164"/>
                              <a:pt x="4191836" y="67972"/>
                              <a:pt x="4507992" y="0"/>
                            </a:cubicBezTo>
                            <a:cubicBezTo>
                              <a:pt x="4824148" y="-67972"/>
                              <a:pt x="4799553" y="7533"/>
                              <a:pt x="4994148" y="0"/>
                            </a:cubicBezTo>
                            <a:cubicBezTo>
                              <a:pt x="5188743" y="-7533"/>
                              <a:pt x="5249315" y="2849"/>
                              <a:pt x="5480304" y="0"/>
                            </a:cubicBezTo>
                            <a:cubicBezTo>
                              <a:pt x="5711293" y="-2849"/>
                              <a:pt x="5894944" y="19386"/>
                              <a:pt x="6032754" y="0"/>
                            </a:cubicBezTo>
                            <a:cubicBezTo>
                              <a:pt x="6170564" y="-19386"/>
                              <a:pt x="6473004" y="36786"/>
                              <a:pt x="6629400" y="0"/>
                            </a:cubicBezTo>
                            <a:cubicBezTo>
                              <a:pt x="6654275" y="278669"/>
                              <a:pt x="6588479" y="394947"/>
                              <a:pt x="6629400" y="623206"/>
                            </a:cubicBezTo>
                            <a:cubicBezTo>
                              <a:pt x="6670321" y="851465"/>
                              <a:pt x="6567017" y="1110763"/>
                              <a:pt x="6629400" y="1287182"/>
                            </a:cubicBezTo>
                            <a:cubicBezTo>
                              <a:pt x="6691783" y="1463601"/>
                              <a:pt x="6580380" y="1693162"/>
                              <a:pt x="6629400" y="1828847"/>
                            </a:cubicBezTo>
                            <a:cubicBezTo>
                              <a:pt x="6678420" y="1964532"/>
                              <a:pt x="6575398" y="2090339"/>
                              <a:pt x="6629400" y="2329741"/>
                            </a:cubicBezTo>
                            <a:cubicBezTo>
                              <a:pt x="6683402" y="2569143"/>
                              <a:pt x="6628670" y="2749309"/>
                              <a:pt x="6629400" y="2912176"/>
                            </a:cubicBezTo>
                            <a:cubicBezTo>
                              <a:pt x="6630130" y="3075044"/>
                              <a:pt x="6599004" y="3347988"/>
                              <a:pt x="6629400" y="3535382"/>
                            </a:cubicBezTo>
                            <a:cubicBezTo>
                              <a:pt x="6659796" y="3722776"/>
                              <a:pt x="6604324" y="3893874"/>
                              <a:pt x="6629400" y="4077047"/>
                            </a:cubicBezTo>
                            <a:cubicBezTo>
                              <a:pt x="6341550" y="4104014"/>
                              <a:pt x="6189083" y="4023111"/>
                              <a:pt x="6010656" y="4077047"/>
                            </a:cubicBezTo>
                            <a:cubicBezTo>
                              <a:pt x="5832229" y="4130983"/>
                              <a:pt x="5656560" y="4025557"/>
                              <a:pt x="5524500" y="4077047"/>
                            </a:cubicBezTo>
                            <a:cubicBezTo>
                              <a:pt x="5392440" y="4128537"/>
                              <a:pt x="5155228" y="4032450"/>
                              <a:pt x="5038344" y="4077047"/>
                            </a:cubicBezTo>
                            <a:cubicBezTo>
                              <a:pt x="4921460" y="4121644"/>
                              <a:pt x="4787744" y="4065878"/>
                              <a:pt x="4552188" y="4077047"/>
                            </a:cubicBezTo>
                            <a:cubicBezTo>
                              <a:pt x="4316632" y="4088216"/>
                              <a:pt x="4191809" y="4039875"/>
                              <a:pt x="4066032" y="4077047"/>
                            </a:cubicBezTo>
                            <a:cubicBezTo>
                              <a:pt x="3940255" y="4114219"/>
                              <a:pt x="3666927" y="4044760"/>
                              <a:pt x="3447288" y="4077047"/>
                            </a:cubicBezTo>
                            <a:cubicBezTo>
                              <a:pt x="3227649" y="4109334"/>
                              <a:pt x="3164153" y="4011999"/>
                              <a:pt x="2894838" y="4077047"/>
                            </a:cubicBezTo>
                            <a:cubicBezTo>
                              <a:pt x="2625523" y="4142095"/>
                              <a:pt x="2678403" y="4074786"/>
                              <a:pt x="2541270" y="4077047"/>
                            </a:cubicBezTo>
                            <a:cubicBezTo>
                              <a:pt x="2404137" y="4079308"/>
                              <a:pt x="2172912" y="4041590"/>
                              <a:pt x="2055114" y="4077047"/>
                            </a:cubicBezTo>
                            <a:cubicBezTo>
                              <a:pt x="1937316" y="4112504"/>
                              <a:pt x="1620798" y="4061219"/>
                              <a:pt x="1436370" y="4077047"/>
                            </a:cubicBezTo>
                            <a:cubicBezTo>
                              <a:pt x="1251942" y="4092875"/>
                              <a:pt x="1155876" y="4040734"/>
                              <a:pt x="1016508" y="4077047"/>
                            </a:cubicBezTo>
                            <a:cubicBezTo>
                              <a:pt x="877140" y="4113360"/>
                              <a:pt x="497798" y="3973383"/>
                              <a:pt x="0" y="4077047"/>
                            </a:cubicBezTo>
                            <a:cubicBezTo>
                              <a:pt x="-50079" y="3746517"/>
                              <a:pt x="41522" y="3671862"/>
                              <a:pt x="0" y="3413071"/>
                            </a:cubicBezTo>
                            <a:cubicBezTo>
                              <a:pt x="-41522" y="3154280"/>
                              <a:pt x="19780" y="2973903"/>
                              <a:pt x="0" y="2749095"/>
                            </a:cubicBezTo>
                            <a:cubicBezTo>
                              <a:pt x="-19780" y="2524287"/>
                              <a:pt x="23951" y="2388374"/>
                              <a:pt x="0" y="2288971"/>
                            </a:cubicBezTo>
                            <a:cubicBezTo>
                              <a:pt x="-23951" y="2189568"/>
                              <a:pt x="22216" y="1846637"/>
                              <a:pt x="0" y="1706535"/>
                            </a:cubicBezTo>
                            <a:cubicBezTo>
                              <a:pt x="-22216" y="1566433"/>
                              <a:pt x="38015" y="1352635"/>
                              <a:pt x="0" y="1205641"/>
                            </a:cubicBezTo>
                            <a:cubicBezTo>
                              <a:pt x="-38015" y="1058647"/>
                              <a:pt x="2480" y="893506"/>
                              <a:pt x="0" y="704747"/>
                            </a:cubicBezTo>
                            <a:cubicBezTo>
                              <a:pt x="-2480" y="515988"/>
                              <a:pt x="15279" y="344920"/>
                              <a:pt x="0" y="0"/>
                            </a:cubicBezTo>
                            <a:close/>
                          </a:path>
                          <a:path w="6629400" h="4077047" stroke="0" extrusionOk="0">
                            <a:moveTo>
                              <a:pt x="0" y="0"/>
                            </a:moveTo>
                            <a:cubicBezTo>
                              <a:pt x="117947" y="-17365"/>
                              <a:pt x="261901" y="35600"/>
                              <a:pt x="486156" y="0"/>
                            </a:cubicBezTo>
                            <a:cubicBezTo>
                              <a:pt x="710411" y="-35600"/>
                              <a:pt x="715917" y="33086"/>
                              <a:pt x="839724" y="0"/>
                            </a:cubicBezTo>
                            <a:cubicBezTo>
                              <a:pt x="963531" y="-33086"/>
                              <a:pt x="1241288" y="76502"/>
                              <a:pt x="1524762" y="0"/>
                            </a:cubicBezTo>
                            <a:cubicBezTo>
                              <a:pt x="1808236" y="-76502"/>
                              <a:pt x="1870946" y="13827"/>
                              <a:pt x="2010918" y="0"/>
                            </a:cubicBezTo>
                            <a:cubicBezTo>
                              <a:pt x="2150890" y="-13827"/>
                              <a:pt x="2259373" y="5621"/>
                              <a:pt x="2497074" y="0"/>
                            </a:cubicBezTo>
                            <a:cubicBezTo>
                              <a:pt x="2734775" y="-5621"/>
                              <a:pt x="2874917" y="4196"/>
                              <a:pt x="3182112" y="0"/>
                            </a:cubicBezTo>
                            <a:cubicBezTo>
                              <a:pt x="3489307" y="-4196"/>
                              <a:pt x="3402131" y="20192"/>
                              <a:pt x="3601974" y="0"/>
                            </a:cubicBezTo>
                            <a:cubicBezTo>
                              <a:pt x="3801817" y="-20192"/>
                              <a:pt x="4098554" y="39565"/>
                              <a:pt x="4287012" y="0"/>
                            </a:cubicBezTo>
                            <a:cubicBezTo>
                              <a:pt x="4475470" y="-39565"/>
                              <a:pt x="4690204" y="39545"/>
                              <a:pt x="4972050" y="0"/>
                            </a:cubicBezTo>
                            <a:cubicBezTo>
                              <a:pt x="5253896" y="-39545"/>
                              <a:pt x="5325311" y="35779"/>
                              <a:pt x="5524500" y="0"/>
                            </a:cubicBezTo>
                            <a:cubicBezTo>
                              <a:pt x="5723689" y="-35779"/>
                              <a:pt x="6207445" y="3117"/>
                              <a:pt x="6629400" y="0"/>
                            </a:cubicBezTo>
                            <a:cubicBezTo>
                              <a:pt x="6691711" y="225360"/>
                              <a:pt x="6620935" y="402990"/>
                              <a:pt x="6629400" y="541665"/>
                            </a:cubicBezTo>
                            <a:cubicBezTo>
                              <a:pt x="6637865" y="680340"/>
                              <a:pt x="6580262" y="780028"/>
                              <a:pt x="6629400" y="1001789"/>
                            </a:cubicBezTo>
                            <a:cubicBezTo>
                              <a:pt x="6678538" y="1223550"/>
                              <a:pt x="6609797" y="1338021"/>
                              <a:pt x="6629400" y="1584224"/>
                            </a:cubicBezTo>
                            <a:cubicBezTo>
                              <a:pt x="6649003" y="1830427"/>
                              <a:pt x="6625709" y="1900446"/>
                              <a:pt x="6629400" y="2166659"/>
                            </a:cubicBezTo>
                            <a:cubicBezTo>
                              <a:pt x="6633091" y="2432873"/>
                              <a:pt x="6578928" y="2495090"/>
                              <a:pt x="6629400" y="2749095"/>
                            </a:cubicBezTo>
                            <a:cubicBezTo>
                              <a:pt x="6679872" y="3003100"/>
                              <a:pt x="6596839" y="3125738"/>
                              <a:pt x="6629400" y="3372300"/>
                            </a:cubicBezTo>
                            <a:cubicBezTo>
                              <a:pt x="6661961" y="3618862"/>
                              <a:pt x="6608330" y="3920698"/>
                              <a:pt x="6629400" y="4077047"/>
                            </a:cubicBezTo>
                            <a:cubicBezTo>
                              <a:pt x="6446001" y="4078559"/>
                              <a:pt x="6233571" y="4004190"/>
                              <a:pt x="6010656" y="4077047"/>
                            </a:cubicBezTo>
                            <a:cubicBezTo>
                              <a:pt x="5787741" y="4149904"/>
                              <a:pt x="5692528" y="4036401"/>
                              <a:pt x="5590794" y="4077047"/>
                            </a:cubicBezTo>
                            <a:cubicBezTo>
                              <a:pt x="5489060" y="4117693"/>
                              <a:pt x="5126088" y="4043563"/>
                              <a:pt x="4905756" y="4077047"/>
                            </a:cubicBezTo>
                            <a:cubicBezTo>
                              <a:pt x="4685424" y="4110531"/>
                              <a:pt x="4561515" y="4035162"/>
                              <a:pt x="4353306" y="4077047"/>
                            </a:cubicBezTo>
                            <a:cubicBezTo>
                              <a:pt x="4145097" y="4118932"/>
                              <a:pt x="4027732" y="4043048"/>
                              <a:pt x="3933444" y="4077047"/>
                            </a:cubicBezTo>
                            <a:cubicBezTo>
                              <a:pt x="3839156" y="4111046"/>
                              <a:pt x="3636255" y="4057641"/>
                              <a:pt x="3380994" y="4077047"/>
                            </a:cubicBezTo>
                            <a:cubicBezTo>
                              <a:pt x="3125733" y="4096453"/>
                              <a:pt x="3172413" y="4044969"/>
                              <a:pt x="3027426" y="4077047"/>
                            </a:cubicBezTo>
                            <a:cubicBezTo>
                              <a:pt x="2882439" y="4109125"/>
                              <a:pt x="2850019" y="4038805"/>
                              <a:pt x="2673858" y="4077047"/>
                            </a:cubicBezTo>
                            <a:cubicBezTo>
                              <a:pt x="2497697" y="4115289"/>
                              <a:pt x="2374946" y="4062253"/>
                              <a:pt x="2121408" y="4077047"/>
                            </a:cubicBezTo>
                            <a:cubicBezTo>
                              <a:pt x="1867870" y="4091841"/>
                              <a:pt x="1865304" y="4053752"/>
                              <a:pt x="1701546" y="4077047"/>
                            </a:cubicBezTo>
                            <a:cubicBezTo>
                              <a:pt x="1537788" y="4100342"/>
                              <a:pt x="1230068" y="4004081"/>
                              <a:pt x="1082802" y="4077047"/>
                            </a:cubicBezTo>
                            <a:cubicBezTo>
                              <a:pt x="935536" y="4150013"/>
                              <a:pt x="849005" y="4034889"/>
                              <a:pt x="662940" y="4077047"/>
                            </a:cubicBezTo>
                            <a:cubicBezTo>
                              <a:pt x="476875" y="4119205"/>
                              <a:pt x="186161" y="4050814"/>
                              <a:pt x="0" y="4077047"/>
                            </a:cubicBezTo>
                            <a:cubicBezTo>
                              <a:pt x="-18816" y="3978788"/>
                              <a:pt x="12477" y="3761981"/>
                              <a:pt x="0" y="3616923"/>
                            </a:cubicBezTo>
                            <a:cubicBezTo>
                              <a:pt x="-12477" y="3471865"/>
                              <a:pt x="944" y="3261523"/>
                              <a:pt x="0" y="3116029"/>
                            </a:cubicBezTo>
                            <a:cubicBezTo>
                              <a:pt x="-944" y="2970535"/>
                              <a:pt x="51783" y="2655702"/>
                              <a:pt x="0" y="2492823"/>
                            </a:cubicBezTo>
                            <a:cubicBezTo>
                              <a:pt x="-51783" y="2329944"/>
                              <a:pt x="61853" y="2149894"/>
                              <a:pt x="0" y="1828847"/>
                            </a:cubicBezTo>
                            <a:cubicBezTo>
                              <a:pt x="-61853" y="1507800"/>
                              <a:pt x="32322" y="1538175"/>
                              <a:pt x="0" y="1287182"/>
                            </a:cubicBezTo>
                            <a:cubicBezTo>
                              <a:pt x="-32322" y="1036190"/>
                              <a:pt x="32450" y="765054"/>
                              <a:pt x="0" y="623206"/>
                            </a:cubicBezTo>
                            <a:cubicBezTo>
                              <a:pt x="-32450" y="481358"/>
                              <a:pt x="60036" y="288861"/>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Times" charset="0"/>
                </a:endParaRPr>
              </a:p>
            </p:txBody>
          </p:sp>
          <p:sp>
            <p:nvSpPr>
              <p:cNvPr id="60" name="Rectangle: Rounded Corners 59">
                <a:extLst>
                  <a:ext uri="{FF2B5EF4-FFF2-40B4-BE49-F238E27FC236}">
                    <a16:creationId xmlns:a16="http://schemas.microsoft.com/office/drawing/2014/main" id="{1DB943A0-350E-4F5A-E179-DF40A0609CDF}"/>
                  </a:ext>
                </a:extLst>
              </p:cNvPr>
              <p:cNvSpPr/>
              <p:nvPr/>
            </p:nvSpPr>
            <p:spPr bwMode="auto">
              <a:xfrm>
                <a:off x="26457747" y="19513791"/>
                <a:ext cx="700040" cy="630942"/>
              </a:xfrm>
              <a:prstGeom prst="roundRect">
                <a:avLst/>
              </a:prstGeom>
              <a:solidFill>
                <a:srgbClr val="006BA6"/>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61" name="TextBox 60">
                <a:extLst>
                  <a:ext uri="{FF2B5EF4-FFF2-40B4-BE49-F238E27FC236}">
                    <a16:creationId xmlns:a16="http://schemas.microsoft.com/office/drawing/2014/main" id="{65029007-DD2E-2063-83E9-2851B9605F25}"/>
                  </a:ext>
                </a:extLst>
              </p:cNvPr>
              <p:cNvSpPr txBox="1"/>
              <p:nvPr/>
            </p:nvSpPr>
            <p:spPr>
              <a:xfrm>
                <a:off x="27347131" y="19515486"/>
                <a:ext cx="1479018" cy="630942"/>
              </a:xfrm>
              <a:prstGeom prst="rect">
                <a:avLst/>
              </a:prstGeom>
              <a:noFill/>
              <a:ln>
                <a:noFill/>
              </a:ln>
            </p:spPr>
            <p:txBody>
              <a:bodyPr wrap="square" rtlCol="0">
                <a:spAutoFit/>
              </a:bodyPr>
              <a:lstStyle/>
              <a:p>
                <a:pPr algn="l"/>
                <a:r>
                  <a:rPr lang="en-US" sz="3500" b="1" dirty="0"/>
                  <a:t>NSF</a:t>
                </a:r>
              </a:p>
            </p:txBody>
          </p:sp>
          <p:sp>
            <p:nvSpPr>
              <p:cNvPr id="62" name="Rectangle: Rounded Corners 61">
                <a:extLst>
                  <a:ext uri="{FF2B5EF4-FFF2-40B4-BE49-F238E27FC236}">
                    <a16:creationId xmlns:a16="http://schemas.microsoft.com/office/drawing/2014/main" id="{037FCAE3-013A-7A0F-8690-3A1FC1A8AFAB}"/>
                  </a:ext>
                </a:extLst>
              </p:cNvPr>
              <p:cNvSpPr/>
              <p:nvPr/>
            </p:nvSpPr>
            <p:spPr bwMode="auto">
              <a:xfrm>
                <a:off x="30054980" y="18620268"/>
                <a:ext cx="700040" cy="630942"/>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63" name="TextBox 62">
                <a:extLst>
                  <a:ext uri="{FF2B5EF4-FFF2-40B4-BE49-F238E27FC236}">
                    <a16:creationId xmlns:a16="http://schemas.microsoft.com/office/drawing/2014/main" id="{A1DE1EC4-C771-20F9-35BC-FEC2BA5CD132}"/>
                  </a:ext>
                </a:extLst>
              </p:cNvPr>
              <p:cNvSpPr txBox="1"/>
              <p:nvPr/>
            </p:nvSpPr>
            <p:spPr>
              <a:xfrm>
                <a:off x="30906675" y="18620268"/>
                <a:ext cx="1479018" cy="630942"/>
              </a:xfrm>
              <a:prstGeom prst="rect">
                <a:avLst/>
              </a:prstGeom>
              <a:noFill/>
              <a:ln>
                <a:noFill/>
              </a:ln>
            </p:spPr>
            <p:txBody>
              <a:bodyPr wrap="square" rtlCol="0">
                <a:spAutoFit/>
              </a:bodyPr>
              <a:lstStyle/>
              <a:p>
                <a:pPr algn="l"/>
                <a:r>
                  <a:rPr lang="en-US" sz="3500" b="1" dirty="0"/>
                  <a:t>NIH</a:t>
                </a:r>
              </a:p>
            </p:txBody>
          </p:sp>
          <p:sp>
            <p:nvSpPr>
              <p:cNvPr id="2048" name="Rectangle: Rounded Corners 2047">
                <a:extLst>
                  <a:ext uri="{FF2B5EF4-FFF2-40B4-BE49-F238E27FC236}">
                    <a16:creationId xmlns:a16="http://schemas.microsoft.com/office/drawing/2014/main" id="{FAD240D0-95AB-89F5-5839-CD232D5E7EE3}"/>
                  </a:ext>
                </a:extLst>
              </p:cNvPr>
              <p:cNvSpPr/>
              <p:nvPr/>
            </p:nvSpPr>
            <p:spPr bwMode="auto">
              <a:xfrm>
                <a:off x="26457747" y="16968690"/>
                <a:ext cx="700040" cy="630942"/>
              </a:xfrm>
              <a:prstGeom prst="roundRect">
                <a:avLst/>
              </a:prstGeom>
              <a:solidFill>
                <a:srgbClr val="F1BE48"/>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49" name="TextBox 2048">
                <a:extLst>
                  <a:ext uri="{FF2B5EF4-FFF2-40B4-BE49-F238E27FC236}">
                    <a16:creationId xmlns:a16="http://schemas.microsoft.com/office/drawing/2014/main" id="{56747FDC-C061-1939-7C5A-C8534D50F7FE}"/>
                  </a:ext>
                </a:extLst>
              </p:cNvPr>
              <p:cNvSpPr txBox="1"/>
              <p:nvPr/>
            </p:nvSpPr>
            <p:spPr>
              <a:xfrm>
                <a:off x="27279143" y="16968690"/>
                <a:ext cx="2665076" cy="630942"/>
              </a:xfrm>
              <a:prstGeom prst="rect">
                <a:avLst/>
              </a:prstGeom>
              <a:noFill/>
              <a:ln>
                <a:noFill/>
              </a:ln>
            </p:spPr>
            <p:txBody>
              <a:bodyPr wrap="square" rtlCol="0">
                <a:spAutoFit/>
              </a:bodyPr>
              <a:lstStyle/>
              <a:p>
                <a:pPr algn="l"/>
                <a:r>
                  <a:rPr lang="en-US" sz="3500" b="1" dirty="0"/>
                  <a:t>DARPA</a:t>
                </a:r>
              </a:p>
            </p:txBody>
          </p:sp>
          <p:sp>
            <p:nvSpPr>
              <p:cNvPr id="2050" name="Rectangle: Rounded Corners 2049">
                <a:extLst>
                  <a:ext uri="{FF2B5EF4-FFF2-40B4-BE49-F238E27FC236}">
                    <a16:creationId xmlns:a16="http://schemas.microsoft.com/office/drawing/2014/main" id="{C41CCD96-52DE-DD9C-D390-9D1AE0DAD5BC}"/>
                  </a:ext>
                </a:extLst>
              </p:cNvPr>
              <p:cNvSpPr/>
              <p:nvPr/>
            </p:nvSpPr>
            <p:spPr bwMode="auto">
              <a:xfrm>
                <a:off x="30054980" y="17810756"/>
                <a:ext cx="700040" cy="630942"/>
              </a:xfrm>
              <a:prstGeom prst="roundRect">
                <a:avLst/>
              </a:prstGeom>
              <a:solidFill>
                <a:srgbClr val="76881D"/>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1" name="TextBox 2050">
                <a:extLst>
                  <a:ext uri="{FF2B5EF4-FFF2-40B4-BE49-F238E27FC236}">
                    <a16:creationId xmlns:a16="http://schemas.microsoft.com/office/drawing/2014/main" id="{5929A295-1372-6630-5147-BAC53304B41B}"/>
                  </a:ext>
                </a:extLst>
              </p:cNvPr>
              <p:cNvSpPr txBox="1"/>
              <p:nvPr/>
            </p:nvSpPr>
            <p:spPr>
              <a:xfrm>
                <a:off x="30906675" y="17810756"/>
                <a:ext cx="2665076" cy="630942"/>
              </a:xfrm>
              <a:prstGeom prst="rect">
                <a:avLst/>
              </a:prstGeom>
              <a:noFill/>
              <a:ln>
                <a:noFill/>
              </a:ln>
            </p:spPr>
            <p:txBody>
              <a:bodyPr wrap="square" rtlCol="0">
                <a:spAutoFit/>
              </a:bodyPr>
              <a:lstStyle/>
              <a:p>
                <a:pPr algn="l"/>
                <a:r>
                  <a:rPr lang="en-US" sz="3500" b="1" dirty="0"/>
                  <a:t>FDN</a:t>
                </a:r>
              </a:p>
            </p:txBody>
          </p:sp>
          <p:sp>
            <p:nvSpPr>
              <p:cNvPr id="2052" name="Rectangle: Rounded Corners 2051">
                <a:extLst>
                  <a:ext uri="{FF2B5EF4-FFF2-40B4-BE49-F238E27FC236}">
                    <a16:creationId xmlns:a16="http://schemas.microsoft.com/office/drawing/2014/main" id="{F97F6A69-CC66-D915-9060-92BCEEE609F8}"/>
                  </a:ext>
                </a:extLst>
              </p:cNvPr>
              <p:cNvSpPr/>
              <p:nvPr/>
            </p:nvSpPr>
            <p:spPr bwMode="auto">
              <a:xfrm>
                <a:off x="26457747" y="17804659"/>
                <a:ext cx="700040" cy="630942"/>
              </a:xfrm>
              <a:prstGeom prst="roundRect">
                <a:avLst/>
              </a:prstGeom>
              <a:solidFill>
                <a:srgbClr val="7A99A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3" name="TextBox 2052">
                <a:extLst>
                  <a:ext uri="{FF2B5EF4-FFF2-40B4-BE49-F238E27FC236}">
                    <a16:creationId xmlns:a16="http://schemas.microsoft.com/office/drawing/2014/main" id="{D72323EE-79B2-E50C-06CC-490F9F77648B}"/>
                  </a:ext>
                </a:extLst>
              </p:cNvPr>
              <p:cNvSpPr txBox="1"/>
              <p:nvPr/>
            </p:nvSpPr>
            <p:spPr>
              <a:xfrm>
                <a:off x="27333004" y="17804659"/>
                <a:ext cx="1479018" cy="630942"/>
              </a:xfrm>
              <a:prstGeom prst="rect">
                <a:avLst/>
              </a:prstGeom>
              <a:noFill/>
              <a:ln>
                <a:noFill/>
              </a:ln>
            </p:spPr>
            <p:txBody>
              <a:bodyPr wrap="square" rtlCol="0">
                <a:spAutoFit/>
              </a:bodyPr>
              <a:lstStyle/>
              <a:p>
                <a:pPr algn="l"/>
                <a:r>
                  <a:rPr lang="en-US" sz="3500" b="1" dirty="0"/>
                  <a:t>DOE</a:t>
                </a:r>
              </a:p>
            </p:txBody>
          </p:sp>
          <p:sp>
            <p:nvSpPr>
              <p:cNvPr id="2054" name="Rectangle: Rounded Corners 2053">
                <a:extLst>
                  <a:ext uri="{FF2B5EF4-FFF2-40B4-BE49-F238E27FC236}">
                    <a16:creationId xmlns:a16="http://schemas.microsoft.com/office/drawing/2014/main" id="{91C002EB-6775-A156-76BA-4F02FE900599}"/>
                  </a:ext>
                </a:extLst>
              </p:cNvPr>
              <p:cNvSpPr/>
              <p:nvPr/>
            </p:nvSpPr>
            <p:spPr bwMode="auto">
              <a:xfrm>
                <a:off x="30054980" y="16948245"/>
                <a:ext cx="700040" cy="630942"/>
              </a:xfrm>
              <a:prstGeom prst="roundRect">
                <a:avLst/>
              </a:prstGeom>
              <a:solidFill>
                <a:srgbClr val="B9975B"/>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5" name="TextBox 2054">
                <a:extLst>
                  <a:ext uri="{FF2B5EF4-FFF2-40B4-BE49-F238E27FC236}">
                    <a16:creationId xmlns:a16="http://schemas.microsoft.com/office/drawing/2014/main" id="{F648D532-9952-7382-EC91-C3440FC4121D}"/>
                  </a:ext>
                </a:extLst>
              </p:cNvPr>
              <p:cNvSpPr txBox="1"/>
              <p:nvPr/>
            </p:nvSpPr>
            <p:spPr>
              <a:xfrm>
                <a:off x="30930237" y="16948245"/>
                <a:ext cx="1479018" cy="630942"/>
              </a:xfrm>
              <a:prstGeom prst="rect">
                <a:avLst/>
              </a:prstGeom>
              <a:noFill/>
              <a:ln>
                <a:noFill/>
              </a:ln>
            </p:spPr>
            <p:txBody>
              <a:bodyPr wrap="square" rtlCol="0">
                <a:spAutoFit/>
              </a:bodyPr>
              <a:lstStyle/>
              <a:p>
                <a:pPr algn="l"/>
                <a:r>
                  <a:rPr lang="en-US" sz="3500" b="1" dirty="0"/>
                  <a:t>DoD</a:t>
                </a:r>
              </a:p>
            </p:txBody>
          </p:sp>
          <p:sp>
            <p:nvSpPr>
              <p:cNvPr id="2056" name="Rectangle: Rounded Corners 2055">
                <a:extLst>
                  <a:ext uri="{FF2B5EF4-FFF2-40B4-BE49-F238E27FC236}">
                    <a16:creationId xmlns:a16="http://schemas.microsoft.com/office/drawing/2014/main" id="{CE2901AC-5915-78B4-7E1E-61FE92139E71}"/>
                  </a:ext>
                </a:extLst>
              </p:cNvPr>
              <p:cNvSpPr/>
              <p:nvPr/>
            </p:nvSpPr>
            <p:spPr bwMode="auto">
              <a:xfrm>
                <a:off x="26457747" y="18666707"/>
                <a:ext cx="700040" cy="630942"/>
              </a:xfrm>
              <a:prstGeom prst="roundRect">
                <a:avLst/>
              </a:prstGeom>
              <a:solidFill>
                <a:srgbClr val="BE531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7" name="TextBox 2056">
                <a:extLst>
                  <a:ext uri="{FF2B5EF4-FFF2-40B4-BE49-F238E27FC236}">
                    <a16:creationId xmlns:a16="http://schemas.microsoft.com/office/drawing/2014/main" id="{B9F5735B-50EC-0432-9823-8B544BD00BAA}"/>
                  </a:ext>
                </a:extLst>
              </p:cNvPr>
              <p:cNvSpPr txBox="1"/>
              <p:nvPr/>
            </p:nvSpPr>
            <p:spPr>
              <a:xfrm>
                <a:off x="27333004" y="18666707"/>
                <a:ext cx="1479018" cy="630942"/>
              </a:xfrm>
              <a:prstGeom prst="rect">
                <a:avLst/>
              </a:prstGeom>
              <a:noFill/>
              <a:ln>
                <a:noFill/>
              </a:ln>
            </p:spPr>
            <p:txBody>
              <a:bodyPr wrap="square" rtlCol="0">
                <a:spAutoFit/>
              </a:bodyPr>
              <a:lstStyle/>
              <a:p>
                <a:pPr algn="l"/>
                <a:r>
                  <a:rPr lang="en-US" sz="3500" b="1" dirty="0"/>
                  <a:t>NASA</a:t>
                </a:r>
              </a:p>
            </p:txBody>
          </p:sp>
        </p:grpSp>
        <p:grpSp>
          <p:nvGrpSpPr>
            <p:cNvPr id="32" name="Group 31">
              <a:extLst>
                <a:ext uri="{FF2B5EF4-FFF2-40B4-BE49-F238E27FC236}">
                  <a16:creationId xmlns:a16="http://schemas.microsoft.com/office/drawing/2014/main" id="{CD1668B2-7F26-659A-50DE-48367C278EB0}"/>
                </a:ext>
              </a:extLst>
            </p:cNvPr>
            <p:cNvGrpSpPr/>
            <p:nvPr/>
          </p:nvGrpSpPr>
          <p:grpSpPr>
            <a:xfrm>
              <a:off x="4146980" y="17168292"/>
              <a:ext cx="2340400" cy="652314"/>
              <a:chOff x="4146980" y="17168292"/>
              <a:chExt cx="2340400" cy="652314"/>
            </a:xfrm>
          </p:grpSpPr>
          <p:sp>
            <p:nvSpPr>
              <p:cNvPr id="25" name="Rectangle: Rounded Corners 24">
                <a:extLst>
                  <a:ext uri="{FF2B5EF4-FFF2-40B4-BE49-F238E27FC236}">
                    <a16:creationId xmlns:a16="http://schemas.microsoft.com/office/drawing/2014/main" id="{86C5EC01-6E8C-905F-819D-C7B440F48A7E}"/>
                  </a:ext>
                </a:extLst>
              </p:cNvPr>
              <p:cNvSpPr/>
              <p:nvPr/>
            </p:nvSpPr>
            <p:spPr bwMode="auto">
              <a:xfrm>
                <a:off x="4146980" y="17189664"/>
                <a:ext cx="700040" cy="630942"/>
              </a:xfrm>
              <a:prstGeom prst="roundRect">
                <a:avLst/>
              </a:prstGeom>
              <a:solidFill>
                <a:srgbClr val="EED484"/>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6" name="TextBox 25">
                <a:extLst>
                  <a:ext uri="{FF2B5EF4-FFF2-40B4-BE49-F238E27FC236}">
                    <a16:creationId xmlns:a16="http://schemas.microsoft.com/office/drawing/2014/main" id="{11214439-B920-243A-C588-9E402B47B368}"/>
                  </a:ext>
                </a:extLst>
              </p:cNvPr>
              <p:cNvSpPr txBox="1"/>
              <p:nvPr/>
            </p:nvSpPr>
            <p:spPr>
              <a:xfrm>
                <a:off x="5008362" y="17168292"/>
                <a:ext cx="1479018" cy="630942"/>
              </a:xfrm>
              <a:prstGeom prst="rect">
                <a:avLst/>
              </a:prstGeom>
              <a:noFill/>
              <a:ln>
                <a:noFill/>
              </a:ln>
            </p:spPr>
            <p:txBody>
              <a:bodyPr wrap="square" rtlCol="0">
                <a:spAutoFit/>
              </a:bodyPr>
              <a:lstStyle/>
              <a:p>
                <a:pPr algn="l"/>
                <a:r>
                  <a:rPr lang="en-US" sz="3500" b="1"/>
                  <a:t>USDA</a:t>
                </a:r>
                <a:endParaRPr lang="en-US" sz="3500" b="1" dirty="0"/>
              </a:p>
            </p:txBody>
          </p:sp>
        </p:grpSp>
      </p:grpSp>
      <p:grpSp>
        <p:nvGrpSpPr>
          <p:cNvPr id="44" name="Group 43">
            <a:extLst>
              <a:ext uri="{FF2B5EF4-FFF2-40B4-BE49-F238E27FC236}">
                <a16:creationId xmlns:a16="http://schemas.microsoft.com/office/drawing/2014/main" id="{D9D1EAEF-9745-9C35-056B-5DE6A6426DDB}"/>
              </a:ext>
            </a:extLst>
          </p:cNvPr>
          <p:cNvGrpSpPr/>
          <p:nvPr/>
        </p:nvGrpSpPr>
        <p:grpSpPr>
          <a:xfrm>
            <a:off x="19518500" y="16383000"/>
            <a:ext cx="12692440" cy="1042698"/>
            <a:chOff x="18077412" y="16329759"/>
            <a:chExt cx="6622215" cy="1042698"/>
          </a:xfrm>
          <a:solidFill>
            <a:srgbClr val="006BA6"/>
          </a:solidFill>
        </p:grpSpPr>
        <p:sp>
          <p:nvSpPr>
            <p:cNvPr id="28" name="Arrow: Left-Right 27">
              <a:extLst>
                <a:ext uri="{FF2B5EF4-FFF2-40B4-BE49-F238E27FC236}">
                  <a16:creationId xmlns:a16="http://schemas.microsoft.com/office/drawing/2014/main" id="{39A27ACA-D8D0-CD85-25FD-FC9A06BEBD7D}"/>
                </a:ext>
              </a:extLst>
            </p:cNvPr>
            <p:cNvSpPr/>
            <p:nvPr/>
          </p:nvSpPr>
          <p:spPr bwMode="auto">
            <a:xfrm>
              <a:off x="19168017" y="16329759"/>
              <a:ext cx="4397032" cy="1042698"/>
            </a:xfrm>
            <a:prstGeom prst="leftRightArrow">
              <a:avLst/>
            </a:prstGeom>
            <a:grpFill/>
            <a:ln w="57150" cap="flat" cmpd="sng" algn="ctr">
              <a:solidFill>
                <a:srgbClr val="006BA6"/>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Abadi" panose="020B0604020104020204" pitchFamily="34" charset="0"/>
              </a:endParaRPr>
            </a:p>
          </p:txBody>
        </p:sp>
        <p:sp>
          <p:nvSpPr>
            <p:cNvPr id="2073" name="TextBox 2072">
              <a:extLst>
                <a:ext uri="{FF2B5EF4-FFF2-40B4-BE49-F238E27FC236}">
                  <a16:creationId xmlns:a16="http://schemas.microsoft.com/office/drawing/2014/main" id="{9EE2DB1C-340D-23B9-3566-05EF3D2655AE}"/>
                </a:ext>
              </a:extLst>
            </p:cNvPr>
            <p:cNvSpPr txBox="1"/>
            <p:nvPr/>
          </p:nvSpPr>
          <p:spPr>
            <a:xfrm>
              <a:off x="18077412" y="16605992"/>
              <a:ext cx="6622215" cy="461665"/>
            </a:xfrm>
            <a:prstGeom prst="rect">
              <a:avLst/>
            </a:prstGeom>
            <a:noFill/>
          </p:spPr>
          <p:txBody>
            <a:bodyPr wrap="square" rtlCol="0">
              <a:spAutoFit/>
            </a:bodyPr>
            <a:lstStyle/>
            <a:p>
              <a:pPr algn="ctr"/>
              <a:r>
                <a:rPr lang="en-US" sz="2400">
                  <a:solidFill>
                    <a:schemeClr val="bg1"/>
                  </a:solidFill>
                  <a:latin typeface="Abadi" panose="020B0604020104020204" pitchFamily="34" charset="0"/>
                  <a:hlinkClick r:id="rId20">
                    <a:extLst>
                      <a:ext uri="{A12FA001-AC4F-418D-AE19-62706E023703}">
                        <ahyp:hlinkClr xmlns:ahyp="http://schemas.microsoft.com/office/drawing/2018/hyperlinkcolor" val="tx"/>
                      </a:ext>
                    </a:extLst>
                  </a:hlinkClick>
                </a:rPr>
                <a:t>Computational and Data-Enabled Science and Engineering</a:t>
              </a:r>
              <a:endParaRPr lang="en-US" sz="2400" dirty="0">
                <a:solidFill>
                  <a:schemeClr val="bg1"/>
                </a:solidFill>
                <a:latin typeface="Abadi" panose="020B0604020104020204" pitchFamily="34" charset="0"/>
              </a:endParaRPr>
            </a:p>
          </p:txBody>
        </p:sp>
      </p:grpSp>
      <p:grpSp>
        <p:nvGrpSpPr>
          <p:cNvPr id="40" name="Group 39">
            <a:extLst>
              <a:ext uri="{FF2B5EF4-FFF2-40B4-BE49-F238E27FC236}">
                <a16:creationId xmlns:a16="http://schemas.microsoft.com/office/drawing/2014/main" id="{841B5252-15C6-DC40-2225-C9B09A13CACB}"/>
              </a:ext>
            </a:extLst>
          </p:cNvPr>
          <p:cNvGrpSpPr/>
          <p:nvPr/>
        </p:nvGrpSpPr>
        <p:grpSpPr>
          <a:xfrm>
            <a:off x="41910" y="19609291"/>
            <a:ext cx="32781239" cy="1345709"/>
            <a:chOff x="76200" y="14596655"/>
            <a:chExt cx="32781239" cy="1447554"/>
          </a:xfrm>
        </p:grpSpPr>
        <p:sp>
          <p:nvSpPr>
            <p:cNvPr id="30" name="Arrow: Left-Right 29">
              <a:extLst>
                <a:ext uri="{FF2B5EF4-FFF2-40B4-BE49-F238E27FC236}">
                  <a16:creationId xmlns:a16="http://schemas.microsoft.com/office/drawing/2014/main" id="{5F16622F-3DDA-4A2C-6CF5-0D6DCBEC5B27}"/>
                </a:ext>
              </a:extLst>
            </p:cNvPr>
            <p:cNvSpPr/>
            <p:nvPr/>
          </p:nvSpPr>
          <p:spPr bwMode="auto">
            <a:xfrm>
              <a:off x="76200" y="14596655"/>
              <a:ext cx="32781239" cy="1447554"/>
            </a:xfrm>
            <a:prstGeom prst="leftRightArrow">
              <a:avLst/>
            </a:prstGeom>
            <a:solidFill>
              <a:srgbClr val="003D4C"/>
            </a:solidFill>
            <a:ln w="57150" cap="flat" cmpd="sng" algn="ctr">
              <a:solidFill>
                <a:srgbClr val="003D4C"/>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Abadi" panose="020B0604020104020204" pitchFamily="34" charset="0"/>
              </a:endParaRPr>
            </a:p>
          </p:txBody>
        </p:sp>
        <p:sp>
          <p:nvSpPr>
            <p:cNvPr id="35" name="TextBox 34">
              <a:extLst>
                <a:ext uri="{FF2B5EF4-FFF2-40B4-BE49-F238E27FC236}">
                  <a16:creationId xmlns:a16="http://schemas.microsoft.com/office/drawing/2014/main" id="{86DCAED0-B9E1-C917-8FC1-AEE95888CBB1}"/>
                </a:ext>
              </a:extLst>
            </p:cNvPr>
            <p:cNvSpPr txBox="1"/>
            <p:nvPr/>
          </p:nvSpPr>
          <p:spPr>
            <a:xfrm>
              <a:off x="7434545" y="14856337"/>
              <a:ext cx="19118430" cy="893888"/>
            </a:xfrm>
            <a:prstGeom prst="rect">
              <a:avLst/>
            </a:prstGeom>
            <a:noFill/>
          </p:spPr>
          <p:txBody>
            <a:bodyPr wrap="square" rtlCol="0">
              <a:spAutoFit/>
            </a:bodyPr>
            <a:lstStyle/>
            <a:p>
              <a:pPr algn="ctr"/>
              <a:r>
                <a:rPr lang="en-US" sz="2400">
                  <a:solidFill>
                    <a:schemeClr val="bg1"/>
                  </a:solidFill>
                  <a:latin typeface="Abadi" panose="020B0604020104020204" pitchFamily="34" charset="0"/>
                  <a:hlinkClick r:id="rId21">
                    <a:extLst>
                      <a:ext uri="{A12FA001-AC4F-418D-AE19-62706E023703}">
                        <ahyp:hlinkClr xmlns:ahyp="http://schemas.microsoft.com/office/drawing/2018/hyperlinkcolor" val="tx"/>
                      </a:ext>
                    </a:extLst>
                  </a:hlinkClick>
                </a:rPr>
                <a:t>ECosystem for Leading Innovation in Plasma Science and Engineering (ECLIPSE)</a:t>
              </a:r>
              <a:r>
                <a:rPr lang="en-US" sz="2400">
                  <a:solidFill>
                    <a:schemeClr val="bg1"/>
                  </a:solidFill>
                  <a:latin typeface="Abadi" panose="020B0604020104020204" pitchFamily="34" charset="0"/>
                </a:rPr>
                <a:t> – varies by program</a:t>
              </a:r>
            </a:p>
            <a:p>
              <a:pPr algn="ctr"/>
              <a:r>
                <a:rPr lang="en-US" sz="2400">
                  <a:solidFill>
                    <a:schemeClr val="bg1"/>
                  </a:solidFill>
                  <a:latin typeface="Abadi" panose="020B0604020104020204" pitchFamily="34" charset="0"/>
                  <a:hlinkClick r:id="rId22">
                    <a:extLst>
                      <a:ext uri="{A12FA001-AC4F-418D-AE19-62706E023703}">
                        <ahyp:hlinkClr xmlns:ahyp="http://schemas.microsoft.com/office/drawing/2018/hyperlinkcolor" val="tx"/>
                      </a:ext>
                    </a:extLst>
                  </a:hlinkClick>
                </a:rPr>
                <a:t>Research in the Formation of Engineers (RFE)</a:t>
              </a:r>
              <a:r>
                <a:rPr lang="en-US" sz="2400">
                  <a:solidFill>
                    <a:schemeClr val="bg1"/>
                  </a:solidFill>
                  <a:latin typeface="Abadi" panose="020B0604020104020204" pitchFamily="34" charset="0"/>
                </a:rPr>
                <a:t> - Rolling</a:t>
              </a:r>
            </a:p>
          </p:txBody>
        </p:sp>
      </p:grpSp>
      <p:sp>
        <p:nvSpPr>
          <p:cNvPr id="46" name="Rectangle: Rounded Corners 45">
            <a:extLst>
              <a:ext uri="{FF2B5EF4-FFF2-40B4-BE49-F238E27FC236}">
                <a16:creationId xmlns:a16="http://schemas.microsoft.com/office/drawing/2014/main" id="{512F4437-9AA4-9FC2-5C75-DB47762ED3DA}"/>
              </a:ext>
            </a:extLst>
          </p:cNvPr>
          <p:cNvSpPr/>
          <p:nvPr/>
        </p:nvSpPr>
        <p:spPr bwMode="auto">
          <a:xfrm>
            <a:off x="11067547" y="3470853"/>
            <a:ext cx="2590799" cy="1710747"/>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23">
                  <a:extLst>
                    <a:ext uri="{A12FA001-AC4F-418D-AE19-62706E023703}">
                      <ahyp:hlinkClr xmlns:ahyp="http://schemas.microsoft.com/office/drawing/2018/hyperlinkcolor" val="tx"/>
                    </a:ext>
                  </a:extLst>
                </a:hlinkClick>
              </a:rPr>
              <a:t>Gen-4 Engineering Research Centers (ERC)</a:t>
            </a:r>
            <a:endParaRPr lang="en-US" sz="2400" dirty="0">
              <a:solidFill>
                <a:schemeClr val="bg1"/>
              </a:solidFill>
              <a:latin typeface="Abadi" panose="020F0502020204030204" pitchFamily="34" charset="0"/>
            </a:endParaRPr>
          </a:p>
        </p:txBody>
      </p:sp>
      <p:sp>
        <p:nvSpPr>
          <p:cNvPr id="52" name="Rectangle: Rounded Corners 51">
            <a:extLst>
              <a:ext uri="{FF2B5EF4-FFF2-40B4-BE49-F238E27FC236}">
                <a16:creationId xmlns:a16="http://schemas.microsoft.com/office/drawing/2014/main" id="{2C202471-21FE-6DEB-9183-BBD44BAF6E83}"/>
              </a:ext>
            </a:extLst>
          </p:cNvPr>
          <p:cNvSpPr/>
          <p:nvPr/>
        </p:nvSpPr>
        <p:spPr bwMode="auto">
          <a:xfrm>
            <a:off x="21627667" y="6120067"/>
            <a:ext cx="2590800" cy="261118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fontAlgn="t" latinLnBrk="0" hangingPunct="1"/>
            <a:r>
              <a:rPr lang="en-US" sz="2200">
                <a:solidFill>
                  <a:schemeClr val="bg1"/>
                </a:solidFill>
                <a:latin typeface="Abadi" panose="020F0502020204030204" pitchFamily="34" charset="0"/>
                <a:hlinkClick r:id="rId24">
                  <a:extLst>
                    <a:ext uri="{A12FA001-AC4F-418D-AE19-62706E023703}">
                      <ahyp:hlinkClr xmlns:ahyp="http://schemas.microsoft.com/office/drawing/2018/hyperlinkcolor" val="tx"/>
                    </a:ext>
                  </a:extLst>
                </a:hlinkClick>
              </a:rPr>
              <a:t>Computer and Information Science and Engineering (CISE) Research Initiation Initiative (CRII)</a:t>
            </a:r>
            <a:endParaRPr lang="en-US" sz="2200">
              <a:solidFill>
                <a:schemeClr val="bg1"/>
              </a:solidFill>
              <a:latin typeface="Abadi" panose="020F0502020204030204" pitchFamily="34" charset="0"/>
            </a:endParaRPr>
          </a:p>
        </p:txBody>
      </p:sp>
      <p:sp>
        <p:nvSpPr>
          <p:cNvPr id="53" name="Rectangle: Rounded Corners 52">
            <a:extLst>
              <a:ext uri="{FF2B5EF4-FFF2-40B4-BE49-F238E27FC236}">
                <a16:creationId xmlns:a16="http://schemas.microsoft.com/office/drawing/2014/main" id="{1AC19EA3-3B7E-F9CC-5D70-A2621049A38C}"/>
              </a:ext>
            </a:extLst>
          </p:cNvPr>
          <p:cNvSpPr/>
          <p:nvPr/>
        </p:nvSpPr>
        <p:spPr bwMode="auto">
          <a:xfrm>
            <a:off x="21574464" y="8784027"/>
            <a:ext cx="2590800" cy="2908517"/>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a:solidFill>
                  <a:schemeClr val="bg1"/>
                </a:solidFill>
                <a:latin typeface="Abadi" panose="020F0502020204030204" pitchFamily="34" charset="0"/>
                <a:hlinkClick r:id="rId25">
                  <a:extLst>
                    <a:ext uri="{A12FA001-AC4F-418D-AE19-62706E023703}">
                      <ahyp:hlinkClr xmlns:ahyp="http://schemas.microsoft.com/office/drawing/2018/hyperlinkcolor" val="tx"/>
                    </a:ext>
                  </a:extLst>
                </a:hlinkClick>
              </a:rPr>
              <a:t>Community Infrastructure for Research in</a:t>
            </a:r>
          </a:p>
          <a:p>
            <a:pPr algn="ctr"/>
            <a:r>
              <a:rPr lang="en-US" sz="2200">
                <a:solidFill>
                  <a:schemeClr val="bg1"/>
                </a:solidFill>
                <a:latin typeface="Abadi" panose="020F0502020204030204" pitchFamily="34" charset="0"/>
                <a:hlinkClick r:id="rId25">
                  <a:extLst>
                    <a:ext uri="{A12FA001-AC4F-418D-AE19-62706E023703}">
                      <ahyp:hlinkClr xmlns:ahyp="http://schemas.microsoft.com/office/drawing/2018/hyperlinkcolor" val="tx"/>
                    </a:ext>
                  </a:extLst>
                </a:hlinkClick>
              </a:rPr>
              <a:t>Computer and Information Science and</a:t>
            </a:r>
          </a:p>
          <a:p>
            <a:pPr algn="ctr"/>
            <a:r>
              <a:rPr lang="en-US" sz="2200">
                <a:solidFill>
                  <a:schemeClr val="bg1"/>
                </a:solidFill>
                <a:latin typeface="Abadi" panose="020F0502020204030204" pitchFamily="34" charset="0"/>
                <a:hlinkClick r:id="rId25">
                  <a:extLst>
                    <a:ext uri="{A12FA001-AC4F-418D-AE19-62706E023703}">
                      <ahyp:hlinkClr xmlns:ahyp="http://schemas.microsoft.com/office/drawing/2018/hyperlinkcolor" val="tx"/>
                    </a:ext>
                  </a:extLst>
                </a:hlinkClick>
              </a:rPr>
              <a:t>Engineering (CIRC)</a:t>
            </a:r>
            <a:endParaRPr lang="en-US" sz="2200" dirty="0">
              <a:solidFill>
                <a:schemeClr val="bg1"/>
              </a:solidFill>
              <a:latin typeface="Abadi" panose="020F0502020204030204" pitchFamily="34" charset="0"/>
            </a:endParaRPr>
          </a:p>
        </p:txBody>
      </p:sp>
      <p:grpSp>
        <p:nvGrpSpPr>
          <p:cNvPr id="54" name="Group 53">
            <a:extLst>
              <a:ext uri="{FF2B5EF4-FFF2-40B4-BE49-F238E27FC236}">
                <a16:creationId xmlns:a16="http://schemas.microsoft.com/office/drawing/2014/main" id="{09F029A2-AF2B-1366-DEE0-4BCB2E19C7B7}"/>
              </a:ext>
            </a:extLst>
          </p:cNvPr>
          <p:cNvGrpSpPr/>
          <p:nvPr/>
        </p:nvGrpSpPr>
        <p:grpSpPr>
          <a:xfrm>
            <a:off x="19320417" y="17145000"/>
            <a:ext cx="4397032" cy="851148"/>
            <a:chOff x="19168017" y="16329759"/>
            <a:chExt cx="4397032" cy="1042698"/>
          </a:xfrm>
          <a:solidFill>
            <a:srgbClr val="006BA6"/>
          </a:solidFill>
        </p:grpSpPr>
        <p:sp>
          <p:nvSpPr>
            <p:cNvPr id="56" name="Arrow: Left-Right 55">
              <a:extLst>
                <a:ext uri="{FF2B5EF4-FFF2-40B4-BE49-F238E27FC236}">
                  <a16:creationId xmlns:a16="http://schemas.microsoft.com/office/drawing/2014/main" id="{501B8A41-8B24-468A-F98D-E7697C5C61DF}"/>
                </a:ext>
              </a:extLst>
            </p:cNvPr>
            <p:cNvSpPr/>
            <p:nvPr/>
          </p:nvSpPr>
          <p:spPr bwMode="auto">
            <a:xfrm>
              <a:off x="19168017" y="16329759"/>
              <a:ext cx="4397032" cy="1042698"/>
            </a:xfrm>
            <a:prstGeom prst="leftRightArrow">
              <a:avLst/>
            </a:prstGeom>
            <a:grpFill/>
            <a:ln w="57150" cap="flat" cmpd="sng" algn="ctr">
              <a:solidFill>
                <a:srgbClr val="006BA6"/>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Times" charset="0"/>
              </a:endParaRPr>
            </a:p>
          </p:txBody>
        </p:sp>
        <p:sp>
          <p:nvSpPr>
            <p:cNvPr id="58" name="TextBox 57">
              <a:extLst>
                <a:ext uri="{FF2B5EF4-FFF2-40B4-BE49-F238E27FC236}">
                  <a16:creationId xmlns:a16="http://schemas.microsoft.com/office/drawing/2014/main" id="{A98DB41D-ABD2-8405-4B07-F49CF4E37917}"/>
                </a:ext>
              </a:extLst>
            </p:cNvPr>
            <p:cNvSpPr txBox="1"/>
            <p:nvPr/>
          </p:nvSpPr>
          <p:spPr>
            <a:xfrm>
              <a:off x="19812000" y="16482159"/>
              <a:ext cx="3043034" cy="523220"/>
            </a:xfrm>
            <a:prstGeom prst="rect">
              <a:avLst/>
            </a:prstGeom>
            <a:noFill/>
          </p:spPr>
          <p:txBody>
            <a:bodyPr wrap="square" rtlCol="0">
              <a:spAutoFit/>
            </a:bodyPr>
            <a:lstStyle/>
            <a:p>
              <a:pPr algn="ctr"/>
              <a:r>
                <a:rPr lang="en-US" sz="2800">
                  <a:solidFill>
                    <a:schemeClr val="bg1"/>
                  </a:solidFill>
                  <a:latin typeface="Abadi" panose="020B0604020104020204" pitchFamily="34" charset="0"/>
                  <a:hlinkClick r:id="rId26">
                    <a:extLst>
                      <a:ext uri="{A12FA001-AC4F-418D-AE19-62706E023703}">
                        <ahyp:hlinkClr xmlns:ahyp="http://schemas.microsoft.com/office/drawing/2018/hyperlinkcolor" val="tx"/>
                      </a:ext>
                    </a:extLst>
                  </a:hlinkClick>
                </a:rPr>
                <a:t>LEAP HI</a:t>
              </a:r>
              <a:endParaRPr lang="en-US" sz="2800" dirty="0">
                <a:solidFill>
                  <a:schemeClr val="bg1"/>
                </a:solidFill>
                <a:latin typeface="Abadi" panose="020B0604020104020204" pitchFamily="34" charset="0"/>
              </a:endParaRPr>
            </a:p>
          </p:txBody>
        </p:sp>
      </p:grpSp>
      <p:sp>
        <p:nvSpPr>
          <p:cNvPr id="2069" name="Rectangle: Rounded Corners 2068">
            <a:extLst>
              <a:ext uri="{FF2B5EF4-FFF2-40B4-BE49-F238E27FC236}">
                <a16:creationId xmlns:a16="http://schemas.microsoft.com/office/drawing/2014/main" id="{279D72A3-9885-C336-0618-F0593689819B}"/>
              </a:ext>
            </a:extLst>
          </p:cNvPr>
          <p:cNvSpPr/>
          <p:nvPr/>
        </p:nvSpPr>
        <p:spPr bwMode="auto">
          <a:xfrm>
            <a:off x="27191323" y="3449781"/>
            <a:ext cx="2764669" cy="134309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27">
                  <a:extLst>
                    <a:ext uri="{A12FA001-AC4F-418D-AE19-62706E023703}">
                      <ahyp:hlinkClr xmlns:ahyp="http://schemas.microsoft.com/office/drawing/2018/hyperlinkcolor" val="tx"/>
                    </a:ext>
                  </a:extLst>
                </a:hlinkClick>
              </a:rPr>
              <a:t>Broadening Participation in Engineering (BPE)</a:t>
            </a:r>
            <a:endParaRPr lang="en-US" sz="2400">
              <a:solidFill>
                <a:schemeClr val="bg1"/>
              </a:solidFill>
              <a:latin typeface="Abadi" panose="020F0502020204030204" pitchFamily="34" charset="0"/>
            </a:endParaRPr>
          </a:p>
        </p:txBody>
      </p:sp>
      <p:sp>
        <p:nvSpPr>
          <p:cNvPr id="2074" name="Rectangle: Rounded Corners 2073">
            <a:extLst>
              <a:ext uri="{FF2B5EF4-FFF2-40B4-BE49-F238E27FC236}">
                <a16:creationId xmlns:a16="http://schemas.microsoft.com/office/drawing/2014/main" id="{77D97AC4-42AE-AE95-5C20-EE913C74B364}"/>
              </a:ext>
            </a:extLst>
          </p:cNvPr>
          <p:cNvSpPr/>
          <p:nvPr/>
        </p:nvSpPr>
        <p:spPr bwMode="auto">
          <a:xfrm>
            <a:off x="27641" y="12587773"/>
            <a:ext cx="2590800" cy="2040167"/>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a:solidFill>
                  <a:schemeClr val="bg1"/>
                </a:solidFill>
                <a:latin typeface="Abadi" panose="020F0502020204030204" pitchFamily="34" charset="0"/>
                <a:hlinkClick r:id="rId28">
                  <a:extLst>
                    <a:ext uri="{A12FA001-AC4F-418D-AE19-62706E023703}">
                      <ahyp:hlinkClr xmlns:ahyp="http://schemas.microsoft.com/office/drawing/2018/hyperlinkcolor" val="tx"/>
                    </a:ext>
                  </a:extLst>
                </a:hlinkClick>
              </a:rPr>
              <a:t>National Centers for Biomedical Imaging and Bioengineering (NCBIB)</a:t>
            </a:r>
            <a:endParaRPr lang="en-US" sz="2400" dirty="0">
              <a:solidFill>
                <a:schemeClr val="bg1"/>
              </a:solidFill>
              <a:latin typeface="Abadi" panose="020F0502020204030204" pitchFamily="34" charset="0"/>
            </a:endParaRPr>
          </a:p>
        </p:txBody>
      </p:sp>
      <p:sp>
        <p:nvSpPr>
          <p:cNvPr id="2075" name="Rectangle: Rounded Corners 2074">
            <a:extLst>
              <a:ext uri="{FF2B5EF4-FFF2-40B4-BE49-F238E27FC236}">
                <a16:creationId xmlns:a16="http://schemas.microsoft.com/office/drawing/2014/main" id="{F4471DC7-90A2-D502-03D6-3BA4FB576DBC}"/>
              </a:ext>
            </a:extLst>
          </p:cNvPr>
          <p:cNvSpPr/>
          <p:nvPr/>
        </p:nvSpPr>
        <p:spPr bwMode="auto">
          <a:xfrm>
            <a:off x="11021377" y="5257804"/>
            <a:ext cx="2664737" cy="2040167"/>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a:solidFill>
                  <a:schemeClr val="bg1"/>
                </a:solidFill>
                <a:latin typeface="Abadi" panose="020F0502020204030204" pitchFamily="34" charset="0"/>
                <a:hlinkClick r:id="rId28">
                  <a:extLst>
                    <a:ext uri="{A12FA001-AC4F-418D-AE19-62706E023703}">
                      <ahyp:hlinkClr xmlns:ahyp="http://schemas.microsoft.com/office/drawing/2018/hyperlinkcolor" val="tx"/>
                    </a:ext>
                  </a:extLst>
                </a:hlinkClick>
              </a:rPr>
              <a:t>National Centers for Biomedical Imaging and Bioengineering (NCBIB)</a:t>
            </a:r>
            <a:endParaRPr lang="en-US" sz="2400" dirty="0">
              <a:solidFill>
                <a:schemeClr val="bg1"/>
              </a:solidFill>
              <a:latin typeface="Abadi" panose="020F0502020204030204" pitchFamily="34" charset="0"/>
            </a:endParaRPr>
          </a:p>
        </p:txBody>
      </p:sp>
      <p:sp>
        <p:nvSpPr>
          <p:cNvPr id="2076" name="Rectangle: Rounded Corners 2075">
            <a:extLst>
              <a:ext uri="{FF2B5EF4-FFF2-40B4-BE49-F238E27FC236}">
                <a16:creationId xmlns:a16="http://schemas.microsoft.com/office/drawing/2014/main" id="{6E54EB1D-8EFB-FB04-484A-D416E2FEE628}"/>
              </a:ext>
            </a:extLst>
          </p:cNvPr>
          <p:cNvSpPr/>
          <p:nvPr/>
        </p:nvSpPr>
        <p:spPr bwMode="auto">
          <a:xfrm>
            <a:off x="21551856" y="11768748"/>
            <a:ext cx="2590800" cy="1832069"/>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200">
                <a:solidFill>
                  <a:schemeClr val="bg1"/>
                </a:solidFill>
                <a:latin typeface="Abadi" panose="020F0502020204030204" pitchFamily="34" charset="0"/>
                <a:hlinkClick r:id="rId28">
                  <a:extLst>
                    <a:ext uri="{A12FA001-AC4F-418D-AE19-62706E023703}">
                      <ahyp:hlinkClr xmlns:ahyp="http://schemas.microsoft.com/office/drawing/2018/hyperlinkcolor" val="tx"/>
                    </a:ext>
                  </a:extLst>
                </a:hlinkClick>
              </a:rPr>
              <a:t>National Centers for Biomedical Imaging and Bioengineering (NCBIB)</a:t>
            </a:r>
            <a:endParaRPr lang="en-US" sz="2200" dirty="0">
              <a:solidFill>
                <a:schemeClr val="bg1"/>
              </a:solidFill>
              <a:latin typeface="Abadi" panose="020F0502020204030204" pitchFamily="34" charset="0"/>
            </a:endParaRPr>
          </a:p>
        </p:txBody>
      </p:sp>
      <p:sp>
        <p:nvSpPr>
          <p:cNvPr id="2077" name="Rectangle: Rounded Corners 2076">
            <a:extLst>
              <a:ext uri="{FF2B5EF4-FFF2-40B4-BE49-F238E27FC236}">
                <a16:creationId xmlns:a16="http://schemas.microsoft.com/office/drawing/2014/main" id="{FD0040D2-2A40-8202-7B48-7A705BE26D3D}"/>
              </a:ext>
            </a:extLst>
          </p:cNvPr>
          <p:cNvSpPr/>
          <p:nvPr/>
        </p:nvSpPr>
        <p:spPr bwMode="auto">
          <a:xfrm>
            <a:off x="21580074" y="13660188"/>
            <a:ext cx="2590800" cy="471106"/>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latinLnBrk="0"/>
            <a:r>
              <a:rPr lang="en-US" sz="2400">
                <a:solidFill>
                  <a:schemeClr val="bg1"/>
                </a:solidFill>
                <a:latin typeface="Abadi" panose="020F0502020204030204" pitchFamily="34" charset="0"/>
                <a:hlinkClick r:id="rId29">
                  <a:extLst>
                    <a:ext uri="{A12FA001-AC4F-418D-AE19-62706E023703}">
                      <ahyp:hlinkClr xmlns:ahyp="http://schemas.microsoft.com/office/drawing/2018/hyperlinkcolor" val="tx"/>
                    </a:ext>
                  </a:extLst>
                </a:hlinkClick>
              </a:rPr>
              <a:t>BEITA</a:t>
            </a:r>
            <a:endParaRPr lang="en-US" sz="2400" dirty="0">
              <a:solidFill>
                <a:schemeClr val="bg1"/>
              </a:solidFill>
              <a:latin typeface="Abadi" panose="020F0502020204030204" pitchFamily="34" charset="0"/>
            </a:endParaRPr>
          </a:p>
        </p:txBody>
      </p:sp>
      <p:sp>
        <p:nvSpPr>
          <p:cNvPr id="2078" name="Rectangle: Rounded Corners 2077">
            <a:extLst>
              <a:ext uri="{FF2B5EF4-FFF2-40B4-BE49-F238E27FC236}">
                <a16:creationId xmlns:a16="http://schemas.microsoft.com/office/drawing/2014/main" id="{25727670-36A2-DC8D-3D4E-A4F60C8CD98F}"/>
              </a:ext>
            </a:extLst>
          </p:cNvPr>
          <p:cNvSpPr/>
          <p:nvPr/>
        </p:nvSpPr>
        <p:spPr bwMode="auto">
          <a:xfrm>
            <a:off x="21574464" y="14249400"/>
            <a:ext cx="2590800" cy="885839"/>
          </a:xfrm>
          <a:prstGeom prst="roundRect">
            <a:avLst/>
          </a:prstGeom>
          <a:solidFill>
            <a:srgbClr val="7A99AC"/>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200">
                <a:solidFill>
                  <a:schemeClr val="bg1"/>
                </a:solidFill>
                <a:latin typeface="Abadi" panose="020B0604020104020204" pitchFamily="34" charset="0"/>
                <a:hlinkClick r:id="rId30">
                  <a:extLst>
                    <a:ext uri="{A12FA001-AC4F-418D-AE19-62706E023703}">
                      <ahyp:hlinkClr xmlns:ahyp="http://schemas.microsoft.com/office/drawing/2018/hyperlinkcolor" val="tx"/>
                    </a:ext>
                  </a:extLst>
                </a:hlinkClick>
              </a:rPr>
              <a:t>Continuation of Solicitation</a:t>
            </a:r>
            <a:endParaRPr lang="en-US" sz="2200" dirty="0">
              <a:solidFill>
                <a:schemeClr val="bg1"/>
              </a:solidFill>
              <a:latin typeface="Abadi" panose="020B0604020104020204" pitchFamily="34" charset="0"/>
            </a:endParaRPr>
          </a:p>
        </p:txBody>
      </p:sp>
      <p:sp>
        <p:nvSpPr>
          <p:cNvPr id="2079" name="Rectangle: Rounded Corners 2078">
            <a:extLst>
              <a:ext uri="{FF2B5EF4-FFF2-40B4-BE49-F238E27FC236}">
                <a16:creationId xmlns:a16="http://schemas.microsoft.com/office/drawing/2014/main" id="{25004DC5-A7AA-65F0-4D1A-EF0F39735DF1}"/>
              </a:ext>
            </a:extLst>
          </p:cNvPr>
          <p:cNvSpPr/>
          <p:nvPr/>
        </p:nvSpPr>
        <p:spPr bwMode="auto">
          <a:xfrm>
            <a:off x="2771790" y="14342833"/>
            <a:ext cx="2635947" cy="2040167"/>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a:solidFill>
                  <a:schemeClr val="bg1"/>
                </a:solidFill>
                <a:latin typeface="Abadi" panose="020F0502020204030204" pitchFamily="34" charset="0"/>
                <a:hlinkClick r:id="rId31">
                  <a:extLst>
                    <a:ext uri="{A12FA001-AC4F-418D-AE19-62706E023703}">
                      <ahyp:hlinkClr xmlns:ahyp="http://schemas.microsoft.com/office/drawing/2018/hyperlinkcolor" val="tx"/>
                    </a:ext>
                  </a:extLst>
                </a:hlinkClick>
              </a:rPr>
              <a:t>Engineering NextGeneration Human Nervous System Microphysiological</a:t>
            </a:r>
          </a:p>
          <a:p>
            <a:pPr algn="ctr"/>
            <a:r>
              <a:rPr lang="en-US" sz="2000">
                <a:solidFill>
                  <a:schemeClr val="bg1"/>
                </a:solidFill>
                <a:latin typeface="Abadi" panose="020F0502020204030204" pitchFamily="34" charset="0"/>
                <a:hlinkClick r:id="rId31">
                  <a:extLst>
                    <a:ext uri="{A12FA001-AC4F-418D-AE19-62706E023703}">
                      <ahyp:hlinkClr xmlns:ahyp="http://schemas.microsoft.com/office/drawing/2018/hyperlinkcolor" val="tx"/>
                    </a:ext>
                  </a:extLst>
                </a:hlinkClick>
              </a:rPr>
              <a:t>Systems</a:t>
            </a:r>
            <a:endParaRPr lang="en-US" sz="2000" dirty="0">
              <a:solidFill>
                <a:schemeClr val="bg1"/>
              </a:solidFill>
              <a:latin typeface="Abadi" panose="020F0502020204030204" pitchFamily="34" charset="0"/>
            </a:endParaRPr>
          </a:p>
        </p:txBody>
      </p:sp>
      <p:sp>
        <p:nvSpPr>
          <p:cNvPr id="2080" name="Rectangle: Rounded Corners 2079">
            <a:extLst>
              <a:ext uri="{FF2B5EF4-FFF2-40B4-BE49-F238E27FC236}">
                <a16:creationId xmlns:a16="http://schemas.microsoft.com/office/drawing/2014/main" id="{32553F24-DEB1-C680-E3CF-5FBAFCE29CF4}"/>
              </a:ext>
            </a:extLst>
          </p:cNvPr>
          <p:cNvSpPr/>
          <p:nvPr/>
        </p:nvSpPr>
        <p:spPr bwMode="auto">
          <a:xfrm>
            <a:off x="24354349" y="3449781"/>
            <a:ext cx="2673623" cy="2040167"/>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a:solidFill>
                  <a:schemeClr val="bg1"/>
                </a:solidFill>
                <a:latin typeface="Abadi" panose="020F0502020204030204" pitchFamily="34" charset="0"/>
                <a:hlinkClick r:id="rId31">
                  <a:extLst>
                    <a:ext uri="{A12FA001-AC4F-418D-AE19-62706E023703}">
                      <ahyp:hlinkClr xmlns:ahyp="http://schemas.microsoft.com/office/drawing/2018/hyperlinkcolor" val="tx"/>
                    </a:ext>
                  </a:extLst>
                </a:hlinkClick>
              </a:rPr>
              <a:t>Engineering NextGeneration Human Nervous System Microphysiological</a:t>
            </a:r>
          </a:p>
          <a:p>
            <a:pPr algn="ctr"/>
            <a:r>
              <a:rPr lang="en-US" sz="2000">
                <a:solidFill>
                  <a:schemeClr val="bg1"/>
                </a:solidFill>
                <a:latin typeface="Abadi" panose="020F0502020204030204" pitchFamily="34" charset="0"/>
                <a:hlinkClick r:id="rId31">
                  <a:extLst>
                    <a:ext uri="{A12FA001-AC4F-418D-AE19-62706E023703}">
                      <ahyp:hlinkClr xmlns:ahyp="http://schemas.microsoft.com/office/drawing/2018/hyperlinkcolor" val="tx"/>
                    </a:ext>
                  </a:extLst>
                </a:hlinkClick>
              </a:rPr>
              <a:t>Systems</a:t>
            </a:r>
            <a:endParaRPr lang="en-US" sz="2000" dirty="0">
              <a:solidFill>
                <a:schemeClr val="bg1"/>
              </a:solidFill>
              <a:latin typeface="Abadi" panose="020F0502020204030204" pitchFamily="34" charset="0"/>
            </a:endParaRPr>
          </a:p>
        </p:txBody>
      </p:sp>
      <p:sp>
        <p:nvSpPr>
          <p:cNvPr id="2081" name="Rectangle: Rounded Corners 2080">
            <a:extLst>
              <a:ext uri="{FF2B5EF4-FFF2-40B4-BE49-F238E27FC236}">
                <a16:creationId xmlns:a16="http://schemas.microsoft.com/office/drawing/2014/main" id="{3F9ED55D-98B8-ED7B-562E-1E5BCEF77AA4}"/>
              </a:ext>
            </a:extLst>
          </p:cNvPr>
          <p:cNvSpPr/>
          <p:nvPr/>
        </p:nvSpPr>
        <p:spPr bwMode="auto">
          <a:xfrm>
            <a:off x="24354349" y="5562600"/>
            <a:ext cx="2673624" cy="134309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en-US" sz="2400">
                <a:solidFill>
                  <a:schemeClr val="bg1"/>
                </a:solidFill>
                <a:latin typeface="Abadi" panose="020F0502020204030204" pitchFamily="34" charset="0"/>
                <a:hlinkClick r:id="rId32">
                  <a:extLst>
                    <a:ext uri="{A12FA001-AC4F-418D-AE19-62706E023703}">
                      <ahyp:hlinkClr xmlns:ahyp="http://schemas.microsoft.com/office/drawing/2018/hyperlinkcolor" val="tx"/>
                    </a:ext>
                  </a:extLst>
                </a:hlinkClick>
              </a:rPr>
              <a:t>Research Experiences for Teachers (RET) </a:t>
            </a:r>
            <a:endParaRPr lang="en-US" sz="2400">
              <a:solidFill>
                <a:schemeClr val="bg1"/>
              </a:solidFill>
              <a:latin typeface="Abadi" panose="020F0502020204030204" pitchFamily="34" charset="0"/>
            </a:endParaRPr>
          </a:p>
        </p:txBody>
      </p:sp>
      <p:sp>
        <p:nvSpPr>
          <p:cNvPr id="2082" name="Rectangle: Rounded Corners 2081">
            <a:extLst>
              <a:ext uri="{FF2B5EF4-FFF2-40B4-BE49-F238E27FC236}">
                <a16:creationId xmlns:a16="http://schemas.microsoft.com/office/drawing/2014/main" id="{A40BFF0A-7BD3-26E7-E892-2DE9740ACEF0}"/>
              </a:ext>
            </a:extLst>
          </p:cNvPr>
          <p:cNvSpPr/>
          <p:nvPr/>
        </p:nvSpPr>
        <p:spPr bwMode="auto">
          <a:xfrm>
            <a:off x="24354349" y="6990965"/>
            <a:ext cx="2673624" cy="1806980"/>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3">
                  <a:extLst>
                    <a:ext uri="{A12FA001-AC4F-418D-AE19-62706E023703}">
                      <ahyp:hlinkClr xmlns:ahyp="http://schemas.microsoft.com/office/drawing/2018/hyperlinkcolor" val="tx"/>
                    </a:ext>
                  </a:extLst>
                </a:hlinkClick>
              </a:rPr>
              <a:t>Mathematical Foundations of Artificial</a:t>
            </a:r>
          </a:p>
          <a:p>
            <a:pPr algn="ctr"/>
            <a:r>
              <a:rPr lang="en-US" sz="2400">
                <a:solidFill>
                  <a:schemeClr val="bg1"/>
                </a:solidFill>
                <a:latin typeface="Abadi" panose="020F0502020204030204" pitchFamily="34" charset="0"/>
                <a:hlinkClick r:id="rId33">
                  <a:extLst>
                    <a:ext uri="{A12FA001-AC4F-418D-AE19-62706E023703}">
                      <ahyp:hlinkClr xmlns:ahyp="http://schemas.microsoft.com/office/drawing/2018/hyperlinkcolor" val="tx"/>
                    </a:ext>
                  </a:extLst>
                </a:hlinkClick>
              </a:rPr>
              <a:t>Intelligence</a:t>
            </a:r>
            <a:endParaRPr lang="en-US" sz="2400" dirty="0">
              <a:solidFill>
                <a:schemeClr val="bg1"/>
              </a:solidFill>
              <a:latin typeface="Abadi" panose="020F0502020204030204" pitchFamily="34" charset="0"/>
            </a:endParaRPr>
          </a:p>
        </p:txBody>
      </p:sp>
      <p:sp>
        <p:nvSpPr>
          <p:cNvPr id="2083" name="Rectangle: Rounded Corners 2082">
            <a:extLst>
              <a:ext uri="{FF2B5EF4-FFF2-40B4-BE49-F238E27FC236}">
                <a16:creationId xmlns:a16="http://schemas.microsoft.com/office/drawing/2014/main" id="{5B795F2B-DE7C-8D32-F80C-402F0D39FF7C}"/>
              </a:ext>
            </a:extLst>
          </p:cNvPr>
          <p:cNvSpPr/>
          <p:nvPr/>
        </p:nvSpPr>
        <p:spPr bwMode="auto">
          <a:xfrm>
            <a:off x="24354349" y="8899696"/>
            <a:ext cx="2673624" cy="2106044"/>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3">
                  <a:extLst>
                    <a:ext uri="{A12FA001-AC4F-418D-AE19-62706E023703}">
                      <ahyp:hlinkClr xmlns:ahyp="http://schemas.microsoft.com/office/drawing/2018/hyperlinkcolor" val="tx"/>
                    </a:ext>
                  </a:extLst>
                </a:hlinkClick>
              </a:rPr>
              <a:t>Research Initiation in Engineering</a:t>
            </a:r>
          </a:p>
          <a:p>
            <a:pPr algn="ctr"/>
            <a:r>
              <a:rPr lang="en-US" sz="2400">
                <a:solidFill>
                  <a:schemeClr val="bg1"/>
                </a:solidFill>
                <a:latin typeface="Abadi" panose="020F0502020204030204" pitchFamily="34" charset="0"/>
                <a:hlinkClick r:id="rId33">
                  <a:extLst>
                    <a:ext uri="{A12FA001-AC4F-418D-AE19-62706E023703}">
                      <ahyp:hlinkClr xmlns:ahyp="http://schemas.microsoft.com/office/drawing/2018/hyperlinkcolor" val="tx"/>
                    </a:ext>
                  </a:extLst>
                </a:hlinkClick>
              </a:rPr>
              <a:t>Formation (PFE: RIEF)</a:t>
            </a:r>
            <a:endParaRPr lang="en-US" sz="2400" dirty="0">
              <a:solidFill>
                <a:schemeClr val="bg1"/>
              </a:solidFill>
              <a:latin typeface="Abadi" panose="020F0502020204030204" pitchFamily="34" charset="0"/>
            </a:endParaRPr>
          </a:p>
        </p:txBody>
      </p:sp>
      <p:grpSp>
        <p:nvGrpSpPr>
          <p:cNvPr id="2084" name="Group 2083">
            <a:extLst>
              <a:ext uri="{FF2B5EF4-FFF2-40B4-BE49-F238E27FC236}">
                <a16:creationId xmlns:a16="http://schemas.microsoft.com/office/drawing/2014/main" id="{F975F73B-E019-1BD2-D7EB-29562F896540}"/>
              </a:ext>
            </a:extLst>
          </p:cNvPr>
          <p:cNvGrpSpPr/>
          <p:nvPr/>
        </p:nvGrpSpPr>
        <p:grpSpPr>
          <a:xfrm>
            <a:off x="22860000" y="15621000"/>
            <a:ext cx="8686799" cy="1042698"/>
            <a:chOff x="18077412" y="16329759"/>
            <a:chExt cx="6622215" cy="1042698"/>
          </a:xfrm>
          <a:solidFill>
            <a:srgbClr val="006BA6"/>
          </a:solidFill>
        </p:grpSpPr>
        <p:sp>
          <p:nvSpPr>
            <p:cNvPr id="2085" name="Arrow: Left-Right 2084">
              <a:extLst>
                <a:ext uri="{FF2B5EF4-FFF2-40B4-BE49-F238E27FC236}">
                  <a16:creationId xmlns:a16="http://schemas.microsoft.com/office/drawing/2014/main" id="{BF75AD35-6FA9-2F41-ED57-B1DC3D6B875F}"/>
                </a:ext>
              </a:extLst>
            </p:cNvPr>
            <p:cNvSpPr/>
            <p:nvPr/>
          </p:nvSpPr>
          <p:spPr bwMode="auto">
            <a:xfrm>
              <a:off x="19168017" y="16329759"/>
              <a:ext cx="4397032" cy="1042698"/>
            </a:xfrm>
            <a:prstGeom prst="leftRightArrow">
              <a:avLst/>
            </a:prstGeom>
            <a:grpFill/>
            <a:ln w="57150" cap="flat" cmpd="sng" algn="ctr">
              <a:solidFill>
                <a:srgbClr val="006BA6"/>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Abadi" panose="020B0604020104020204" pitchFamily="34" charset="0"/>
              </a:endParaRPr>
            </a:p>
          </p:txBody>
        </p:sp>
        <p:sp>
          <p:nvSpPr>
            <p:cNvPr id="2086" name="TextBox 2085">
              <a:extLst>
                <a:ext uri="{FF2B5EF4-FFF2-40B4-BE49-F238E27FC236}">
                  <a16:creationId xmlns:a16="http://schemas.microsoft.com/office/drawing/2014/main" id="{1B8FE5B8-FF4C-3386-86C6-76197E28FC12}"/>
                </a:ext>
              </a:extLst>
            </p:cNvPr>
            <p:cNvSpPr txBox="1"/>
            <p:nvPr/>
          </p:nvSpPr>
          <p:spPr>
            <a:xfrm>
              <a:off x="18077412" y="16605992"/>
              <a:ext cx="6622215" cy="461665"/>
            </a:xfrm>
            <a:prstGeom prst="rect">
              <a:avLst/>
            </a:prstGeom>
            <a:noFill/>
          </p:spPr>
          <p:txBody>
            <a:bodyPr wrap="square" rtlCol="0">
              <a:spAutoFit/>
            </a:bodyPr>
            <a:lstStyle/>
            <a:p>
              <a:pPr algn="ctr"/>
              <a:r>
                <a:rPr lang="en-US" sz="2400">
                  <a:solidFill>
                    <a:schemeClr val="bg1"/>
                  </a:solidFill>
                  <a:latin typeface="Abadi" panose="020B0604020104020204" pitchFamily="34" charset="0"/>
                  <a:hlinkClick r:id="rId34">
                    <a:extLst>
                      <a:ext uri="{A12FA001-AC4F-418D-AE19-62706E023703}">
                        <ahyp:hlinkClr xmlns:ahyp="http://schemas.microsoft.com/office/drawing/2018/hyperlinkcolor" val="tx"/>
                      </a:ext>
                    </a:extLst>
                  </a:hlinkClick>
                </a:rPr>
                <a:t>Major Research Instrumentation Program</a:t>
              </a:r>
              <a:endParaRPr lang="en-US" sz="2400" dirty="0">
                <a:solidFill>
                  <a:schemeClr val="bg1"/>
                </a:solidFill>
                <a:latin typeface="Abadi" panose="020B0604020104020204" pitchFamily="34" charset="0"/>
              </a:endParaRPr>
            </a:p>
          </p:txBody>
        </p:sp>
      </p:grpSp>
      <p:sp>
        <p:nvSpPr>
          <p:cNvPr id="2087" name="Rectangle: Rounded Corners 2086">
            <a:extLst>
              <a:ext uri="{FF2B5EF4-FFF2-40B4-BE49-F238E27FC236}">
                <a16:creationId xmlns:a16="http://schemas.microsoft.com/office/drawing/2014/main" id="{12D70923-9A4E-E26F-0F79-B0117FD54A30}"/>
              </a:ext>
            </a:extLst>
          </p:cNvPr>
          <p:cNvSpPr/>
          <p:nvPr/>
        </p:nvSpPr>
        <p:spPr bwMode="auto">
          <a:xfrm>
            <a:off x="24396845" y="12552411"/>
            <a:ext cx="2590800" cy="940615"/>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5">
                  <a:extLst>
                    <a:ext uri="{A12FA001-AC4F-418D-AE19-62706E023703}">
                      <ahyp:hlinkClr xmlns:ahyp="http://schemas.microsoft.com/office/drawing/2018/hyperlinkcolor" val="tx"/>
                    </a:ext>
                  </a:extLst>
                </a:hlinkClick>
              </a:rPr>
              <a:t>Eddie Bernice Johnson </a:t>
            </a:r>
            <a:endParaRPr lang="en-US" sz="2400" dirty="0">
              <a:solidFill>
                <a:schemeClr val="bg1"/>
              </a:solidFill>
              <a:latin typeface="Abadi" panose="020F0502020204030204" pitchFamily="34" charset="0"/>
            </a:endParaRPr>
          </a:p>
        </p:txBody>
      </p:sp>
      <p:sp>
        <p:nvSpPr>
          <p:cNvPr id="2089" name="Rectangle: Rounded Corners 2088">
            <a:extLst>
              <a:ext uri="{FF2B5EF4-FFF2-40B4-BE49-F238E27FC236}">
                <a16:creationId xmlns:a16="http://schemas.microsoft.com/office/drawing/2014/main" id="{11898B84-4FC1-8D14-157B-B45F94BBD857}"/>
              </a:ext>
            </a:extLst>
          </p:cNvPr>
          <p:cNvSpPr/>
          <p:nvPr/>
        </p:nvSpPr>
        <p:spPr bwMode="auto">
          <a:xfrm>
            <a:off x="10983277" y="7388453"/>
            <a:ext cx="2675069" cy="940615"/>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5">
                  <a:extLst>
                    <a:ext uri="{A12FA001-AC4F-418D-AE19-62706E023703}">
                      <ahyp:hlinkClr xmlns:ahyp="http://schemas.microsoft.com/office/drawing/2018/hyperlinkcolor" val="tx"/>
                    </a:ext>
                  </a:extLst>
                </a:hlinkClick>
              </a:rPr>
              <a:t>Eddie Bernice Johnson </a:t>
            </a:r>
            <a:endParaRPr lang="en-US" sz="2400" dirty="0">
              <a:solidFill>
                <a:schemeClr val="bg1"/>
              </a:solidFill>
              <a:latin typeface="Abadi" panose="020F0502020204030204" pitchFamily="34" charset="0"/>
            </a:endParaRPr>
          </a:p>
        </p:txBody>
      </p:sp>
      <p:sp>
        <p:nvSpPr>
          <p:cNvPr id="2090" name="Rectangle: Rounded Corners 2089">
            <a:extLst>
              <a:ext uri="{FF2B5EF4-FFF2-40B4-BE49-F238E27FC236}">
                <a16:creationId xmlns:a16="http://schemas.microsoft.com/office/drawing/2014/main" id="{69C0A9B9-B6CE-BDC0-8205-FAE132C9989A}"/>
              </a:ext>
            </a:extLst>
          </p:cNvPr>
          <p:cNvSpPr/>
          <p:nvPr/>
        </p:nvSpPr>
        <p:spPr bwMode="auto">
          <a:xfrm>
            <a:off x="24395760" y="13597985"/>
            <a:ext cx="2590800" cy="940615"/>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6">
                  <a:extLst>
                    <a:ext uri="{A12FA001-AC4F-418D-AE19-62706E023703}">
                      <ahyp:hlinkClr xmlns:ahyp="http://schemas.microsoft.com/office/drawing/2018/hyperlinkcolor" val="tx"/>
                    </a:ext>
                  </a:extLst>
                </a:hlinkClick>
              </a:rPr>
              <a:t>CISE: Medium/OAC</a:t>
            </a:r>
            <a:endParaRPr lang="en-US" sz="2400" dirty="0">
              <a:solidFill>
                <a:schemeClr val="bg1"/>
              </a:solidFill>
              <a:latin typeface="Abadi" panose="020F0502020204030204" pitchFamily="34" charset="0"/>
            </a:endParaRPr>
          </a:p>
        </p:txBody>
      </p:sp>
      <p:sp>
        <p:nvSpPr>
          <p:cNvPr id="2092" name="Rectangle: Rounded Corners 2091">
            <a:extLst>
              <a:ext uri="{FF2B5EF4-FFF2-40B4-BE49-F238E27FC236}">
                <a16:creationId xmlns:a16="http://schemas.microsoft.com/office/drawing/2014/main" id="{8013C8D9-8B18-3180-92FA-8CE5A6DEB76B}"/>
              </a:ext>
            </a:extLst>
          </p:cNvPr>
          <p:cNvSpPr/>
          <p:nvPr/>
        </p:nvSpPr>
        <p:spPr bwMode="auto">
          <a:xfrm>
            <a:off x="21564600" y="15275074"/>
            <a:ext cx="2590800" cy="650726"/>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6">
                  <a:extLst>
                    <a:ext uri="{A12FA001-AC4F-418D-AE19-62706E023703}">
                      <ahyp:hlinkClr xmlns:ahyp="http://schemas.microsoft.com/office/drawing/2018/hyperlinkcolor" val="tx"/>
                    </a:ext>
                  </a:extLst>
                </a:hlinkClick>
              </a:rPr>
              <a:t>CISE: </a:t>
            </a:r>
            <a:r>
              <a:rPr lang="en-US" sz="2400">
                <a:solidFill>
                  <a:schemeClr val="bg1"/>
                </a:solidFill>
                <a:latin typeface="Abadi" panose="020F0502020204030204" pitchFamily="34" charset="0"/>
              </a:rPr>
              <a:t>Small</a:t>
            </a:r>
            <a:endParaRPr lang="en-US" sz="2400" dirty="0">
              <a:solidFill>
                <a:schemeClr val="bg1"/>
              </a:solidFill>
              <a:latin typeface="Abadi" panose="020F0502020204030204" pitchFamily="34" charset="0"/>
            </a:endParaRPr>
          </a:p>
        </p:txBody>
      </p:sp>
      <p:sp>
        <p:nvSpPr>
          <p:cNvPr id="2093" name="Rectangle: Rounded Corners 2092">
            <a:extLst>
              <a:ext uri="{FF2B5EF4-FFF2-40B4-BE49-F238E27FC236}">
                <a16:creationId xmlns:a16="http://schemas.microsoft.com/office/drawing/2014/main" id="{75DCC2C8-B48F-D2DB-2ADC-6346096A1F4B}"/>
              </a:ext>
            </a:extLst>
          </p:cNvPr>
          <p:cNvSpPr/>
          <p:nvPr/>
        </p:nvSpPr>
        <p:spPr bwMode="auto">
          <a:xfrm>
            <a:off x="24395760" y="14628428"/>
            <a:ext cx="2590800" cy="940615"/>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7">
                  <a:extLst>
                    <a:ext uri="{A12FA001-AC4F-418D-AE19-62706E023703}">
                      <ahyp:hlinkClr xmlns:ahyp="http://schemas.microsoft.com/office/drawing/2018/hyperlinkcolor" val="tx"/>
                    </a:ext>
                  </a:extLst>
                </a:hlinkClick>
              </a:rPr>
              <a:t>Air Superiority Technology </a:t>
            </a:r>
            <a:endParaRPr lang="en-US" sz="2400" dirty="0">
              <a:solidFill>
                <a:schemeClr val="bg1"/>
              </a:solidFill>
              <a:latin typeface="Abadi" panose="020F0502020204030204" pitchFamily="34" charset="0"/>
            </a:endParaRPr>
          </a:p>
        </p:txBody>
      </p:sp>
      <p:sp>
        <p:nvSpPr>
          <p:cNvPr id="2094" name="Rectangle: Rounded Corners 2093">
            <a:extLst>
              <a:ext uri="{FF2B5EF4-FFF2-40B4-BE49-F238E27FC236}">
                <a16:creationId xmlns:a16="http://schemas.microsoft.com/office/drawing/2014/main" id="{F21FC8AC-F22A-8EB6-072F-B6BB1546954E}"/>
              </a:ext>
            </a:extLst>
          </p:cNvPr>
          <p:cNvSpPr/>
          <p:nvPr/>
        </p:nvSpPr>
        <p:spPr bwMode="auto">
          <a:xfrm>
            <a:off x="27174558" y="4876800"/>
            <a:ext cx="2764669" cy="1731818"/>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8">
                  <a:extLst>
                    <a:ext uri="{A12FA001-AC4F-418D-AE19-62706E023703}">
                      <ahyp:hlinkClr xmlns:ahyp="http://schemas.microsoft.com/office/drawing/2018/hyperlinkcolor" val="tx"/>
                    </a:ext>
                  </a:extLst>
                </a:hlinkClick>
              </a:rPr>
              <a:t>W.M. Keck Foundation Research Program</a:t>
            </a:r>
            <a:endParaRPr lang="en-US" sz="2400">
              <a:solidFill>
                <a:schemeClr val="bg1"/>
              </a:solidFill>
              <a:latin typeface="Abadi" panose="020F0502020204030204" pitchFamily="34" charset="0"/>
            </a:endParaRPr>
          </a:p>
          <a:p>
            <a:pPr algn="ctr"/>
            <a:r>
              <a:rPr lang="en-US" sz="2400">
                <a:solidFill>
                  <a:schemeClr val="bg1"/>
                </a:solidFill>
                <a:latin typeface="Abadi" panose="020F0502020204030204" pitchFamily="34" charset="0"/>
              </a:rPr>
              <a:t>(Phase1)</a:t>
            </a:r>
            <a:endParaRPr lang="en-US" sz="2400" dirty="0">
              <a:solidFill>
                <a:schemeClr val="bg1"/>
              </a:solidFill>
              <a:latin typeface="Abadi" panose="020F0502020204030204" pitchFamily="34" charset="0"/>
            </a:endParaRPr>
          </a:p>
        </p:txBody>
      </p:sp>
      <p:sp>
        <p:nvSpPr>
          <p:cNvPr id="2095" name="Rectangle: Rounded Corners 2094">
            <a:extLst>
              <a:ext uri="{FF2B5EF4-FFF2-40B4-BE49-F238E27FC236}">
                <a16:creationId xmlns:a16="http://schemas.microsoft.com/office/drawing/2014/main" id="{7A0E7B50-0074-1637-4BA3-A0C4E86ED160}"/>
              </a:ext>
            </a:extLst>
          </p:cNvPr>
          <p:cNvSpPr/>
          <p:nvPr/>
        </p:nvSpPr>
        <p:spPr bwMode="auto">
          <a:xfrm>
            <a:off x="11035076" y="8447699"/>
            <a:ext cx="2639010" cy="2067901"/>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8">
                  <a:extLst>
                    <a:ext uri="{A12FA001-AC4F-418D-AE19-62706E023703}">
                      <ahyp:hlinkClr xmlns:ahyp="http://schemas.microsoft.com/office/drawing/2018/hyperlinkcolor" val="tx"/>
                    </a:ext>
                  </a:extLst>
                </a:hlinkClick>
              </a:rPr>
              <a:t>W.M. Keck Foundation Research Program</a:t>
            </a:r>
            <a:endParaRPr lang="en-US" sz="2400">
              <a:solidFill>
                <a:schemeClr val="bg1"/>
              </a:solidFill>
              <a:latin typeface="Abadi" panose="020F0502020204030204" pitchFamily="34" charset="0"/>
            </a:endParaRPr>
          </a:p>
          <a:p>
            <a:pPr algn="ctr"/>
            <a:r>
              <a:rPr lang="en-US" sz="2400">
                <a:solidFill>
                  <a:schemeClr val="bg1"/>
                </a:solidFill>
                <a:latin typeface="Abadi" panose="020F0502020204030204" pitchFamily="34" charset="0"/>
              </a:rPr>
              <a:t>(Phase1)</a:t>
            </a:r>
            <a:endParaRPr lang="en-US" sz="2400" dirty="0">
              <a:solidFill>
                <a:schemeClr val="bg1"/>
              </a:solidFill>
              <a:latin typeface="Abadi" panose="020F0502020204030204" pitchFamily="34" charset="0"/>
            </a:endParaRPr>
          </a:p>
        </p:txBody>
      </p:sp>
      <p:sp>
        <p:nvSpPr>
          <p:cNvPr id="2096" name="Rectangle: Rounded Corners 2095">
            <a:extLst>
              <a:ext uri="{FF2B5EF4-FFF2-40B4-BE49-F238E27FC236}">
                <a16:creationId xmlns:a16="http://schemas.microsoft.com/office/drawing/2014/main" id="{5A731E62-D604-78FB-E056-A4481B238E2C}"/>
              </a:ext>
            </a:extLst>
          </p:cNvPr>
          <p:cNvSpPr/>
          <p:nvPr/>
        </p:nvSpPr>
        <p:spPr bwMode="auto">
          <a:xfrm>
            <a:off x="19244316" y="9038858"/>
            <a:ext cx="2221259" cy="2212536"/>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8">
                  <a:extLst>
                    <a:ext uri="{A12FA001-AC4F-418D-AE19-62706E023703}">
                      <ahyp:hlinkClr xmlns:ahyp="http://schemas.microsoft.com/office/drawing/2018/hyperlinkcolor" val="tx"/>
                    </a:ext>
                  </a:extLst>
                </a:hlinkClick>
              </a:rPr>
              <a:t>W.M. Keck Foundation Research Program</a:t>
            </a:r>
            <a:endParaRPr lang="en-US" sz="2400">
              <a:solidFill>
                <a:schemeClr val="bg1"/>
              </a:solidFill>
              <a:latin typeface="Abadi" panose="020F0502020204030204" pitchFamily="34" charset="0"/>
            </a:endParaRPr>
          </a:p>
          <a:p>
            <a:pPr algn="ctr"/>
            <a:r>
              <a:rPr lang="en-US" sz="2400">
                <a:solidFill>
                  <a:schemeClr val="bg1"/>
                </a:solidFill>
                <a:latin typeface="Abadi" panose="020F0502020204030204" pitchFamily="34" charset="0"/>
              </a:rPr>
              <a:t>(Phase2)</a:t>
            </a:r>
            <a:endParaRPr lang="en-US" sz="2400" dirty="0">
              <a:solidFill>
                <a:schemeClr val="bg1"/>
              </a:solidFill>
              <a:latin typeface="Abadi" panose="020F0502020204030204" pitchFamily="34" charset="0"/>
            </a:endParaRPr>
          </a:p>
        </p:txBody>
      </p:sp>
      <p:sp>
        <p:nvSpPr>
          <p:cNvPr id="2097" name="Rectangle: Rounded Corners 2096">
            <a:extLst>
              <a:ext uri="{FF2B5EF4-FFF2-40B4-BE49-F238E27FC236}">
                <a16:creationId xmlns:a16="http://schemas.microsoft.com/office/drawing/2014/main" id="{F6E47D11-33F8-2A58-C79B-8A7E3B16AF9D}"/>
              </a:ext>
            </a:extLst>
          </p:cNvPr>
          <p:cNvSpPr/>
          <p:nvPr/>
        </p:nvSpPr>
        <p:spPr bwMode="auto">
          <a:xfrm>
            <a:off x="2771790" y="16466156"/>
            <a:ext cx="2565458" cy="2181104"/>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8">
                  <a:extLst>
                    <a:ext uri="{A12FA001-AC4F-418D-AE19-62706E023703}">
                      <ahyp:hlinkClr xmlns:ahyp="http://schemas.microsoft.com/office/drawing/2018/hyperlinkcolor" val="tx"/>
                    </a:ext>
                  </a:extLst>
                </a:hlinkClick>
              </a:rPr>
              <a:t>W.M. Keck Foundation Research Program</a:t>
            </a:r>
            <a:endParaRPr lang="en-US" sz="2400">
              <a:solidFill>
                <a:schemeClr val="bg1"/>
              </a:solidFill>
              <a:latin typeface="Abadi" panose="020F0502020204030204" pitchFamily="34" charset="0"/>
            </a:endParaRPr>
          </a:p>
          <a:p>
            <a:pPr algn="ctr"/>
            <a:r>
              <a:rPr lang="en-US" sz="2400">
                <a:solidFill>
                  <a:schemeClr val="bg1"/>
                </a:solidFill>
                <a:latin typeface="Abadi" panose="020F0502020204030204" pitchFamily="34" charset="0"/>
              </a:rPr>
              <a:t>(Phase2)</a:t>
            </a:r>
            <a:endParaRPr lang="en-US" sz="2400" dirty="0">
              <a:solidFill>
                <a:schemeClr val="bg1"/>
              </a:solidFill>
              <a:latin typeface="Abadi" panose="020F0502020204030204" pitchFamily="34" charset="0"/>
            </a:endParaRPr>
          </a:p>
        </p:txBody>
      </p:sp>
      <p:sp>
        <p:nvSpPr>
          <p:cNvPr id="2098" name="Rectangle: Rounded Corners 2097">
            <a:extLst>
              <a:ext uri="{FF2B5EF4-FFF2-40B4-BE49-F238E27FC236}">
                <a16:creationId xmlns:a16="http://schemas.microsoft.com/office/drawing/2014/main" id="{69F89266-A124-13A4-70E6-B2A50CC2DDF1}"/>
              </a:ext>
            </a:extLst>
          </p:cNvPr>
          <p:cNvSpPr/>
          <p:nvPr/>
        </p:nvSpPr>
        <p:spPr bwMode="auto">
          <a:xfrm>
            <a:off x="27163855" y="6800726"/>
            <a:ext cx="2752892" cy="590674"/>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39">
                  <a:extLst>
                    <a:ext uri="{A12FA001-AC4F-418D-AE19-62706E023703}">
                      <ahyp:hlinkClr xmlns:ahyp="http://schemas.microsoft.com/office/drawing/2018/hyperlinkcolor" val="tx"/>
                    </a:ext>
                  </a:extLst>
                </a:hlinkClick>
              </a:rPr>
              <a:t>DEPSCoR</a:t>
            </a:r>
            <a:endParaRPr lang="en-US" sz="2400" dirty="0">
              <a:solidFill>
                <a:schemeClr val="bg1"/>
              </a:solidFill>
              <a:latin typeface="Abadi" panose="020F0502020204030204" pitchFamily="34" charset="0"/>
            </a:endParaRPr>
          </a:p>
        </p:txBody>
      </p:sp>
      <p:sp>
        <p:nvSpPr>
          <p:cNvPr id="2099" name="Rectangle: Rounded Corners 2098">
            <a:extLst>
              <a:ext uri="{FF2B5EF4-FFF2-40B4-BE49-F238E27FC236}">
                <a16:creationId xmlns:a16="http://schemas.microsoft.com/office/drawing/2014/main" id="{9BB8B136-EF31-4B9E-A6E2-70B039A7E6D2}"/>
              </a:ext>
            </a:extLst>
          </p:cNvPr>
          <p:cNvSpPr/>
          <p:nvPr/>
        </p:nvSpPr>
        <p:spPr bwMode="auto">
          <a:xfrm>
            <a:off x="30077531" y="3449781"/>
            <a:ext cx="2764669" cy="173181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40">
                  <a:extLst>
                    <a:ext uri="{A12FA001-AC4F-418D-AE19-62706E023703}">
                      <ahyp:hlinkClr xmlns:ahyp="http://schemas.microsoft.com/office/drawing/2018/hyperlinkcolor" val="tx"/>
                    </a:ext>
                  </a:extLst>
                </a:hlinkClick>
              </a:rPr>
              <a:t>Cyberinfrastructure for Sustained Scientific Innovation</a:t>
            </a:r>
            <a:endParaRPr lang="en-US" sz="2400" dirty="0">
              <a:solidFill>
                <a:schemeClr val="bg1"/>
              </a:solidFill>
              <a:latin typeface="Abadi" panose="020F0502020204030204" pitchFamily="34" charset="0"/>
            </a:endParaRPr>
          </a:p>
        </p:txBody>
      </p:sp>
      <p:sp>
        <p:nvSpPr>
          <p:cNvPr id="2100" name="Rectangle: Rounded Corners 2099">
            <a:extLst>
              <a:ext uri="{FF2B5EF4-FFF2-40B4-BE49-F238E27FC236}">
                <a16:creationId xmlns:a16="http://schemas.microsoft.com/office/drawing/2014/main" id="{B46346B6-3995-9D64-860F-DFCCC6298172}"/>
              </a:ext>
            </a:extLst>
          </p:cNvPr>
          <p:cNvSpPr/>
          <p:nvPr/>
        </p:nvSpPr>
        <p:spPr bwMode="auto">
          <a:xfrm>
            <a:off x="30062509" y="5257800"/>
            <a:ext cx="2764669" cy="2130653"/>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41">
                  <a:extLst>
                    <a:ext uri="{A12FA001-AC4F-418D-AE19-62706E023703}">
                      <ahyp:hlinkClr xmlns:ahyp="http://schemas.microsoft.com/office/drawing/2018/hyperlinkcolor" val="tx"/>
                    </a:ext>
                  </a:extLst>
                </a:hlinkClick>
              </a:rPr>
              <a:t>EPSCoR Centers of Research Excellence in Science and Technology</a:t>
            </a:r>
            <a:endParaRPr lang="en-US" sz="2400" dirty="0">
              <a:solidFill>
                <a:schemeClr val="bg1"/>
              </a:solidFill>
              <a:latin typeface="Abadi" panose="020F0502020204030204" pitchFamily="34" charset="0"/>
            </a:endParaRPr>
          </a:p>
        </p:txBody>
      </p:sp>
      <p:sp>
        <p:nvSpPr>
          <p:cNvPr id="2101" name="Rectangle: Rounded Corners 2100">
            <a:extLst>
              <a:ext uri="{FF2B5EF4-FFF2-40B4-BE49-F238E27FC236}">
                <a16:creationId xmlns:a16="http://schemas.microsoft.com/office/drawing/2014/main" id="{DCDAF8ED-E4D2-5CB3-0118-7B324DABAD6A}"/>
              </a:ext>
            </a:extLst>
          </p:cNvPr>
          <p:cNvSpPr/>
          <p:nvPr/>
        </p:nvSpPr>
        <p:spPr bwMode="auto">
          <a:xfrm>
            <a:off x="16419124" y="5632763"/>
            <a:ext cx="2685420" cy="2130653"/>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41">
                  <a:extLst>
                    <a:ext uri="{A12FA001-AC4F-418D-AE19-62706E023703}">
                      <ahyp:hlinkClr xmlns:ahyp="http://schemas.microsoft.com/office/drawing/2018/hyperlinkcolor" val="tx"/>
                    </a:ext>
                  </a:extLst>
                </a:hlinkClick>
              </a:rPr>
              <a:t>EPSCoR Centers of Research Excellence in Science and Technology</a:t>
            </a:r>
            <a:endParaRPr lang="en-US" sz="2400" dirty="0">
              <a:solidFill>
                <a:schemeClr val="bg1"/>
              </a:solidFill>
              <a:latin typeface="Abadi" panose="020F0502020204030204" pitchFamily="34" charset="0"/>
            </a:endParaRPr>
          </a:p>
        </p:txBody>
      </p:sp>
      <p:sp>
        <p:nvSpPr>
          <p:cNvPr id="2102" name="Rectangle: Rounded Corners 2101">
            <a:extLst>
              <a:ext uri="{FF2B5EF4-FFF2-40B4-BE49-F238E27FC236}">
                <a16:creationId xmlns:a16="http://schemas.microsoft.com/office/drawing/2014/main" id="{38FD9ABA-C86F-A9E5-475D-A193CE5FAF44}"/>
              </a:ext>
            </a:extLst>
          </p:cNvPr>
          <p:cNvSpPr/>
          <p:nvPr/>
        </p:nvSpPr>
        <p:spPr bwMode="auto">
          <a:xfrm>
            <a:off x="30085484" y="7467601"/>
            <a:ext cx="2764669" cy="3505200"/>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42">
                  <a:extLst>
                    <a:ext uri="{A12FA001-AC4F-418D-AE19-62706E023703}">
                      <ahyp:hlinkClr xmlns:ahyp="http://schemas.microsoft.com/office/drawing/2018/hyperlinkcolor" val="tx"/>
                    </a:ext>
                  </a:extLst>
                </a:hlinkClick>
              </a:rPr>
              <a:t>Emerging Frontiers in Research and Innovation (EFRI): Biocomputing through EnGINeering Organoid Intelligence </a:t>
            </a:r>
            <a:endParaRPr lang="en-US" sz="2400" dirty="0">
              <a:solidFill>
                <a:schemeClr val="bg1"/>
              </a:solidFill>
              <a:latin typeface="Abadi" panose="020F0502020204030204" pitchFamily="34" charset="0"/>
            </a:endParaRPr>
          </a:p>
        </p:txBody>
      </p:sp>
      <p:sp>
        <p:nvSpPr>
          <p:cNvPr id="2103" name="Rectangle: Rounded Corners 2102">
            <a:extLst>
              <a:ext uri="{FF2B5EF4-FFF2-40B4-BE49-F238E27FC236}">
                <a16:creationId xmlns:a16="http://schemas.microsoft.com/office/drawing/2014/main" id="{68BCB7B7-ECFE-8FFC-4239-ABAED909BCDB}"/>
              </a:ext>
            </a:extLst>
          </p:cNvPr>
          <p:cNvSpPr/>
          <p:nvPr/>
        </p:nvSpPr>
        <p:spPr bwMode="auto">
          <a:xfrm>
            <a:off x="30091372" y="11070514"/>
            <a:ext cx="2752892" cy="2388317"/>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a:solidFill>
                  <a:schemeClr val="bg1"/>
                </a:solidFill>
                <a:latin typeface="Abadi" panose="020F0502020204030204" pitchFamily="34" charset="0"/>
                <a:hlinkClick r:id="rId43">
                  <a:extLst>
                    <a:ext uri="{A12FA001-AC4F-418D-AE19-62706E023703}">
                      <ahyp:hlinkClr xmlns:ahyp="http://schemas.microsoft.com/office/drawing/2018/hyperlinkcolor" val="tx"/>
                    </a:ext>
                  </a:extLst>
                </a:hlinkClick>
              </a:rPr>
              <a:t>NRL: Long Range Broad Agency Announcement for Basic and Applied Scientific Research</a:t>
            </a:r>
            <a:endParaRPr lang="en-US" sz="2400" dirty="0">
              <a:solidFill>
                <a:schemeClr val="bg1"/>
              </a:solidFill>
              <a:latin typeface="Abadi" panose="020F0502020204030204" pitchFamily="34" charset="0"/>
            </a:endParaRPr>
          </a:p>
        </p:txBody>
      </p:sp>
      <p:grpSp>
        <p:nvGrpSpPr>
          <p:cNvPr id="2104" name="Group 2103">
            <a:extLst>
              <a:ext uri="{FF2B5EF4-FFF2-40B4-BE49-F238E27FC236}">
                <a16:creationId xmlns:a16="http://schemas.microsoft.com/office/drawing/2014/main" id="{D71AC879-2D01-4560-7CB5-B8A70F915041}"/>
              </a:ext>
            </a:extLst>
          </p:cNvPr>
          <p:cNvGrpSpPr/>
          <p:nvPr/>
        </p:nvGrpSpPr>
        <p:grpSpPr>
          <a:xfrm>
            <a:off x="137161" y="20397371"/>
            <a:ext cx="32781239" cy="1345709"/>
            <a:chOff x="76200" y="14596655"/>
            <a:chExt cx="32781239" cy="1447554"/>
          </a:xfrm>
          <a:solidFill>
            <a:srgbClr val="B9975B"/>
          </a:solidFill>
        </p:grpSpPr>
        <p:sp>
          <p:nvSpPr>
            <p:cNvPr id="2105" name="Arrow: Left-Right 2104">
              <a:extLst>
                <a:ext uri="{FF2B5EF4-FFF2-40B4-BE49-F238E27FC236}">
                  <a16:creationId xmlns:a16="http://schemas.microsoft.com/office/drawing/2014/main" id="{FDE4F72E-E204-C521-6F6E-AC023ADEBAC7}"/>
                </a:ext>
              </a:extLst>
            </p:cNvPr>
            <p:cNvSpPr/>
            <p:nvPr/>
          </p:nvSpPr>
          <p:spPr bwMode="auto">
            <a:xfrm>
              <a:off x="76200" y="14596655"/>
              <a:ext cx="32781239" cy="1447554"/>
            </a:xfrm>
            <a:prstGeom prst="leftRightArrow">
              <a:avLst/>
            </a:prstGeom>
            <a:grpFill/>
            <a:ln w="57150" cap="flat" cmpd="sng" algn="ctr">
              <a:solidFill>
                <a:srgbClr val="B9975B"/>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106" name="TextBox 2105">
              <a:extLst>
                <a:ext uri="{FF2B5EF4-FFF2-40B4-BE49-F238E27FC236}">
                  <a16:creationId xmlns:a16="http://schemas.microsoft.com/office/drawing/2014/main" id="{64EC9A22-3953-AA53-22FC-145394FC9141}"/>
                </a:ext>
              </a:extLst>
            </p:cNvPr>
            <p:cNvSpPr txBox="1"/>
            <p:nvPr/>
          </p:nvSpPr>
          <p:spPr>
            <a:xfrm>
              <a:off x="1109945" y="15027749"/>
              <a:ext cx="2029494" cy="496604"/>
            </a:xfrm>
            <a:prstGeom prst="rect">
              <a:avLst/>
            </a:prstGeom>
            <a:noFill/>
            <a:ln>
              <a:noFill/>
            </a:ln>
          </p:spPr>
          <p:txBody>
            <a:bodyPr wrap="square" rtlCol="0">
              <a:spAutoFit/>
            </a:bodyPr>
            <a:lstStyle/>
            <a:p>
              <a:pPr algn="ctr"/>
              <a:r>
                <a:rPr lang="en-US" sz="2400">
                  <a:solidFill>
                    <a:schemeClr val="bg1"/>
                  </a:solidFill>
                  <a:latin typeface="Abadi" panose="020B0604020104020204" pitchFamily="34" charset="0"/>
                  <a:hlinkClick r:id="rId44">
                    <a:extLst>
                      <a:ext uri="{A12FA001-AC4F-418D-AE19-62706E023703}">
                        <ahyp:hlinkClr xmlns:ahyp="http://schemas.microsoft.com/office/drawing/2018/hyperlinkcolor" val="tx"/>
                      </a:ext>
                    </a:extLst>
                  </a:hlinkClick>
                </a:rPr>
                <a:t>NDEP</a:t>
              </a:r>
              <a:endParaRPr lang="en-US" sz="2400">
                <a:solidFill>
                  <a:schemeClr val="bg1"/>
                </a:solidFill>
                <a:latin typeface="Abadi" panose="020B0604020104020204" pitchFamily="34" charset="0"/>
              </a:endParaRPr>
            </a:p>
          </p:txBody>
        </p:sp>
      </p:grpSp>
      <p:sp>
        <p:nvSpPr>
          <p:cNvPr id="2107" name="TextBox 2106">
            <a:extLst>
              <a:ext uri="{FF2B5EF4-FFF2-40B4-BE49-F238E27FC236}">
                <a16:creationId xmlns:a16="http://schemas.microsoft.com/office/drawing/2014/main" id="{276838AA-A53C-5707-D23C-1FE9C74FBDC2}"/>
              </a:ext>
            </a:extLst>
          </p:cNvPr>
          <p:cNvSpPr txBox="1"/>
          <p:nvPr/>
        </p:nvSpPr>
        <p:spPr>
          <a:xfrm>
            <a:off x="3456148" y="20721935"/>
            <a:ext cx="5992652" cy="461665"/>
          </a:xfrm>
          <a:prstGeom prst="rect">
            <a:avLst/>
          </a:prstGeom>
          <a:noFill/>
          <a:ln>
            <a:noFill/>
          </a:ln>
        </p:spPr>
        <p:txBody>
          <a:bodyPr wrap="square" rtlCol="0">
            <a:spAutoFit/>
          </a:bodyPr>
          <a:lstStyle/>
          <a:p>
            <a:pPr algn="ctr"/>
            <a:r>
              <a:rPr lang="en-US" sz="2400" u="none">
                <a:solidFill>
                  <a:schemeClr val="bg1"/>
                </a:solidFill>
                <a:latin typeface="Abadi" panose="020B0604020104020204" pitchFamily="34" charset="0"/>
                <a:hlinkClick r:id="rId45">
                  <a:extLst>
                    <a:ext uri="{A12FA001-AC4F-418D-AE19-62706E023703}">
                      <ahyp:hlinkClr xmlns:ahyp="http://schemas.microsoft.com/office/drawing/2018/hyperlinkcolor" val="tx"/>
                    </a:ext>
                  </a:extLst>
                </a:hlinkClick>
              </a:rPr>
              <a:t>ERDC Broad Agency Announcement</a:t>
            </a:r>
            <a:endParaRPr lang="en-US" sz="2400" u="none" dirty="0">
              <a:solidFill>
                <a:schemeClr val="bg1"/>
              </a:solidFill>
              <a:latin typeface="Abadi" panose="020B0604020104020204" pitchFamily="34" charset="0"/>
            </a:endParaRPr>
          </a:p>
        </p:txBody>
      </p:sp>
      <p:sp>
        <p:nvSpPr>
          <p:cNvPr id="2108" name="TextBox 2107">
            <a:extLst>
              <a:ext uri="{FF2B5EF4-FFF2-40B4-BE49-F238E27FC236}">
                <a16:creationId xmlns:a16="http://schemas.microsoft.com/office/drawing/2014/main" id="{C32D0A05-6B33-7007-57CC-0814ADD3C18F}"/>
              </a:ext>
            </a:extLst>
          </p:cNvPr>
          <p:cNvSpPr txBox="1"/>
          <p:nvPr/>
        </p:nvSpPr>
        <p:spPr>
          <a:xfrm>
            <a:off x="9623542" y="20798135"/>
            <a:ext cx="3101858" cy="461665"/>
          </a:xfrm>
          <a:prstGeom prst="rect">
            <a:avLst/>
          </a:prstGeom>
          <a:noFill/>
          <a:ln>
            <a:noFill/>
          </a:ln>
        </p:spPr>
        <p:txBody>
          <a:bodyPr wrap="square" rtlCol="0">
            <a:spAutoFit/>
          </a:bodyPr>
          <a:lstStyle/>
          <a:p>
            <a:pPr algn="ctr"/>
            <a:r>
              <a:rPr lang="en-US" sz="2400">
                <a:solidFill>
                  <a:schemeClr val="bg1"/>
                </a:solidFill>
                <a:latin typeface="Abadi" panose="020B0604020104020204" pitchFamily="34" charset="0"/>
                <a:hlinkClick r:id="rId46">
                  <a:extLst>
                    <a:ext uri="{A12FA001-AC4F-418D-AE19-62706E023703}">
                      <ahyp:hlinkClr xmlns:ahyp="http://schemas.microsoft.com/office/drawing/2018/hyperlinkcolor" val="tx"/>
                    </a:ext>
                  </a:extLst>
                </a:hlinkClick>
              </a:rPr>
              <a:t>STEM NDEP</a:t>
            </a:r>
            <a:endParaRPr lang="en-US" sz="2400" dirty="0">
              <a:solidFill>
                <a:schemeClr val="bg1"/>
              </a:solidFill>
              <a:latin typeface="Abadi" panose="020B0604020104020204" pitchFamily="34" charset="0"/>
            </a:endParaRPr>
          </a:p>
        </p:txBody>
      </p:sp>
      <p:sp>
        <p:nvSpPr>
          <p:cNvPr id="2109" name="TextBox 2108">
            <a:extLst>
              <a:ext uri="{FF2B5EF4-FFF2-40B4-BE49-F238E27FC236}">
                <a16:creationId xmlns:a16="http://schemas.microsoft.com/office/drawing/2014/main" id="{BB300A22-8456-E325-B30F-CEE3F8C6965B}"/>
              </a:ext>
            </a:extLst>
          </p:cNvPr>
          <p:cNvSpPr txBox="1"/>
          <p:nvPr/>
        </p:nvSpPr>
        <p:spPr>
          <a:xfrm>
            <a:off x="12887320" y="20798135"/>
            <a:ext cx="7991480" cy="461665"/>
          </a:xfrm>
          <a:prstGeom prst="rect">
            <a:avLst/>
          </a:prstGeom>
          <a:noFill/>
          <a:ln>
            <a:noFill/>
          </a:ln>
        </p:spPr>
        <p:txBody>
          <a:bodyPr wrap="square" rtlCol="0">
            <a:spAutoFit/>
          </a:bodyPr>
          <a:lstStyle/>
          <a:p>
            <a:pPr algn="ctr"/>
            <a:r>
              <a:rPr lang="en-US" sz="2400">
                <a:solidFill>
                  <a:schemeClr val="bg1"/>
                </a:solidFill>
                <a:latin typeface="Abadi" panose="020B0604020104020204" pitchFamily="34" charset="0"/>
                <a:hlinkClick r:id="rId47">
                  <a:extLst>
                    <a:ext uri="{A12FA001-AC4F-418D-AE19-62706E023703}">
                      <ahyp:hlinkClr xmlns:ahyp="http://schemas.microsoft.com/office/drawing/2018/hyperlinkcolor" val="tx"/>
                    </a:ext>
                  </a:extLst>
                </a:hlinkClick>
              </a:rPr>
              <a:t>STEM Workforce Development Programs</a:t>
            </a:r>
            <a:endParaRPr lang="en-US" sz="2400" dirty="0">
              <a:solidFill>
                <a:schemeClr val="bg1"/>
              </a:solidFill>
              <a:latin typeface="Abadi" panose="020B0604020104020204" pitchFamily="34" charset="0"/>
            </a:endParaRPr>
          </a:p>
        </p:txBody>
      </p:sp>
      <p:sp>
        <p:nvSpPr>
          <p:cNvPr id="2110" name="TextBox 2109">
            <a:extLst>
              <a:ext uri="{FF2B5EF4-FFF2-40B4-BE49-F238E27FC236}">
                <a16:creationId xmlns:a16="http://schemas.microsoft.com/office/drawing/2014/main" id="{DDCEBA3C-2D8C-8B35-F023-B5460D04B38A}"/>
              </a:ext>
            </a:extLst>
          </p:cNvPr>
          <p:cNvSpPr txBox="1"/>
          <p:nvPr/>
        </p:nvSpPr>
        <p:spPr>
          <a:xfrm>
            <a:off x="19613516" y="20798135"/>
            <a:ext cx="13000084" cy="461665"/>
          </a:xfrm>
          <a:prstGeom prst="rect">
            <a:avLst/>
          </a:prstGeom>
          <a:noFill/>
          <a:ln>
            <a:noFill/>
          </a:ln>
        </p:spPr>
        <p:txBody>
          <a:bodyPr wrap="square" rtlCol="0">
            <a:spAutoFit/>
          </a:bodyPr>
          <a:lstStyle/>
          <a:p>
            <a:pPr algn="ctr"/>
            <a:r>
              <a:rPr lang="en-US" sz="2400">
                <a:solidFill>
                  <a:schemeClr val="bg1"/>
                </a:solidFill>
                <a:latin typeface="Abadi" panose="020B0604020104020204" pitchFamily="34" charset="0"/>
                <a:hlinkClick r:id="rId48">
                  <a:extLst>
                    <a:ext uri="{A12FA001-AC4F-418D-AE19-62706E023703}">
                      <ahyp:hlinkClr xmlns:ahyp="http://schemas.microsoft.com/office/drawing/2018/hyperlinkcolor" val="tx"/>
                    </a:ext>
                  </a:extLst>
                </a:hlinkClick>
              </a:rPr>
              <a:t>Measurement Science and Engineering (MSE) Research Grant Programs</a:t>
            </a:r>
            <a:endParaRPr lang="en-US" sz="2400" dirty="0">
              <a:solidFill>
                <a:schemeClr val="bg1"/>
              </a:solidFill>
              <a:latin typeface="Abadi" panose="020B06040201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D5604-055A-861C-E6D4-E7092B4ED648}"/>
              </a:ext>
            </a:extLst>
          </p:cNvPr>
          <p:cNvGraphicFramePr>
            <a:graphicFrameLocks noGrp="1"/>
          </p:cNvGraphicFramePr>
          <p:nvPr>
            <p:extLst>
              <p:ext uri="{D42A27DB-BD31-4B8C-83A1-F6EECF244321}">
                <p14:modId xmlns:p14="http://schemas.microsoft.com/office/powerpoint/2010/main" val="1099735629"/>
              </p:ext>
            </p:extLst>
          </p:nvPr>
        </p:nvGraphicFramePr>
        <p:xfrm>
          <a:off x="0" y="2362200"/>
          <a:ext cx="32918401" cy="1867291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9803024"/>
                    </a:ext>
                  </a:extLst>
                </a:gridCol>
                <a:gridCol w="9762659">
                  <a:extLst>
                    <a:ext uri="{9D8B030D-6E8A-4147-A177-3AD203B41FA5}">
                      <a16:colId xmlns:a16="http://schemas.microsoft.com/office/drawing/2014/main" val="683578451"/>
                    </a:ext>
                  </a:extLst>
                </a:gridCol>
                <a:gridCol w="16344101">
                  <a:extLst>
                    <a:ext uri="{9D8B030D-6E8A-4147-A177-3AD203B41FA5}">
                      <a16:colId xmlns:a16="http://schemas.microsoft.com/office/drawing/2014/main" val="2811154987"/>
                    </a:ext>
                  </a:extLst>
                </a:gridCol>
                <a:gridCol w="4297041">
                  <a:extLst>
                    <a:ext uri="{9D8B030D-6E8A-4147-A177-3AD203B41FA5}">
                      <a16:colId xmlns:a16="http://schemas.microsoft.com/office/drawing/2014/main" val="2070124518"/>
                    </a:ext>
                  </a:extLst>
                </a:gridCol>
              </a:tblGrid>
              <a:tr h="1333088">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056345742"/>
                  </a:ext>
                </a:extLst>
              </a:tr>
              <a:tr h="2906536">
                <a:tc>
                  <a:txBody>
                    <a:bodyPr/>
                    <a:lstStyle/>
                    <a:p>
                      <a:r>
                        <a:rPr lang="en-US" sz="4200">
                          <a:solidFill>
                            <a:schemeClr val="tx1"/>
                          </a:solidFill>
                        </a:rPr>
                        <a:t>NSF</a:t>
                      </a:r>
                      <a:endParaRPr lang="en-US" sz="4200" dirty="0">
                        <a:solidFill>
                          <a:schemeClr val="tx1"/>
                        </a:solidFill>
                      </a:endParaRPr>
                    </a:p>
                  </a:txBody>
                  <a:tcPr/>
                </a:tc>
                <a:tc>
                  <a:txBody>
                    <a:bodyPr/>
                    <a:lstStyle/>
                    <a:p>
                      <a:r>
                        <a:rPr lang="en-US" sz="4200" u="none">
                          <a:solidFill>
                            <a:schemeClr val="tx1"/>
                          </a:solidFill>
                          <a:hlinkClick r:id="rId2">
                            <a:extLst>
                              <a:ext uri="{A12FA001-AC4F-418D-AE19-62706E023703}">
                                <ahyp:hlinkClr xmlns:ahyp="http://schemas.microsoft.com/office/drawing/2018/hyperlinkcolor" val="tx"/>
                              </a:ext>
                            </a:extLst>
                          </a:hlinkClick>
                        </a:rPr>
                        <a:t>Emerging Frontiers in Research and Innovation (EFRI): Biocomputing through EnGINeering Organoid Intelligence (BEGIN OI)</a:t>
                      </a:r>
                      <a:endParaRPr lang="en-US" sz="4200" u="none" dirty="0">
                        <a:solidFill>
                          <a:schemeClr val="tx1"/>
                        </a:solidFill>
                      </a:endParaRPr>
                    </a:p>
                  </a:txBody>
                  <a:tcPr/>
                </a:tc>
                <a:tc>
                  <a:txBody>
                    <a:bodyPr/>
                    <a:lstStyle/>
                    <a:p>
                      <a:r>
                        <a:rPr lang="en-US" sz="4200">
                          <a:solidFill>
                            <a:schemeClr val="tx1"/>
                          </a:solidFill>
                        </a:rPr>
                        <a:t>Supports foundational and transformative research to advance the design, engineering and fabrication of organoid systems that are capable of processing information dynamically while interfacing with non-living systems.</a:t>
                      </a:r>
                      <a:endParaRPr lang="en-US" sz="4200" dirty="0">
                        <a:solidFill>
                          <a:schemeClr val="tx1"/>
                        </a:solidFill>
                      </a:endParaRPr>
                    </a:p>
                  </a:txBody>
                  <a:tcPr/>
                </a:tc>
                <a:tc>
                  <a:txBody>
                    <a:bodyPr/>
                    <a:lstStyle/>
                    <a:p>
                      <a:r>
                        <a:rPr lang="en-US" sz="4200">
                          <a:solidFill>
                            <a:schemeClr val="tx1"/>
                          </a:solidFill>
                        </a:rPr>
                        <a:t>Dec. 12, 2024</a:t>
                      </a:r>
                      <a:endParaRPr lang="en-US" sz="4200" dirty="0">
                        <a:solidFill>
                          <a:schemeClr val="tx1"/>
                        </a:solidFill>
                      </a:endParaRPr>
                    </a:p>
                  </a:txBody>
                  <a:tcPr/>
                </a:tc>
                <a:extLst>
                  <a:ext uri="{0D108BD9-81ED-4DB2-BD59-A6C34878D82A}">
                    <a16:rowId xmlns:a16="http://schemas.microsoft.com/office/drawing/2014/main" val="3480819532"/>
                  </a:ext>
                </a:extLst>
              </a:tr>
              <a:tr h="3927093">
                <a:tc>
                  <a:txBody>
                    <a:bodyPr/>
                    <a:lstStyle/>
                    <a:p>
                      <a:r>
                        <a:rPr lang="en-US" sz="4200">
                          <a:solidFill>
                            <a:schemeClr val="tx1"/>
                          </a:solidFill>
                        </a:rPr>
                        <a:t>DOD</a:t>
                      </a:r>
                      <a:endParaRPr lang="en-US" sz="4200" dirty="0">
                        <a:solidFill>
                          <a:schemeClr val="tx1"/>
                        </a:solidFill>
                      </a:endParaRPr>
                    </a:p>
                  </a:txBody>
                  <a:tcPr/>
                </a:tc>
                <a:tc>
                  <a:txBody>
                    <a:bodyPr/>
                    <a:lstStyle/>
                    <a:p>
                      <a:r>
                        <a:rPr lang="en-US" sz="4200" u="none">
                          <a:solidFill>
                            <a:schemeClr val="tx1"/>
                          </a:solidFill>
                          <a:hlinkClick r:id="rId3">
                            <a:extLst>
                              <a:ext uri="{A12FA001-AC4F-418D-AE19-62706E023703}">
                                <ahyp:hlinkClr xmlns:ahyp="http://schemas.microsoft.com/office/drawing/2018/hyperlinkcolor" val="tx"/>
                              </a:ext>
                            </a:extLst>
                          </a:hlinkClick>
                        </a:rPr>
                        <a:t>NRL: Long Range Broad Agency Announcement for Basic and Applied Scientific Research</a:t>
                      </a:r>
                      <a:endParaRPr lang="en-US" sz="4200" u="none" dirty="0">
                        <a:solidFill>
                          <a:schemeClr val="tx1"/>
                        </a:solidFill>
                      </a:endParaRPr>
                    </a:p>
                  </a:txBody>
                  <a:tcPr/>
                </a:tc>
                <a:tc>
                  <a:txBody>
                    <a:bodyPr/>
                    <a:lstStyle/>
                    <a:p>
                      <a:r>
                        <a:rPr lang="en-US" sz="4200">
                          <a:solidFill>
                            <a:schemeClr val="tx1"/>
                          </a:solidFill>
                        </a:rPr>
                        <a:t>Conduct basic and applied research for the Navy across several disciplines to advance technological development, including the application of new and improved materials, techniques, equipment, systems and related technology within The Systems Directorate, Material Science and Component Technology DIrectorate, Ocean and Atmospheric Science and Technology Directorate, and Naval Center for Space and Technology.</a:t>
                      </a:r>
                      <a:endParaRPr lang="en-US" sz="4200" dirty="0">
                        <a:solidFill>
                          <a:schemeClr val="tx1"/>
                        </a:solidFill>
                      </a:endParaRPr>
                    </a:p>
                  </a:txBody>
                  <a:tcPr/>
                </a:tc>
                <a:tc>
                  <a:txBody>
                    <a:bodyPr/>
                    <a:lstStyle/>
                    <a:p>
                      <a:r>
                        <a:rPr lang="en-US" sz="4200">
                          <a:solidFill>
                            <a:schemeClr val="tx1"/>
                          </a:solidFill>
                        </a:rPr>
                        <a:t>Dec. 31, 2024</a:t>
                      </a:r>
                      <a:endParaRPr lang="en-US" sz="4200" dirty="0">
                        <a:solidFill>
                          <a:schemeClr val="tx1"/>
                        </a:solidFill>
                      </a:endParaRPr>
                    </a:p>
                  </a:txBody>
                  <a:tcPr/>
                </a:tc>
                <a:extLst>
                  <a:ext uri="{0D108BD9-81ED-4DB2-BD59-A6C34878D82A}">
                    <a16:rowId xmlns:a16="http://schemas.microsoft.com/office/drawing/2014/main" val="4192793003"/>
                  </a:ext>
                </a:extLst>
              </a:tr>
              <a:tr h="1827130">
                <a:tc>
                  <a:txBody>
                    <a:bodyPr/>
                    <a:lstStyle/>
                    <a:p>
                      <a:r>
                        <a:rPr lang="en-US" sz="4200">
                          <a:solidFill>
                            <a:schemeClr val="tx1"/>
                          </a:solidFill>
                        </a:rPr>
                        <a:t>DOD</a:t>
                      </a:r>
                      <a:endParaRPr lang="en-US" sz="4200" dirty="0">
                        <a:solidFill>
                          <a:schemeClr val="tx1"/>
                        </a:solidFill>
                      </a:endParaRPr>
                    </a:p>
                  </a:txBody>
                  <a:tcPr/>
                </a:tc>
                <a:tc>
                  <a:txBody>
                    <a:bodyPr/>
                    <a:lstStyle/>
                    <a:p>
                      <a:r>
                        <a:rPr lang="en-US" sz="4200" u="none">
                          <a:solidFill>
                            <a:schemeClr val="tx1"/>
                          </a:solidFill>
                          <a:hlinkClick r:id="rId4">
                            <a:extLst>
                              <a:ext uri="{A12FA001-AC4F-418D-AE19-62706E023703}">
                                <ahyp:hlinkClr xmlns:ahyp="http://schemas.microsoft.com/office/drawing/2018/hyperlinkcolor" val="tx"/>
                              </a:ext>
                            </a:extLst>
                          </a:hlinkClick>
                        </a:rPr>
                        <a:t>National Defense Education Program (NDEP) STEM Open NFO</a:t>
                      </a:r>
                      <a:endParaRPr lang="en-US" sz="4200" u="none" dirty="0">
                        <a:solidFill>
                          <a:schemeClr val="tx1"/>
                        </a:solidFill>
                      </a:endParaRPr>
                    </a:p>
                  </a:txBody>
                  <a:tcPr/>
                </a:tc>
                <a:tc>
                  <a:txBody>
                    <a:bodyPr/>
                    <a:lstStyle/>
                    <a:p>
                      <a:r>
                        <a:rPr lang="en-US" sz="4200">
                          <a:solidFill>
                            <a:schemeClr val="tx1"/>
                          </a:solidFill>
                        </a:rPr>
                        <a:t>Seeks innovative applications on mechanisms to implement and research the effectiveness of STEM education, outreach, and/or workforce initiative programs.</a:t>
                      </a:r>
                      <a:endParaRPr lang="en-US" sz="4200" dirty="0">
                        <a:solidFill>
                          <a:schemeClr val="tx1"/>
                        </a:solidFill>
                      </a:endParaRPr>
                    </a:p>
                  </a:txBody>
                  <a:tcPr/>
                </a:tc>
                <a:tc>
                  <a:txBody>
                    <a:bodyPr/>
                    <a:lstStyle/>
                    <a:p>
                      <a:r>
                        <a:rPr lang="en-US" sz="4200">
                          <a:solidFill>
                            <a:schemeClr val="tx1"/>
                          </a:solidFill>
                        </a:rPr>
                        <a:t>Rolling</a:t>
                      </a:r>
                      <a:endParaRPr lang="en-US" sz="4200" dirty="0">
                        <a:solidFill>
                          <a:schemeClr val="tx1"/>
                        </a:solidFill>
                      </a:endParaRPr>
                    </a:p>
                  </a:txBody>
                  <a:tcPr/>
                </a:tc>
                <a:extLst>
                  <a:ext uri="{0D108BD9-81ED-4DB2-BD59-A6C34878D82A}">
                    <a16:rowId xmlns:a16="http://schemas.microsoft.com/office/drawing/2014/main" val="3010093172"/>
                  </a:ext>
                </a:extLst>
              </a:tr>
              <a:tr h="1840972">
                <a:tc>
                  <a:txBody>
                    <a:bodyPr/>
                    <a:lstStyle/>
                    <a:p>
                      <a:r>
                        <a:rPr lang="en-US" sz="4200">
                          <a:solidFill>
                            <a:schemeClr val="tx1"/>
                          </a:solidFill>
                        </a:rPr>
                        <a:t>NSF</a:t>
                      </a:r>
                      <a:endParaRPr lang="en-US" sz="4200" dirty="0">
                        <a:solidFill>
                          <a:schemeClr val="tx1"/>
                        </a:solidFill>
                      </a:endParaRPr>
                    </a:p>
                  </a:txBody>
                  <a:tcPr/>
                </a:tc>
                <a:tc>
                  <a:txBody>
                    <a:bodyPr/>
                    <a:lstStyle/>
                    <a:p>
                      <a:r>
                        <a:rPr lang="en-US" sz="4200" u="none">
                          <a:solidFill>
                            <a:schemeClr val="tx1"/>
                          </a:solidFill>
                          <a:hlinkClick r:id="rId5">
                            <a:extLst>
                              <a:ext uri="{A12FA001-AC4F-418D-AE19-62706E023703}">
                                <ahyp:hlinkClr xmlns:ahyp="http://schemas.microsoft.com/office/drawing/2018/hyperlinkcolor" val="tx"/>
                              </a:ext>
                            </a:extLst>
                          </a:hlinkClick>
                        </a:rPr>
                        <a:t>Research in the Formation of Engineers (RFE)</a:t>
                      </a:r>
                      <a:endParaRPr lang="en-US" sz="4200" u="none" dirty="0">
                        <a:solidFill>
                          <a:schemeClr val="tx1"/>
                        </a:solidFill>
                      </a:endParaRPr>
                    </a:p>
                  </a:txBody>
                  <a:tcPr/>
                </a:tc>
                <a:tc>
                  <a:txBody>
                    <a:bodyPr/>
                    <a:lstStyle/>
                    <a:p>
                      <a:r>
                        <a:rPr lang="en-US" sz="4200">
                          <a:solidFill>
                            <a:schemeClr val="tx1"/>
                          </a:solidFill>
                        </a:rPr>
                        <a:t>Aims to advance understanding on the professional formation of engineers through engineering education and formation research in a variety of settings and at any education level.</a:t>
                      </a:r>
                      <a:endParaRPr lang="en-US" sz="4200" dirty="0">
                        <a:solidFill>
                          <a:schemeClr val="tx1"/>
                        </a:solidFill>
                      </a:endParaRPr>
                    </a:p>
                  </a:txBody>
                  <a:tcPr/>
                </a:tc>
                <a:tc>
                  <a:txBody>
                    <a:bodyPr/>
                    <a:lstStyle/>
                    <a:p>
                      <a:r>
                        <a:rPr lang="en-US" sz="4200">
                          <a:solidFill>
                            <a:schemeClr val="tx1"/>
                          </a:solidFill>
                        </a:rPr>
                        <a:t>Rolling</a:t>
                      </a:r>
                    </a:p>
                    <a:p>
                      <a:endParaRPr lang="en-US" sz="4200">
                        <a:solidFill>
                          <a:schemeClr val="tx1"/>
                        </a:solidFill>
                      </a:endParaRPr>
                    </a:p>
                  </a:txBody>
                  <a:tcPr/>
                </a:tc>
                <a:extLst>
                  <a:ext uri="{0D108BD9-81ED-4DB2-BD59-A6C34878D82A}">
                    <a16:rowId xmlns:a16="http://schemas.microsoft.com/office/drawing/2014/main" val="1315047961"/>
                  </a:ext>
                </a:extLst>
              </a:tr>
              <a:tr h="6478006">
                <a:tc>
                  <a:txBody>
                    <a:bodyPr/>
                    <a:lstStyle/>
                    <a:p>
                      <a:r>
                        <a:rPr lang="en-US" sz="4200">
                          <a:solidFill>
                            <a:schemeClr val="tx1"/>
                          </a:solidFill>
                        </a:rPr>
                        <a:t>DOD</a:t>
                      </a:r>
                      <a:endParaRPr lang="en-US" sz="4200" dirty="0">
                        <a:solidFill>
                          <a:schemeClr val="tx1"/>
                        </a:solidFill>
                      </a:endParaRPr>
                    </a:p>
                  </a:txBody>
                  <a:tcPr/>
                </a:tc>
                <a:tc>
                  <a:txBody>
                    <a:bodyPr/>
                    <a:lstStyle/>
                    <a:p>
                      <a:r>
                        <a:rPr lang="en-US" sz="4200" u="none">
                          <a:solidFill>
                            <a:schemeClr val="tx1"/>
                          </a:solidFill>
                          <a:hlinkClick r:id="rId6">
                            <a:extLst>
                              <a:ext uri="{A12FA001-AC4F-418D-AE19-62706E023703}">
                                <ahyp:hlinkClr xmlns:ahyp="http://schemas.microsoft.com/office/drawing/2018/hyperlinkcolor" val="tx"/>
                              </a:ext>
                            </a:extLst>
                          </a:hlinkClick>
                        </a:rPr>
                        <a:t>ERDC Broad Agency Announcement</a:t>
                      </a:r>
                      <a:endParaRPr lang="en-US" sz="4200" u="none" dirty="0">
                        <a:solidFill>
                          <a:schemeClr val="tx1"/>
                        </a:solidFill>
                      </a:endParaRPr>
                    </a:p>
                  </a:txBody>
                  <a:tcPr/>
                </a:tc>
                <a:tc>
                  <a:txBody>
                    <a:bodyPr/>
                    <a:lstStyle/>
                    <a:p>
                      <a:r>
                        <a:rPr lang="en-US" sz="4000">
                          <a:solidFill>
                            <a:schemeClr val="tx1"/>
                          </a:solidFill>
                        </a:rPr>
                        <a:t>S</a:t>
                      </a:r>
                      <a:r>
                        <a:rPr lang="en-US" sz="3900">
                          <a:solidFill>
                            <a:schemeClr val="tx1"/>
                          </a:solidFill>
                        </a:rPr>
                        <a:t>upports research in the broad fields of hydraulics, dredging, coastal engineering, instrumentation, oceanography, remote sensing, geotechnical engineering, earthquake engineering, soil effects, vehicle mobility, self-contained munitions, military engineering, geophysics, pavements, protective structures, aquatic plants, water quality, dredged material, treatment of hazardous waste, wetlands, physical/mechanical/ chemical properties of snow and other frozen precipitation, infrastructure and environmental issues for installations, computer science, telecommunications management, energy, facilities maintenance, materials and structures, engineering processes, environmental processes, land and heritage conservation, and ecological processes.</a:t>
                      </a:r>
                      <a:endParaRPr lang="en-US" sz="3900" dirty="0">
                        <a:solidFill>
                          <a:schemeClr val="tx1"/>
                        </a:solidFill>
                      </a:endParaRPr>
                    </a:p>
                  </a:txBody>
                  <a:tcPr/>
                </a:tc>
                <a:tc>
                  <a:txBody>
                    <a:bodyPr/>
                    <a:lstStyle/>
                    <a:p>
                      <a:r>
                        <a:rPr lang="en-US" sz="4200">
                          <a:solidFill>
                            <a:schemeClr val="tx1"/>
                          </a:solidFill>
                        </a:rPr>
                        <a:t>Rolling (Until</a:t>
                      </a:r>
                    </a:p>
                    <a:p>
                      <a:r>
                        <a:rPr lang="en-US" sz="4200">
                          <a:solidFill>
                            <a:schemeClr val="tx1"/>
                          </a:solidFill>
                        </a:rPr>
                        <a:t>Superseded by New BAA)</a:t>
                      </a:r>
                    </a:p>
                  </a:txBody>
                  <a:tcPr/>
                </a:tc>
                <a:extLst>
                  <a:ext uri="{0D108BD9-81ED-4DB2-BD59-A6C34878D82A}">
                    <a16:rowId xmlns:a16="http://schemas.microsoft.com/office/drawing/2014/main" val="1012710303"/>
                  </a:ext>
                </a:extLst>
              </a:tr>
            </a:tbl>
          </a:graphicData>
        </a:graphic>
      </p:graphicFrame>
      <p:sp>
        <p:nvSpPr>
          <p:cNvPr id="3" name="TextBox 2">
            <a:extLst>
              <a:ext uri="{FF2B5EF4-FFF2-40B4-BE49-F238E27FC236}">
                <a16:creationId xmlns:a16="http://schemas.microsoft.com/office/drawing/2014/main" id="{B77B8CC6-D667-F059-1F2B-7C649F1B33EA}"/>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320726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BA8F2D-257E-C1CC-07E2-D8B4CF80F392}"/>
              </a:ext>
            </a:extLst>
          </p:cNvPr>
          <p:cNvGraphicFramePr>
            <a:graphicFrameLocks noGrp="1"/>
          </p:cNvGraphicFramePr>
          <p:nvPr>
            <p:extLst>
              <p:ext uri="{D42A27DB-BD31-4B8C-83A1-F6EECF244321}">
                <p14:modId xmlns:p14="http://schemas.microsoft.com/office/powerpoint/2010/main" val="3945834233"/>
              </p:ext>
            </p:extLst>
          </p:nvPr>
        </p:nvGraphicFramePr>
        <p:xfrm>
          <a:off x="0" y="2362201"/>
          <a:ext cx="32918400" cy="18668999"/>
        </p:xfrm>
        <a:graphic>
          <a:graphicData uri="http://schemas.openxmlformats.org/drawingml/2006/table">
            <a:tbl>
              <a:tblPr firstRow="1" bandRow="1">
                <a:tableStyleId>{5C22544A-7EE6-4342-B048-85BDC9FD1C3A}</a:tableStyleId>
              </a:tblPr>
              <a:tblGrid>
                <a:gridCol w="2923373">
                  <a:extLst>
                    <a:ext uri="{9D8B030D-6E8A-4147-A177-3AD203B41FA5}">
                      <a16:colId xmlns:a16="http://schemas.microsoft.com/office/drawing/2014/main" val="4088418040"/>
                    </a:ext>
                  </a:extLst>
                </a:gridCol>
                <a:gridCol w="9440059">
                  <a:extLst>
                    <a:ext uri="{9D8B030D-6E8A-4147-A177-3AD203B41FA5}">
                      <a16:colId xmlns:a16="http://schemas.microsoft.com/office/drawing/2014/main" val="3086459980"/>
                    </a:ext>
                  </a:extLst>
                </a:gridCol>
                <a:gridCol w="16520104">
                  <a:extLst>
                    <a:ext uri="{9D8B030D-6E8A-4147-A177-3AD203B41FA5}">
                      <a16:colId xmlns:a16="http://schemas.microsoft.com/office/drawing/2014/main" val="617954947"/>
                    </a:ext>
                  </a:extLst>
                </a:gridCol>
                <a:gridCol w="4034864">
                  <a:extLst>
                    <a:ext uri="{9D8B030D-6E8A-4147-A177-3AD203B41FA5}">
                      <a16:colId xmlns:a16="http://schemas.microsoft.com/office/drawing/2014/main" val="351395394"/>
                    </a:ext>
                  </a:extLst>
                </a:gridCol>
              </a:tblGrid>
              <a:tr h="897414">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3455939155"/>
                  </a:ext>
                </a:extLst>
              </a:tr>
              <a:tr h="2914398">
                <a:tc>
                  <a:txBody>
                    <a:bodyPr/>
                    <a:lstStyle/>
                    <a:p>
                      <a:r>
                        <a:rPr lang="en-US" sz="4200">
                          <a:solidFill>
                            <a:schemeClr val="tx1"/>
                          </a:solidFill>
                        </a:rPr>
                        <a:t>DOD</a:t>
                      </a:r>
                      <a:endParaRPr lang="en-US" sz="4200" dirty="0">
                        <a:solidFill>
                          <a:schemeClr val="tx1"/>
                        </a:solidFill>
                      </a:endParaRPr>
                    </a:p>
                  </a:txBody>
                  <a:tcPr/>
                </a:tc>
                <a:tc>
                  <a:txBody>
                    <a:bodyPr/>
                    <a:lstStyle/>
                    <a:p>
                      <a:r>
                        <a:rPr lang="en-US" sz="4200">
                          <a:solidFill>
                            <a:schemeClr val="tx1"/>
                          </a:solidFill>
                          <a:hlinkClick r:id="rId2">
                            <a:extLst>
                              <a:ext uri="{A12FA001-AC4F-418D-AE19-62706E023703}">
                                <ahyp:hlinkClr xmlns:ahyp="http://schemas.microsoft.com/office/drawing/2018/hyperlinkcolor" val="tx"/>
                              </a:ext>
                            </a:extLst>
                          </a:hlinkClick>
                        </a:rPr>
                        <a:t>Science, Technology, Engineering, and Mathematics (STEM) National</a:t>
                      </a:r>
                    </a:p>
                    <a:p>
                      <a:r>
                        <a:rPr lang="en-US" sz="4200">
                          <a:solidFill>
                            <a:schemeClr val="tx1"/>
                          </a:solidFill>
                          <a:hlinkClick r:id="rId2">
                            <a:extLst>
                              <a:ext uri="{A12FA001-AC4F-418D-AE19-62706E023703}">
                                <ahyp:hlinkClr xmlns:ahyp="http://schemas.microsoft.com/office/drawing/2018/hyperlinkcolor" val="tx"/>
                              </a:ext>
                            </a:extLst>
                          </a:hlinkClick>
                        </a:rPr>
                        <a:t>Defense Education Program (NDEP)</a:t>
                      </a:r>
                      <a:endParaRPr lang="en-US" sz="4200" dirty="0">
                        <a:solidFill>
                          <a:schemeClr val="tx1"/>
                        </a:solidFill>
                      </a:endParaRPr>
                    </a:p>
                  </a:txBody>
                  <a:tcPr/>
                </a:tc>
                <a:tc>
                  <a:txBody>
                    <a:bodyPr/>
                    <a:lstStyle/>
                    <a:p>
                      <a:r>
                        <a:rPr lang="en-US" sz="4200">
                          <a:solidFill>
                            <a:schemeClr val="tx1"/>
                          </a:solidFill>
                        </a:rPr>
                        <a:t>Seeks innovative applications on mechanisms to implement and research the effectiveness of STEM education, outreach, and/or workforce initiative programs, here onto referred as STEM activities.</a:t>
                      </a:r>
                      <a:endParaRPr lang="en-US" sz="4200" dirty="0">
                        <a:solidFill>
                          <a:schemeClr val="tx1"/>
                        </a:solidFill>
                      </a:endParaRPr>
                    </a:p>
                  </a:txBody>
                  <a:tcPr/>
                </a:tc>
                <a:tc>
                  <a:txBody>
                    <a:bodyPr/>
                    <a:lstStyle/>
                    <a:p>
                      <a:pPr marL="0" algn="l" defTabSz="914400" rtl="0" eaLnBrk="1" latinLnBrk="0" hangingPunct="1"/>
                      <a:r>
                        <a:rPr lang="en-US" sz="4200" b="0" kern="1200">
                          <a:solidFill>
                            <a:schemeClr val="tx1"/>
                          </a:solidFill>
                          <a:latin typeface="+mn-lt"/>
                          <a:ea typeface="+mn-ea"/>
                          <a:cs typeface="Arial" panose="020B0604020202020204" pitchFamily="34" charset="0"/>
                        </a:rPr>
                        <a:t>Rolling through Feb. 2028</a:t>
                      </a:r>
                      <a:endParaRPr lang="en-US" sz="4200" b="0" kern="120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val="2632077141"/>
                  </a:ext>
                </a:extLst>
              </a:tr>
              <a:tr h="7777588">
                <a:tc>
                  <a:txBody>
                    <a:bodyPr/>
                    <a:lstStyle/>
                    <a:p>
                      <a:r>
                        <a:rPr lang="en-US" sz="4200">
                          <a:solidFill>
                            <a:schemeClr val="tx1"/>
                          </a:solidFill>
                        </a:rPr>
                        <a:t>DOD</a:t>
                      </a:r>
                      <a:endParaRPr lang="en-US" sz="4200" dirty="0">
                        <a:solidFill>
                          <a:schemeClr val="tx1"/>
                        </a:solidFill>
                      </a:endParaRPr>
                    </a:p>
                  </a:txBody>
                  <a:tcPr/>
                </a:tc>
                <a:tc>
                  <a:txBody>
                    <a:bodyPr/>
                    <a:lstStyle/>
                    <a:p>
                      <a:r>
                        <a:rPr lang="en-US" sz="4200">
                          <a:solidFill>
                            <a:schemeClr val="tx1"/>
                          </a:solidFill>
                          <a:hlinkClick r:id="rId3">
                            <a:extLst>
                              <a:ext uri="{A12FA001-AC4F-418D-AE19-62706E023703}">
                                <ahyp:hlinkClr xmlns:ahyp="http://schemas.microsoft.com/office/drawing/2018/hyperlinkcolor" val="tx"/>
                              </a:ext>
                            </a:extLst>
                          </a:hlinkClick>
                        </a:rPr>
                        <a:t>Future Scholars for Science, Technology, Engineering, and Mathematics (STEM) Workforce Development Programs</a:t>
                      </a:r>
                      <a:endParaRPr lang="en-US" sz="4200" dirty="0">
                        <a:solidFill>
                          <a:schemeClr val="tx1"/>
                        </a:solidFill>
                      </a:endParaRPr>
                    </a:p>
                  </a:txBody>
                  <a:tcPr/>
                </a:tc>
                <a:tc>
                  <a:txBody>
                    <a:bodyPr/>
                    <a:lstStyle/>
                    <a:p>
                      <a:r>
                        <a:rPr lang="en-US" sz="4200">
                          <a:solidFill>
                            <a:schemeClr val="tx1"/>
                          </a:solidFill>
                        </a:rPr>
                        <a:t>Supports STEM Workforce Development programs or projects that align with the Federal STEM Strategy and the DoD STEM Mission. This announcement encourages programs or projects that improve the capacity of education systems and communities to create impactful STEM educational experiences for students and teachers, and prepare the 21st century STEM workforce. AFRL’s Workforce Development programs or projects include, but are not limited to: Internships (High School through Doctoral); Fellowship Apprentice/Residency Programs; College or University project-based learning programs; Formal or informal workforce development programs or projects that align with the Federal STEM Strategy and DOD STEM Mission</a:t>
                      </a:r>
                      <a:endParaRPr lang="en-US" sz="4200" dirty="0">
                        <a:solidFill>
                          <a:schemeClr val="tx1"/>
                        </a:solidFill>
                      </a:endParaRPr>
                    </a:p>
                  </a:txBody>
                  <a:tcPr/>
                </a:tc>
                <a:tc>
                  <a:txBody>
                    <a:bodyPr/>
                    <a:lstStyle/>
                    <a:p>
                      <a:r>
                        <a:rPr lang="en-US" sz="4200" b="0">
                          <a:solidFill>
                            <a:schemeClr val="tx1"/>
                          </a:solidFill>
                          <a:latin typeface="+mn-lt"/>
                          <a:cs typeface="Arial" panose="020B0604020202020204" pitchFamily="34" charset="0"/>
                        </a:rPr>
                        <a:t>Rolling through Jun. 2025</a:t>
                      </a:r>
                      <a:endParaRPr lang="en-US" sz="42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3901192301"/>
                  </a:ext>
                </a:extLst>
              </a:tr>
              <a:tr h="7079599">
                <a:tc>
                  <a:txBody>
                    <a:bodyPr/>
                    <a:lstStyle/>
                    <a:p>
                      <a:r>
                        <a:rPr lang="en-US" sz="4200">
                          <a:solidFill>
                            <a:schemeClr val="tx1"/>
                          </a:solidFill>
                        </a:rPr>
                        <a:t>DOC</a:t>
                      </a:r>
                    </a:p>
                    <a:p>
                      <a:r>
                        <a:rPr lang="en-US" sz="4200">
                          <a:solidFill>
                            <a:schemeClr val="tx1"/>
                          </a:solidFill>
                        </a:rPr>
                        <a:t>NIST</a:t>
                      </a:r>
                      <a:endParaRPr lang="en-US" sz="4200" dirty="0">
                        <a:solidFill>
                          <a:schemeClr val="tx1"/>
                        </a:solidFill>
                      </a:endParaRPr>
                    </a:p>
                  </a:txBody>
                  <a:tcPr/>
                </a:tc>
                <a:tc>
                  <a:txBody>
                    <a:bodyPr/>
                    <a:lstStyle/>
                    <a:p>
                      <a:r>
                        <a:rPr lang="en-US" sz="4200">
                          <a:solidFill>
                            <a:schemeClr val="tx1"/>
                          </a:solidFill>
                          <a:hlinkClick r:id="rId4">
                            <a:extLst>
                              <a:ext uri="{A12FA001-AC4F-418D-AE19-62706E023703}">
                                <ahyp:hlinkClr xmlns:ahyp="http://schemas.microsoft.com/office/drawing/2018/hyperlinkcolor" val="tx"/>
                              </a:ext>
                            </a:extLst>
                          </a:hlinkClick>
                        </a:rPr>
                        <a:t>Measurement Science and Engineering (MSE) Research Grant Programs</a:t>
                      </a:r>
                      <a:endParaRPr lang="en-US" sz="4200" dirty="0">
                        <a:solidFill>
                          <a:schemeClr val="tx1"/>
                        </a:solidFill>
                      </a:endParaRPr>
                    </a:p>
                  </a:txBody>
                  <a:tcPr/>
                </a:tc>
                <a:tc>
                  <a:txBody>
                    <a:bodyPr/>
                    <a:lstStyle/>
                    <a:p>
                      <a:r>
                        <a:rPr lang="en-US" sz="4200">
                          <a:solidFill>
                            <a:schemeClr val="tx1"/>
                          </a:solidFill>
                        </a:rPr>
                        <a:t>Provides financial assistance to support the conduct of research or a recipient’s portion of collaborative research consistent with the ITL’s missions to support research in the following fields: Advanced Network Technologies, Applied and Computational Mathematics, Artificial Intelligence, Big Data, Biometrics, Cloud Computing, Cyber-Physical Systems, Cybersecurity, Forensic Science, Health Information Technology, Human Factors and Usability, Information Access, Information Processing and Understanding, Internet of Things (IoT), Metrology Infrastructure for Modeling and Simulation, Privacy Engineering, and Statistics for Metrology.</a:t>
                      </a:r>
                      <a:endParaRPr lang="en-US" sz="4200" dirty="0">
                        <a:solidFill>
                          <a:schemeClr val="tx1"/>
                        </a:solidFill>
                      </a:endParaRPr>
                    </a:p>
                  </a:txBody>
                  <a:tcPr/>
                </a:tc>
                <a:tc>
                  <a:txBody>
                    <a:bodyPr/>
                    <a:lstStyle/>
                    <a:p>
                      <a:pPr marL="0" algn="l" defTabSz="914400" rtl="0" eaLnBrk="1" latinLnBrk="0" hangingPunct="1"/>
                      <a:r>
                        <a:rPr lang="en-US" sz="4200" b="0" kern="1200">
                          <a:solidFill>
                            <a:schemeClr val="tx1"/>
                          </a:solidFill>
                          <a:latin typeface="+mn-lt"/>
                          <a:ea typeface="+mn-ea"/>
                          <a:cs typeface="Arial" panose="020B0604020202020204" pitchFamily="34" charset="0"/>
                        </a:rPr>
                        <a:t>Rolling</a:t>
                      </a:r>
                      <a:endParaRPr lang="en-US" sz="4200" b="0" kern="120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val="3559255453"/>
                  </a:ext>
                </a:extLst>
              </a:tr>
            </a:tbl>
          </a:graphicData>
        </a:graphic>
      </p:graphicFrame>
      <p:sp>
        <p:nvSpPr>
          <p:cNvPr id="3" name="TextBox 2">
            <a:extLst>
              <a:ext uri="{FF2B5EF4-FFF2-40B4-BE49-F238E27FC236}">
                <a16:creationId xmlns:a16="http://schemas.microsoft.com/office/drawing/2014/main" id="{571EE287-3F4C-DA9B-D752-B931DDC27140}"/>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92123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EAB769-0F90-E393-E22F-214D8AAA556B}"/>
              </a:ext>
            </a:extLst>
          </p:cNvPr>
          <p:cNvGraphicFramePr>
            <a:graphicFrameLocks noGrp="1"/>
          </p:cNvGraphicFramePr>
          <p:nvPr>
            <p:extLst>
              <p:ext uri="{D42A27DB-BD31-4B8C-83A1-F6EECF244321}">
                <p14:modId xmlns:p14="http://schemas.microsoft.com/office/powerpoint/2010/main" val="1812566153"/>
              </p:ext>
            </p:extLst>
          </p:nvPr>
        </p:nvGraphicFramePr>
        <p:xfrm>
          <a:off x="0" y="2362200"/>
          <a:ext cx="32918400" cy="1866899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686611546"/>
                    </a:ext>
                  </a:extLst>
                </a:gridCol>
                <a:gridCol w="8229600">
                  <a:extLst>
                    <a:ext uri="{9D8B030D-6E8A-4147-A177-3AD203B41FA5}">
                      <a16:colId xmlns:a16="http://schemas.microsoft.com/office/drawing/2014/main" val="632547838"/>
                    </a:ext>
                  </a:extLst>
                </a:gridCol>
                <a:gridCol w="18745200">
                  <a:extLst>
                    <a:ext uri="{9D8B030D-6E8A-4147-A177-3AD203B41FA5}">
                      <a16:colId xmlns:a16="http://schemas.microsoft.com/office/drawing/2014/main" val="2323987341"/>
                    </a:ext>
                  </a:extLst>
                </a:gridCol>
                <a:gridCol w="3429000">
                  <a:extLst>
                    <a:ext uri="{9D8B030D-6E8A-4147-A177-3AD203B41FA5}">
                      <a16:colId xmlns:a16="http://schemas.microsoft.com/office/drawing/2014/main" val="3114686909"/>
                    </a:ext>
                  </a:extLst>
                </a:gridCol>
              </a:tblGrid>
              <a:tr h="1063231">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33472208"/>
                  </a:ext>
                </a:extLst>
              </a:tr>
              <a:tr h="4843609">
                <a:tc>
                  <a:txBody>
                    <a:bodyPr/>
                    <a:lstStyle/>
                    <a:p>
                      <a:r>
                        <a:rPr lang="en-US" sz="4200" dirty="0">
                          <a:solidFill>
                            <a:schemeClr val="tx1"/>
                          </a:solidFill>
                        </a:rPr>
                        <a:t>NIH</a:t>
                      </a:r>
                    </a:p>
                  </a:txBody>
                  <a:tcPr/>
                </a:tc>
                <a:tc>
                  <a:txBody>
                    <a:bodyPr/>
                    <a:lstStyle/>
                    <a:p>
                      <a:pPr algn="l"/>
                      <a:r>
                        <a:rPr lang="en-US" sz="4200" dirty="0">
                          <a:solidFill>
                            <a:schemeClr val="tx1"/>
                          </a:solidFill>
                          <a:hlinkClick r:id="rId2">
                            <a:extLst>
                              <a:ext uri="{A12FA001-AC4F-418D-AE19-62706E023703}">
                                <ahyp:hlinkClr xmlns:ahyp="http://schemas.microsoft.com/office/drawing/2018/hyperlinkcolor" val="tx"/>
                              </a:ext>
                            </a:extLst>
                          </a:hlinkClick>
                        </a:rPr>
                        <a:t>Enhancing Science, Technology, </a:t>
                      </a:r>
                    </a:p>
                    <a:p>
                      <a:pPr algn="l"/>
                      <a:r>
                        <a:rPr lang="en-US" sz="4200">
                          <a:solidFill>
                            <a:schemeClr val="tx1"/>
                          </a:solidFill>
                          <a:hlinkClick r:id="rId2">
                            <a:extLst>
                              <a:ext uri="{A12FA001-AC4F-418D-AE19-62706E023703}">
                                <ahyp:hlinkClr xmlns:ahyp="http://schemas.microsoft.com/office/drawing/2018/hyperlinkcolor" val="tx"/>
                              </a:ext>
                            </a:extLst>
                          </a:hlinkClick>
                        </a:rPr>
                        <a:t>Engineering, </a:t>
                      </a:r>
                      <a:r>
                        <a:rPr lang="en-US" sz="4200" dirty="0">
                          <a:solidFill>
                            <a:schemeClr val="tx1"/>
                          </a:solidFill>
                          <a:hlinkClick r:id="rId2">
                            <a:extLst>
                              <a:ext uri="{A12FA001-AC4F-418D-AE19-62706E023703}">
                                <ahyp:hlinkClr xmlns:ahyp="http://schemas.microsoft.com/office/drawing/2018/hyperlinkcolor" val="tx"/>
                              </a:ext>
                            </a:extLst>
                          </a:hlinkClick>
                        </a:rPr>
                        <a:t>and Math Educational </a:t>
                      </a:r>
                    </a:p>
                    <a:p>
                      <a:pPr algn="l"/>
                      <a:r>
                        <a:rPr lang="en-US" sz="4200" dirty="0">
                          <a:solidFill>
                            <a:schemeClr val="tx1"/>
                          </a:solidFill>
                          <a:hlinkClick r:id="rId2">
                            <a:extLst>
                              <a:ext uri="{A12FA001-AC4F-418D-AE19-62706E023703}">
                                <ahyp:hlinkClr xmlns:ahyp="http://schemas.microsoft.com/office/drawing/2018/hyperlinkcolor" val="tx"/>
                              </a:ext>
                            </a:extLst>
                          </a:hlinkClick>
                        </a:rPr>
                        <a:t>Diversity (ESTEEMED) Research </a:t>
                      </a:r>
                    </a:p>
                    <a:p>
                      <a:pPr algn="l"/>
                      <a:r>
                        <a:rPr lang="en-US" sz="4200" dirty="0">
                          <a:solidFill>
                            <a:schemeClr val="tx1"/>
                          </a:solidFill>
                          <a:hlinkClick r:id="rId2">
                            <a:extLst>
                              <a:ext uri="{A12FA001-AC4F-418D-AE19-62706E023703}">
                                <ahyp:hlinkClr xmlns:ahyp="http://schemas.microsoft.com/office/drawing/2018/hyperlinkcolor" val="tx"/>
                              </a:ext>
                            </a:extLst>
                          </a:hlinkClick>
                        </a:rPr>
                        <a:t>Education Experiences (R25 Clinical </a:t>
                      </a:r>
                    </a:p>
                    <a:p>
                      <a:pPr algn="l"/>
                      <a:r>
                        <a:rPr lang="en-US" sz="4200" dirty="0">
                          <a:solidFill>
                            <a:schemeClr val="tx1"/>
                          </a:solidFill>
                          <a:hlinkClick r:id="rId2">
                            <a:extLst>
                              <a:ext uri="{A12FA001-AC4F-418D-AE19-62706E023703}">
                                <ahyp:hlinkClr xmlns:ahyp="http://schemas.microsoft.com/office/drawing/2018/hyperlinkcolor" val="tx"/>
                              </a:ext>
                            </a:extLst>
                          </a:hlinkClick>
                        </a:rPr>
                        <a:t>Trial Not Allowed)</a:t>
                      </a:r>
                      <a:endParaRPr lang="en-US" sz="4200" dirty="0">
                        <a:solidFill>
                          <a:schemeClr val="tx1"/>
                        </a:solidFill>
                      </a:endParaRPr>
                    </a:p>
                  </a:txBody>
                  <a:tcPr/>
                </a:tc>
                <a:tc>
                  <a:txBody>
                    <a:bodyPr/>
                    <a:lstStyle/>
                    <a:p>
                      <a:r>
                        <a:rPr lang="en-US" sz="4200" dirty="0">
                          <a:solidFill>
                            <a:schemeClr val="tx1"/>
                          </a:solidFill>
                        </a:rPr>
                        <a:t>Seeks to enhance bioengineering and imaging research capacity, technology innovation, education and research training, and opportunities for scientific growth at HBCUs in order to utilize the Nation's full range of talent in meeting the growing need to accelerate the development and translation of high-impact biomedical innovation and technologies.</a:t>
                      </a:r>
                      <a:endParaRPr lang="en-US" sz="4200" dirty="0">
                        <a:solidFill>
                          <a:schemeClr val="tx1"/>
                        </a:solidFill>
                        <a:latin typeface="+mn-lt"/>
                      </a:endParaRPr>
                    </a:p>
                  </a:txBody>
                  <a:tcPr/>
                </a:tc>
                <a:tc>
                  <a:txBody>
                    <a:bodyPr/>
                    <a:lstStyle/>
                    <a:p>
                      <a:pPr marL="0" algn="l" defTabSz="914400" rtl="0" eaLnBrk="1" latinLnBrk="0" hangingPunct="1"/>
                      <a:r>
                        <a:rPr lang="en-US" sz="4200" b="0" kern="1200" dirty="0">
                          <a:solidFill>
                            <a:schemeClr val="tx1"/>
                          </a:solidFill>
                          <a:latin typeface="+mn-lt"/>
                          <a:ea typeface="+mn-ea"/>
                          <a:cs typeface="Arial" panose="020B0604020202020204" pitchFamily="34" charset="0"/>
                        </a:rPr>
                        <a:t>Jan</a:t>
                      </a:r>
                      <a:r>
                        <a:rPr lang="en-US" sz="4200" b="0" kern="1200">
                          <a:solidFill>
                            <a:schemeClr val="tx1"/>
                          </a:solidFill>
                          <a:latin typeface="+mn-lt"/>
                          <a:ea typeface="+mn-ea"/>
                          <a:cs typeface="Arial" panose="020B0604020202020204" pitchFamily="34" charset="0"/>
                        </a:rPr>
                        <a:t>. 2025</a:t>
                      </a:r>
                      <a:endParaRPr lang="en-US" sz="4200" b="0" kern="120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val="2188877306"/>
                  </a:ext>
                </a:extLst>
              </a:tr>
              <a:tr h="2824620">
                <a:tc>
                  <a:txBody>
                    <a:bodyPr/>
                    <a:lstStyle/>
                    <a:p>
                      <a:pPr marL="0" algn="l" defTabSz="914400" rtl="0" eaLnBrk="1" latinLnBrk="0" hangingPunct="1"/>
                      <a:r>
                        <a:rPr lang="en-US" sz="4200" kern="1200" dirty="0">
                          <a:solidFill>
                            <a:schemeClr val="tx1"/>
                          </a:solidFill>
                          <a:latin typeface="+mn-lt"/>
                          <a:ea typeface="+mn-ea"/>
                          <a:cs typeface="+mn-cs"/>
                        </a:rPr>
                        <a:t>NIH</a:t>
                      </a:r>
                    </a:p>
                  </a:txBody>
                  <a:tcPr/>
                </a:tc>
                <a:tc>
                  <a:txBody>
                    <a:bodyPr/>
                    <a:lstStyle/>
                    <a:p>
                      <a:pPr marL="0" algn="l" defTabSz="914400" rtl="0" eaLnBrk="1" latinLnBrk="0" hangingPunct="1"/>
                      <a:r>
                        <a:rPr lang="en-US" sz="4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Team-Based Design in </a:t>
                      </a:r>
                    </a:p>
                    <a:p>
                      <a:pPr marL="0" algn="l" defTabSz="914400" rtl="0" eaLnBrk="1" latinLnBrk="0" hangingPunct="1"/>
                      <a:r>
                        <a:rPr lang="en-US" sz="4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Biomedical Engineering Education </a:t>
                      </a:r>
                    </a:p>
                    <a:p>
                      <a:pPr marL="0" algn="l" defTabSz="914400" rtl="0" eaLnBrk="1" latinLnBrk="0" hangingPunct="1"/>
                      <a:r>
                        <a:rPr lang="en-US" sz="4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(R25 Clinical Trial Not Allowed)</a:t>
                      </a:r>
                      <a:endParaRPr lang="en-US" sz="4200" kern="1200" dirty="0">
                        <a:solidFill>
                          <a:schemeClr val="tx1"/>
                        </a:solidFill>
                        <a:latin typeface="+mn-lt"/>
                        <a:ea typeface="+mn-ea"/>
                        <a:cs typeface="+mn-cs"/>
                      </a:endParaRPr>
                    </a:p>
                  </a:txBody>
                  <a:tcPr/>
                </a:tc>
                <a:tc>
                  <a:txBody>
                    <a:bodyPr/>
                    <a:lstStyle/>
                    <a:p>
                      <a:pPr marL="0" algn="l" defTabSz="914400" rtl="0" eaLnBrk="1" latinLnBrk="0" hangingPunct="1"/>
                      <a:r>
                        <a:rPr lang="en-US" sz="4200" dirty="0">
                          <a:solidFill>
                            <a:schemeClr val="tx1"/>
                          </a:solidFill>
                        </a:rPr>
                        <a:t>Supports programs that include innovative approaches to enhance biomedical engineering (BME) design education to ensure a future workforce that can meet the nation’s needs in biomedical research and healthcare technologies. </a:t>
                      </a:r>
                      <a:endParaRPr lang="en-US" sz="4200" kern="1200" dirty="0">
                        <a:solidFill>
                          <a:schemeClr val="tx1"/>
                        </a:solidFill>
                        <a:latin typeface="+mn-lt"/>
                        <a:ea typeface="+mn-ea"/>
                        <a:cs typeface="+mn-cs"/>
                      </a:endParaRPr>
                    </a:p>
                  </a:txBody>
                  <a:tcPr/>
                </a:tc>
                <a:tc>
                  <a:txBody>
                    <a:bodyPr/>
                    <a:lstStyle/>
                    <a:p>
                      <a:pPr marL="0" algn="l" defTabSz="914400" rtl="0" eaLnBrk="1" latinLnBrk="0" hangingPunct="1"/>
                      <a:r>
                        <a:rPr lang="en-US" sz="4200" kern="1200" dirty="0">
                          <a:solidFill>
                            <a:schemeClr val="tx1"/>
                          </a:solidFill>
                          <a:latin typeface="+mn-lt"/>
                          <a:ea typeface="+mn-ea"/>
                          <a:cs typeface="+mn-cs"/>
                        </a:rPr>
                        <a:t>Jan. 2025</a:t>
                      </a:r>
                    </a:p>
                  </a:txBody>
                  <a:tcPr/>
                </a:tc>
                <a:extLst>
                  <a:ext uri="{0D108BD9-81ED-4DB2-BD59-A6C34878D82A}">
                    <a16:rowId xmlns:a16="http://schemas.microsoft.com/office/drawing/2014/main" val="3575126378"/>
                  </a:ext>
                </a:extLst>
              </a:tr>
              <a:tr h="2520696">
                <a:tc>
                  <a:txBody>
                    <a:bodyPr/>
                    <a:lstStyle/>
                    <a:p>
                      <a:r>
                        <a:rPr lang="en-US" sz="4200" dirty="0">
                          <a:solidFill>
                            <a:schemeClr val="tx1"/>
                          </a:solidFill>
                        </a:rPr>
                        <a:t>NSF</a:t>
                      </a:r>
                    </a:p>
                  </a:txBody>
                  <a:tcPr/>
                </a:tc>
                <a:tc>
                  <a:txBody>
                    <a:bodyPr/>
                    <a:lstStyle/>
                    <a:p>
                      <a:pPr marL="0" algn="l" defTabSz="914400" rtl="0" eaLnBrk="1" latinLnBrk="0" hangingPunct="1"/>
                      <a:r>
                        <a:rPr lang="en-US" sz="4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Focus on Recruiting Emerging </a:t>
                      </a:r>
                    </a:p>
                    <a:p>
                      <a:pPr marL="0" algn="l" defTabSz="914400" rtl="0" eaLnBrk="1" latinLnBrk="0" hangingPunct="1"/>
                      <a:r>
                        <a:rPr lang="en-US" sz="4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Climate and Adaptation Scientists </a:t>
                      </a:r>
                    </a:p>
                    <a:p>
                      <a:pPr marL="0" algn="l" defTabSz="914400" rtl="0" eaLnBrk="1" latinLnBrk="0" hangingPunct="1"/>
                      <a:r>
                        <a:rPr lang="en-US" sz="4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and Transformers (FORECAST)</a:t>
                      </a:r>
                      <a:endParaRPr lang="en-US" sz="4200" kern="1200" dirty="0">
                        <a:solidFill>
                          <a:schemeClr val="tx1"/>
                        </a:solidFill>
                        <a:latin typeface="+mn-lt"/>
                        <a:ea typeface="+mn-ea"/>
                        <a:cs typeface="+mn-cs"/>
                      </a:endParaRPr>
                    </a:p>
                  </a:txBody>
                  <a:tcPr/>
                </a:tc>
                <a:tc>
                  <a:txBody>
                    <a:bodyPr/>
                    <a:lstStyle/>
                    <a:p>
                      <a:r>
                        <a:rPr lang="en-US" sz="4200" dirty="0">
                          <a:solidFill>
                            <a:schemeClr val="tx1"/>
                          </a:solidFill>
                          <a:latin typeface="+mn-lt"/>
                        </a:rPr>
                        <a:t>Supports education and capacity building at emerging research institutions that will prepare students to conduct community and partner-engaged science to benefit society.</a:t>
                      </a:r>
                    </a:p>
                  </a:txBody>
                  <a:tcPr/>
                </a:tc>
                <a:tc>
                  <a:txBody>
                    <a:bodyPr/>
                    <a:lstStyle/>
                    <a:p>
                      <a:pPr marL="0" algn="l" defTabSz="914400" rtl="0" eaLnBrk="1" latinLnBrk="0" hangingPunct="1"/>
                      <a:r>
                        <a:rPr lang="en-US" sz="4200" b="0" kern="1200" dirty="0">
                          <a:solidFill>
                            <a:schemeClr val="tx1"/>
                          </a:solidFill>
                          <a:latin typeface="+mn-lt"/>
                          <a:ea typeface="+mn-ea"/>
                          <a:cs typeface="Arial" panose="020B0604020202020204" pitchFamily="34" charset="0"/>
                        </a:rPr>
                        <a:t>Jan. 2025; Apr. 2025</a:t>
                      </a:r>
                    </a:p>
                  </a:txBody>
                  <a:tcPr/>
                </a:tc>
                <a:extLst>
                  <a:ext uri="{0D108BD9-81ED-4DB2-BD59-A6C34878D82A}">
                    <a16:rowId xmlns:a16="http://schemas.microsoft.com/office/drawing/2014/main" val="1711912770"/>
                  </a:ext>
                </a:extLst>
              </a:tr>
              <a:tr h="3898514">
                <a:tc>
                  <a:txBody>
                    <a:bodyPr/>
                    <a:lstStyle/>
                    <a:p>
                      <a:r>
                        <a:rPr lang="en-US" sz="4200" dirty="0">
                          <a:solidFill>
                            <a:schemeClr val="tx1"/>
                          </a:solidFill>
                        </a:rPr>
                        <a:t>NSF</a:t>
                      </a:r>
                    </a:p>
                  </a:txBody>
                  <a:tcPr/>
                </a:tc>
                <a:tc>
                  <a:txBody>
                    <a:bodyPr/>
                    <a:lstStyle/>
                    <a:p>
                      <a:r>
                        <a:rPr lang="en-US" sz="42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Computer and Information Science </a:t>
                      </a:r>
                    </a:p>
                    <a:p>
                      <a:r>
                        <a:rPr lang="en-US" sz="42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and Engineering Minority-Serving </a:t>
                      </a:r>
                    </a:p>
                    <a:p>
                      <a:r>
                        <a:rPr lang="en-US" sz="42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Institutions Research Expansion </a:t>
                      </a:r>
                    </a:p>
                    <a:p>
                      <a:r>
                        <a:rPr lang="en-US" sz="42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Program (CISE-MSI)</a:t>
                      </a:r>
                      <a:endParaRPr lang="en-US" sz="4200" kern="1200" dirty="0">
                        <a:solidFill>
                          <a:schemeClr val="tx1"/>
                        </a:solidFill>
                        <a:latin typeface="+mn-lt"/>
                        <a:ea typeface="+mn-ea"/>
                        <a:cs typeface="+mn-cs"/>
                      </a:endParaRPr>
                    </a:p>
                  </a:txBody>
                  <a:tcPr/>
                </a:tc>
                <a:tc>
                  <a:txBody>
                    <a:bodyPr/>
                    <a:lstStyle/>
                    <a:p>
                      <a:r>
                        <a:rPr lang="en-US" sz="4200" dirty="0">
                          <a:solidFill>
                            <a:schemeClr val="tx1"/>
                          </a:solidFill>
                          <a:latin typeface="+mn-lt"/>
                        </a:rPr>
                        <a:t>Seeks to broaden participation by increasing the number of CISE-funded research projects from MSIs and to develop research capacity toward successful submissions to core CISE programs. (Feb. 10, 2023)</a:t>
                      </a:r>
                    </a:p>
                  </a:txBody>
                  <a:tcPr/>
                </a:tc>
                <a:tc>
                  <a:txBody>
                    <a:bodyPr/>
                    <a:lstStyle/>
                    <a:p>
                      <a:pPr marL="0" algn="l" defTabSz="914400" rtl="0" eaLnBrk="1" latinLnBrk="0" hangingPunct="1"/>
                      <a:r>
                        <a:rPr lang="en-US" sz="4200" b="0" kern="1200" dirty="0">
                          <a:solidFill>
                            <a:schemeClr val="tx1"/>
                          </a:solidFill>
                          <a:latin typeface="+mn-lt"/>
                          <a:ea typeface="+mn-ea"/>
                          <a:cs typeface="Arial" panose="020B0604020202020204" pitchFamily="34" charset="0"/>
                        </a:rPr>
                        <a:t>Feb. 2025</a:t>
                      </a:r>
                    </a:p>
                  </a:txBody>
                  <a:tcPr/>
                </a:tc>
                <a:extLst>
                  <a:ext uri="{0D108BD9-81ED-4DB2-BD59-A6C34878D82A}">
                    <a16:rowId xmlns:a16="http://schemas.microsoft.com/office/drawing/2014/main" val="1546606961"/>
                  </a:ext>
                </a:extLst>
              </a:tr>
              <a:tr h="3518328">
                <a:tc>
                  <a:txBody>
                    <a:bodyPr/>
                    <a:lstStyle/>
                    <a:p>
                      <a:r>
                        <a:rPr lang="en-US" sz="4200" dirty="0">
                          <a:solidFill>
                            <a:schemeClr val="tx1"/>
                          </a:solidFill>
                        </a:rPr>
                        <a:t>NSF</a:t>
                      </a:r>
                    </a:p>
                  </a:txBody>
                  <a:tcPr/>
                </a:tc>
                <a:tc>
                  <a:txBody>
                    <a:bodyPr/>
                    <a:lstStyle/>
                    <a:p>
                      <a:pPr marL="0" algn="l" defTabSz="914400" rtl="0" eaLnBrk="1" latinLnBrk="0" hangingPunct="1"/>
                      <a:r>
                        <a:rPr lang="en-US" sz="42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Computer and Information Science </a:t>
                      </a:r>
                    </a:p>
                    <a:p>
                      <a:pPr marL="0" algn="l" defTabSz="914400" rtl="0" eaLnBrk="1" latinLnBrk="0" hangingPunct="1"/>
                      <a:r>
                        <a:rPr lang="en-US" sz="42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and Engineering Research Expansion </a:t>
                      </a:r>
                    </a:p>
                    <a:p>
                      <a:pPr marL="0" algn="l" defTabSz="914400" rtl="0" eaLnBrk="1" latinLnBrk="0" hangingPunct="1"/>
                      <a:r>
                        <a:rPr lang="en-US" sz="42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Program (CISE MSI)</a:t>
                      </a:r>
                      <a:endParaRPr lang="en-US" sz="4200" kern="1200" dirty="0">
                        <a:solidFill>
                          <a:schemeClr val="tx1"/>
                        </a:solidFill>
                        <a:latin typeface="+mn-lt"/>
                        <a:ea typeface="+mn-ea"/>
                        <a:cs typeface="+mn-cs"/>
                      </a:endParaRPr>
                    </a:p>
                    <a:p>
                      <a:endParaRPr lang="en-US" sz="4200" dirty="0">
                        <a:solidFill>
                          <a:schemeClr val="tx1"/>
                        </a:solidFill>
                      </a:endParaRPr>
                    </a:p>
                  </a:txBody>
                  <a:tcPr/>
                </a:tc>
                <a:tc>
                  <a:txBody>
                    <a:bodyPr/>
                    <a:lstStyle/>
                    <a:p>
                      <a:r>
                        <a:rPr lang="en-US" sz="4200" dirty="0">
                          <a:solidFill>
                            <a:schemeClr val="tx1"/>
                          </a:solidFill>
                        </a:rPr>
                        <a:t>Supports research capacity, project planning and partnership building at minority-serving institutions to broaden participation in computer and information science and engineering.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200" b="0" kern="1200" dirty="0">
                          <a:solidFill>
                            <a:schemeClr val="tx1"/>
                          </a:solidFill>
                          <a:latin typeface="+mn-lt"/>
                          <a:ea typeface="+mn-ea"/>
                          <a:cs typeface="Arial" panose="020B0604020202020204" pitchFamily="34" charset="0"/>
                        </a:rPr>
                        <a:t>Feb. 2025</a:t>
                      </a:r>
                    </a:p>
                  </a:txBody>
                  <a:tcPr/>
                </a:tc>
                <a:extLst>
                  <a:ext uri="{0D108BD9-81ED-4DB2-BD59-A6C34878D82A}">
                    <a16:rowId xmlns:a16="http://schemas.microsoft.com/office/drawing/2014/main" val="4081848104"/>
                  </a:ext>
                </a:extLst>
              </a:tr>
            </a:tbl>
          </a:graphicData>
        </a:graphic>
      </p:graphicFrame>
      <p:sp>
        <p:nvSpPr>
          <p:cNvPr id="3" name="TextBox 2">
            <a:extLst>
              <a:ext uri="{FF2B5EF4-FFF2-40B4-BE49-F238E27FC236}">
                <a16:creationId xmlns:a16="http://schemas.microsoft.com/office/drawing/2014/main" id="{439B3A46-F1EB-A8B1-6272-9367FB8CAFB0}"/>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307257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BAF894D-05DB-5F98-7B49-9C9A67214213}"/>
              </a:ext>
            </a:extLst>
          </p:cNvPr>
          <p:cNvGraphicFramePr>
            <a:graphicFrameLocks noGrp="1"/>
          </p:cNvGraphicFramePr>
          <p:nvPr>
            <p:extLst>
              <p:ext uri="{D42A27DB-BD31-4B8C-83A1-F6EECF244321}">
                <p14:modId xmlns:p14="http://schemas.microsoft.com/office/powerpoint/2010/main" val="2255481892"/>
              </p:ext>
            </p:extLst>
          </p:nvPr>
        </p:nvGraphicFramePr>
        <p:xfrm>
          <a:off x="0" y="2286001"/>
          <a:ext cx="32918400" cy="18745199"/>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752552224"/>
                    </a:ext>
                  </a:extLst>
                </a:gridCol>
                <a:gridCol w="9220200">
                  <a:extLst>
                    <a:ext uri="{9D8B030D-6E8A-4147-A177-3AD203B41FA5}">
                      <a16:colId xmlns:a16="http://schemas.microsoft.com/office/drawing/2014/main" val="499514707"/>
                    </a:ext>
                  </a:extLst>
                </a:gridCol>
                <a:gridCol w="17398392">
                  <a:extLst>
                    <a:ext uri="{9D8B030D-6E8A-4147-A177-3AD203B41FA5}">
                      <a16:colId xmlns:a16="http://schemas.microsoft.com/office/drawing/2014/main" val="3596963049"/>
                    </a:ext>
                  </a:extLst>
                </a:gridCol>
                <a:gridCol w="3937608">
                  <a:extLst>
                    <a:ext uri="{9D8B030D-6E8A-4147-A177-3AD203B41FA5}">
                      <a16:colId xmlns:a16="http://schemas.microsoft.com/office/drawing/2014/main" val="3281233367"/>
                    </a:ext>
                  </a:extLst>
                </a:gridCol>
              </a:tblGrid>
              <a:tr h="873752">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575747941"/>
                  </a:ext>
                </a:extLst>
              </a:tr>
              <a:tr h="5320393">
                <a:tc>
                  <a:txBody>
                    <a:bodyPr/>
                    <a:lstStyle/>
                    <a:p>
                      <a:pPr marL="0" algn="l" defTabSz="914400" rtl="0" eaLnBrk="1" latinLnBrk="0" hangingPunct="1"/>
                      <a:r>
                        <a:rPr lang="en-US" sz="4200" kern="1200" dirty="0">
                          <a:solidFill>
                            <a:schemeClr val="tx1"/>
                          </a:solidFill>
                          <a:latin typeface="+mn-lt"/>
                          <a:ea typeface="+mn-ea"/>
                          <a:cs typeface="+mn-cs"/>
                        </a:rPr>
                        <a:t>NSF</a:t>
                      </a:r>
                    </a:p>
                  </a:txBody>
                  <a:tcPr/>
                </a:tc>
                <a:tc>
                  <a:txBody>
                    <a:bodyPr/>
                    <a:lstStyle/>
                    <a:p>
                      <a:pPr marL="0" algn="l" defTabSz="914400" rtl="0" eaLnBrk="1" latinLnBrk="0" hangingPunct="1"/>
                      <a:r>
                        <a:rPr lang="en-US" sz="4200" kern="1200" dirty="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Civic Innovation Challenge</a:t>
                      </a:r>
                      <a:endParaRPr lang="en-US" sz="4200" kern="1200" dirty="0">
                        <a:solidFill>
                          <a:schemeClr val="tx1"/>
                        </a:solidFill>
                        <a:latin typeface="+mn-lt"/>
                        <a:ea typeface="+mn-ea"/>
                        <a:cs typeface="+mn-cs"/>
                      </a:endParaRPr>
                    </a:p>
                  </a:txBody>
                  <a:tcPr/>
                </a:tc>
                <a:tc>
                  <a:txBody>
                    <a:bodyPr/>
                    <a:lstStyle/>
                    <a:p>
                      <a:pPr marL="0" algn="l" defTabSz="914400" rtl="0" eaLnBrk="1" latinLnBrk="0" hangingPunct="1"/>
                      <a:r>
                        <a:rPr lang="en-US" sz="4200" kern="1200" dirty="0">
                          <a:solidFill>
                            <a:schemeClr val="tx1"/>
                          </a:solidFill>
                          <a:latin typeface="+mn-lt"/>
                          <a:ea typeface="+mn-ea"/>
                          <a:cs typeface="+mn-cs"/>
                        </a:rPr>
                        <a:t>Supports planning and implementation of community-university partnerships for significant near-term impacts in one of two focus areas: building climate-resilient communities and bridging the gap between essential resources and services and community needs; projects should be rooted in maturing and transitioning state-of-the-art research in computer science, engineering, geosciences, biological sciences, and social sciences</a:t>
                      </a:r>
                    </a:p>
                  </a:txBody>
                  <a:tcPr/>
                </a:tc>
                <a:tc>
                  <a:txBody>
                    <a:bodyPr/>
                    <a:lstStyle/>
                    <a:p>
                      <a:pPr marL="0" algn="l" defTabSz="914400" rtl="0" eaLnBrk="1" latinLnBrk="0" hangingPunct="1"/>
                      <a:r>
                        <a:rPr lang="en-US" sz="4200" kern="1200" dirty="0">
                          <a:solidFill>
                            <a:schemeClr val="tx1"/>
                          </a:solidFill>
                          <a:latin typeface="+mn-lt"/>
                          <a:ea typeface="+mn-ea"/>
                          <a:cs typeface="+mn-cs"/>
                        </a:rPr>
                        <a:t>Feb. 2025</a:t>
                      </a:r>
                    </a:p>
                  </a:txBody>
                  <a:tcPr/>
                </a:tc>
                <a:extLst>
                  <a:ext uri="{0D108BD9-81ED-4DB2-BD59-A6C34878D82A}">
                    <a16:rowId xmlns:a16="http://schemas.microsoft.com/office/drawing/2014/main" val="124290506"/>
                  </a:ext>
                </a:extLst>
              </a:tr>
              <a:tr h="1773381">
                <a:tc>
                  <a:txBody>
                    <a:bodyPr/>
                    <a:lstStyle/>
                    <a:p>
                      <a:r>
                        <a:rPr lang="en-US" sz="4200">
                          <a:solidFill>
                            <a:schemeClr val="tx1"/>
                          </a:solidFill>
                        </a:rPr>
                        <a:t>FDN</a:t>
                      </a:r>
                      <a:endParaRPr lang="en-US" sz="4200" dirty="0">
                        <a:solidFill>
                          <a:schemeClr val="tx1"/>
                        </a:solidFill>
                      </a:endParaRPr>
                    </a:p>
                  </a:txBody>
                  <a:tcPr/>
                </a:tc>
                <a:tc>
                  <a:txBody>
                    <a:bodyPr/>
                    <a:lstStyle/>
                    <a:p>
                      <a:r>
                        <a:rPr lang="en-US" sz="4200"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Engineering Information Foundation</a:t>
                      </a:r>
                      <a:endParaRPr lang="en-US" sz="4200" kern="1200" dirty="0">
                        <a:solidFill>
                          <a:schemeClr val="tx1"/>
                        </a:solidFill>
                        <a:latin typeface="+mn-lt"/>
                        <a:ea typeface="+mn-ea"/>
                        <a:cs typeface="+mn-cs"/>
                      </a:endParaRPr>
                    </a:p>
                  </a:txBody>
                  <a:tcPr/>
                </a:tc>
                <a:tc>
                  <a:txBody>
                    <a:bodyPr/>
                    <a:lstStyle/>
                    <a:p>
                      <a:r>
                        <a:rPr lang="en-US" sz="4200">
                          <a:solidFill>
                            <a:schemeClr val="tx1"/>
                          </a:solidFill>
                        </a:rPr>
                        <a:t>Supports developmental and structural projects and training in engineering program</a:t>
                      </a:r>
                      <a:endParaRPr lang="en-US" sz="4200" dirty="0">
                        <a:solidFill>
                          <a:schemeClr val="tx1"/>
                        </a:solidFill>
                      </a:endParaRPr>
                    </a:p>
                  </a:txBody>
                  <a:tcPr/>
                </a:tc>
                <a:tc>
                  <a:txBody>
                    <a:bodyPr/>
                    <a:lstStyle/>
                    <a:p>
                      <a:r>
                        <a:rPr lang="en-US" sz="4200">
                          <a:solidFill>
                            <a:schemeClr val="tx1"/>
                          </a:solidFill>
                        </a:rPr>
                        <a:t>Feb. 28, 2025;</a:t>
                      </a:r>
                    </a:p>
                    <a:p>
                      <a:r>
                        <a:rPr lang="en-US" sz="4200">
                          <a:solidFill>
                            <a:schemeClr val="tx1"/>
                          </a:solidFill>
                        </a:rPr>
                        <a:t>Aug. 31, 2025</a:t>
                      </a:r>
                      <a:endParaRPr lang="en-US" sz="4200" dirty="0">
                        <a:solidFill>
                          <a:schemeClr val="tx1"/>
                        </a:solidFill>
                      </a:endParaRPr>
                    </a:p>
                  </a:txBody>
                  <a:tcPr/>
                </a:tc>
                <a:extLst>
                  <a:ext uri="{0D108BD9-81ED-4DB2-BD59-A6C34878D82A}">
                    <a16:rowId xmlns:a16="http://schemas.microsoft.com/office/drawing/2014/main" val="285395513"/>
                  </a:ext>
                </a:extLst>
              </a:tr>
              <a:tr h="2234564">
                <a:tc>
                  <a:txBody>
                    <a:bodyPr/>
                    <a:lstStyle/>
                    <a:p>
                      <a:r>
                        <a:rPr lang="en-US" sz="4200" dirty="0">
                          <a:solidFill>
                            <a:schemeClr val="tx1"/>
                          </a:solidFill>
                        </a:rPr>
                        <a:t>NSF</a:t>
                      </a:r>
                    </a:p>
                  </a:txBody>
                  <a:tcPr/>
                </a:tc>
                <a:tc>
                  <a:txBody>
                    <a:bodyPr/>
                    <a:lstStyle/>
                    <a:p>
                      <a:r>
                        <a:rPr lang="en-US" sz="4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Scholarships in Science, </a:t>
                      </a:r>
                      <a:r>
                        <a:rPr lang="en-US" sz="4200" kern="120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Technology, Engineering</a:t>
                      </a:r>
                      <a:r>
                        <a:rPr lang="en-US" sz="4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 and Mathematics (S-STEM)</a:t>
                      </a:r>
                      <a:endParaRPr lang="en-US" sz="4200" kern="1200" dirty="0">
                        <a:solidFill>
                          <a:schemeClr val="tx1"/>
                        </a:solidFill>
                        <a:latin typeface="+mn-lt"/>
                        <a:ea typeface="+mn-ea"/>
                        <a:cs typeface="+mn-cs"/>
                      </a:endParaRPr>
                    </a:p>
                  </a:txBody>
                  <a:tcPr/>
                </a:tc>
                <a:tc>
                  <a:txBody>
                    <a:bodyPr/>
                    <a:lstStyle/>
                    <a:p>
                      <a:r>
                        <a:rPr lang="en-US" sz="4200" dirty="0">
                          <a:solidFill>
                            <a:schemeClr val="tx1"/>
                          </a:solidFill>
                        </a:rPr>
                        <a:t>Seeks to enable low-income, talented domestic students to pursue successful careers in promising STEM fields.</a:t>
                      </a:r>
                    </a:p>
                  </a:txBody>
                  <a:tcPr/>
                </a:tc>
                <a:tc>
                  <a:txBody>
                    <a:bodyPr/>
                    <a:lstStyle/>
                    <a:p>
                      <a:r>
                        <a:rPr lang="en-US" sz="4200" dirty="0">
                          <a:solidFill>
                            <a:schemeClr val="tx1"/>
                          </a:solidFill>
                        </a:rPr>
                        <a:t>Mar</a:t>
                      </a:r>
                      <a:r>
                        <a:rPr lang="en-US" sz="4200">
                          <a:solidFill>
                            <a:schemeClr val="tx1"/>
                          </a:solidFill>
                        </a:rPr>
                        <a:t>. 2025 &amp; 2026</a:t>
                      </a:r>
                      <a:endParaRPr lang="en-US" sz="4200" dirty="0">
                        <a:solidFill>
                          <a:schemeClr val="tx1"/>
                        </a:solidFill>
                      </a:endParaRPr>
                    </a:p>
                  </a:txBody>
                  <a:tcPr/>
                </a:tc>
                <a:extLst>
                  <a:ext uri="{0D108BD9-81ED-4DB2-BD59-A6C34878D82A}">
                    <a16:rowId xmlns:a16="http://schemas.microsoft.com/office/drawing/2014/main" val="1851765526"/>
                  </a:ext>
                </a:extLst>
              </a:tr>
              <a:tr h="2070653">
                <a:tc>
                  <a:txBody>
                    <a:bodyPr/>
                    <a:lstStyle/>
                    <a:p>
                      <a:r>
                        <a:rPr lang="en-US" sz="4200" dirty="0">
                          <a:solidFill>
                            <a:schemeClr val="tx1"/>
                          </a:solidFill>
                        </a:rPr>
                        <a:t>NSF</a:t>
                      </a:r>
                    </a:p>
                  </a:txBody>
                  <a:tcPr/>
                </a:tc>
                <a:tc>
                  <a:txBody>
                    <a:bodyPr/>
                    <a:lstStyle/>
                    <a:p>
                      <a:r>
                        <a:rPr lang="en-US" sz="42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Expeditions in Computing</a:t>
                      </a:r>
                      <a:endParaRPr lang="en-US" sz="4200" kern="1200" dirty="0">
                        <a:solidFill>
                          <a:schemeClr val="tx1"/>
                        </a:solidFill>
                        <a:latin typeface="+mn-lt"/>
                        <a:ea typeface="+mn-ea"/>
                        <a:cs typeface="+mn-cs"/>
                      </a:endParaRPr>
                    </a:p>
                  </a:txBody>
                  <a:tcPr/>
                </a:tc>
                <a:tc>
                  <a:txBody>
                    <a:bodyPr/>
                    <a:lstStyle/>
                    <a:p>
                      <a:r>
                        <a:rPr lang="en-US" sz="4200" dirty="0">
                          <a:solidFill>
                            <a:schemeClr val="tx1"/>
                          </a:solidFill>
                        </a:rPr>
                        <a:t>Supports long-term, multi-institutional research with the potential to transform computer and information science and engineering.</a:t>
                      </a:r>
                    </a:p>
                  </a:txBody>
                  <a:tcPr/>
                </a:tc>
                <a:tc>
                  <a:txBody>
                    <a:bodyPr/>
                    <a:lstStyle/>
                    <a:p>
                      <a:r>
                        <a:rPr lang="en-US" sz="4200" dirty="0">
                          <a:solidFill>
                            <a:schemeClr val="tx1"/>
                          </a:solidFill>
                        </a:rPr>
                        <a:t>Mar. 2025</a:t>
                      </a:r>
                    </a:p>
                  </a:txBody>
                  <a:tcPr/>
                </a:tc>
                <a:extLst>
                  <a:ext uri="{0D108BD9-81ED-4DB2-BD59-A6C34878D82A}">
                    <a16:rowId xmlns:a16="http://schemas.microsoft.com/office/drawing/2014/main" val="1026701841"/>
                  </a:ext>
                </a:extLst>
              </a:tr>
              <a:tr h="6472456">
                <a:tc>
                  <a:txBody>
                    <a:bodyPr/>
                    <a:lstStyle/>
                    <a:p>
                      <a:r>
                        <a:rPr lang="en-US" sz="4200" dirty="0">
                          <a:solidFill>
                            <a:schemeClr val="tx1"/>
                          </a:solidFill>
                        </a:rPr>
                        <a:t>NSF</a:t>
                      </a:r>
                    </a:p>
                  </a:txBody>
                  <a:tcPr/>
                </a:tc>
                <a:tc>
                  <a:txBody>
                    <a:bodyPr/>
                    <a:lstStyle/>
                    <a:p>
                      <a:r>
                        <a:rPr lang="en-US" sz="420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IUSE/Professional Formation of Engineers:</a:t>
                      </a:r>
                    </a:p>
                    <a:p>
                      <a:r>
                        <a:rPr lang="en-US" sz="420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Revolutionizing Engineering Departments</a:t>
                      </a:r>
                    </a:p>
                    <a:p>
                      <a:r>
                        <a:rPr lang="en-US" sz="420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(IUSE/PFE: RED)</a:t>
                      </a:r>
                      <a:endParaRPr lang="en-US" sz="4200" kern="1200" dirty="0">
                        <a:solidFill>
                          <a:schemeClr val="tx1"/>
                        </a:solidFill>
                        <a:latin typeface="+mn-lt"/>
                        <a:ea typeface="+mn-ea"/>
                        <a:cs typeface="+mn-cs"/>
                      </a:endParaRPr>
                    </a:p>
                  </a:txBody>
                  <a:tcPr/>
                </a:tc>
                <a:tc>
                  <a:txBody>
                    <a:bodyPr/>
                    <a:lstStyle/>
                    <a:p>
                      <a:r>
                        <a:rPr lang="en-US" sz="4200" dirty="0">
                          <a:solidFill>
                            <a:schemeClr val="tx1"/>
                          </a:solidFill>
                        </a:rPr>
                        <a:t>Supports fundamental changes to the training of undergraduate engineering students that equip them with</a:t>
                      </a:r>
                    </a:p>
                    <a:p>
                      <a:r>
                        <a:rPr lang="en-US" sz="4200" dirty="0">
                          <a:solidFill>
                            <a:schemeClr val="tx1"/>
                          </a:solidFill>
                        </a:rPr>
                        <a:t>the technical and professional skills needed to solve complex societal problems.</a:t>
                      </a:r>
                    </a:p>
                  </a:txBody>
                  <a:tcPr/>
                </a:tc>
                <a:tc>
                  <a:txBody>
                    <a:bodyPr/>
                    <a:lstStyle/>
                    <a:p>
                      <a:r>
                        <a:rPr lang="en-US" sz="4200" kern="1200" dirty="0">
                          <a:solidFill>
                            <a:schemeClr val="tx1"/>
                          </a:solidFill>
                          <a:latin typeface="+mn-lt"/>
                          <a:ea typeface="+mn-ea"/>
                          <a:cs typeface="+mn-cs"/>
                        </a:rPr>
                        <a:t>Apr. 8, 2025;</a:t>
                      </a:r>
                    </a:p>
                    <a:p>
                      <a:r>
                        <a:rPr lang="en-US" sz="4200" kern="1200" dirty="0">
                          <a:solidFill>
                            <a:schemeClr val="tx1"/>
                          </a:solidFill>
                          <a:latin typeface="+mn-lt"/>
                          <a:ea typeface="+mn-ea"/>
                          <a:cs typeface="+mn-cs"/>
                        </a:rPr>
                        <a:t>Sep. 9, 2025</a:t>
                      </a:r>
                    </a:p>
                  </a:txBody>
                  <a:tcPr/>
                </a:tc>
                <a:extLst>
                  <a:ext uri="{0D108BD9-81ED-4DB2-BD59-A6C34878D82A}">
                    <a16:rowId xmlns:a16="http://schemas.microsoft.com/office/drawing/2014/main" val="1762391345"/>
                  </a:ext>
                </a:extLst>
              </a:tr>
            </a:tbl>
          </a:graphicData>
        </a:graphic>
      </p:graphicFrame>
      <p:sp>
        <p:nvSpPr>
          <p:cNvPr id="4" name="TextBox 3">
            <a:extLst>
              <a:ext uri="{FF2B5EF4-FFF2-40B4-BE49-F238E27FC236}">
                <a16:creationId xmlns:a16="http://schemas.microsoft.com/office/drawing/2014/main" id="{5961AD96-685D-6570-749B-3F6E71931AB5}"/>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356215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D5604-055A-861C-E6D4-E7092B4ED648}"/>
              </a:ext>
            </a:extLst>
          </p:cNvPr>
          <p:cNvGraphicFramePr>
            <a:graphicFrameLocks noGrp="1"/>
          </p:cNvGraphicFramePr>
          <p:nvPr>
            <p:extLst>
              <p:ext uri="{D42A27DB-BD31-4B8C-83A1-F6EECF244321}">
                <p14:modId xmlns:p14="http://schemas.microsoft.com/office/powerpoint/2010/main" val="2188123581"/>
              </p:ext>
            </p:extLst>
          </p:nvPr>
        </p:nvGraphicFramePr>
        <p:xfrm>
          <a:off x="0" y="2362200"/>
          <a:ext cx="32918401" cy="15972111"/>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9803024"/>
                    </a:ext>
                  </a:extLst>
                </a:gridCol>
                <a:gridCol w="9762659">
                  <a:extLst>
                    <a:ext uri="{9D8B030D-6E8A-4147-A177-3AD203B41FA5}">
                      <a16:colId xmlns:a16="http://schemas.microsoft.com/office/drawing/2014/main" val="683578451"/>
                    </a:ext>
                  </a:extLst>
                </a:gridCol>
                <a:gridCol w="16344101">
                  <a:extLst>
                    <a:ext uri="{9D8B030D-6E8A-4147-A177-3AD203B41FA5}">
                      <a16:colId xmlns:a16="http://schemas.microsoft.com/office/drawing/2014/main" val="2811154987"/>
                    </a:ext>
                  </a:extLst>
                </a:gridCol>
                <a:gridCol w="4297041">
                  <a:extLst>
                    <a:ext uri="{9D8B030D-6E8A-4147-A177-3AD203B41FA5}">
                      <a16:colId xmlns:a16="http://schemas.microsoft.com/office/drawing/2014/main" val="2070124518"/>
                    </a:ext>
                  </a:extLst>
                </a:gridCol>
              </a:tblGrid>
              <a:tr h="1252923">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056345742"/>
                  </a:ext>
                </a:extLst>
              </a:tr>
              <a:tr h="6602732">
                <a:tc>
                  <a:txBody>
                    <a:bodyPr/>
                    <a:lstStyle/>
                    <a:p>
                      <a:r>
                        <a:rPr lang="en-US" sz="4200" dirty="0">
                          <a:solidFill>
                            <a:schemeClr val="tx1"/>
                          </a:solidFill>
                        </a:rPr>
                        <a:t>DOE</a:t>
                      </a:r>
                    </a:p>
                  </a:txBody>
                  <a:tcPr/>
                </a:tc>
                <a:tc>
                  <a:txBody>
                    <a:bodyPr/>
                    <a:lstStyle/>
                    <a:p>
                      <a:r>
                        <a:rPr lang="en-US" sz="4200" kern="1200" dirty="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Fiscal Year </a:t>
                      </a:r>
                      <a:r>
                        <a:rPr lang="en-US" sz="4200" kern="120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2025 Consolidated </a:t>
                      </a:r>
                      <a:r>
                        <a:rPr lang="en-US" sz="4200" kern="1200" dirty="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Innovative </a:t>
                      </a:r>
                    </a:p>
                    <a:p>
                      <a:r>
                        <a:rPr lang="en-US" sz="4200" kern="1200" dirty="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Nuclear Research </a:t>
                      </a:r>
                      <a:endParaRPr lang="en-US" sz="4200" kern="1200" dirty="0">
                        <a:solidFill>
                          <a:schemeClr val="tx1"/>
                        </a:solidFill>
                        <a:latin typeface="+mn-lt"/>
                        <a:ea typeface="+mn-ea"/>
                        <a:cs typeface="+mn-cs"/>
                      </a:endParaRPr>
                    </a:p>
                  </a:txBody>
                  <a:tcPr/>
                </a:tc>
                <a:tc>
                  <a:txBody>
                    <a:bodyPr/>
                    <a:lstStyle/>
                    <a:p>
                      <a:r>
                        <a:rPr lang="en-US" sz="4200" dirty="0">
                          <a:solidFill>
                            <a:schemeClr val="tx1"/>
                          </a:solidFill>
                        </a:rPr>
                        <a:t>Provides competitive R&amp;D opportunities through the Nuclear Energy University Program (NEUP) and the </a:t>
                      </a:r>
                      <a:r>
                        <a:rPr lang="en-US" sz="4200">
                          <a:solidFill>
                            <a:schemeClr val="tx1"/>
                          </a:solidFill>
                        </a:rPr>
                        <a:t>Nuclear Science User </a:t>
                      </a:r>
                      <a:r>
                        <a:rPr lang="en-US" sz="4200" dirty="0">
                          <a:solidFill>
                            <a:schemeClr val="tx1"/>
                          </a:solidFill>
                        </a:rPr>
                        <a:t>Facilities (NSUF). NEUP supports university-led infrastructure and R&amp;D projects relevant to the Office </a:t>
                      </a:r>
                      <a:r>
                        <a:rPr lang="en-US" sz="4200">
                          <a:solidFill>
                            <a:schemeClr val="tx1"/>
                          </a:solidFill>
                        </a:rPr>
                        <a:t>of Nuclear Energy </a:t>
                      </a:r>
                      <a:r>
                        <a:rPr lang="en-US" sz="4200" dirty="0">
                          <a:solidFill>
                            <a:schemeClr val="tx1"/>
                          </a:solidFill>
                        </a:rPr>
                        <a:t>mission. NSUF provides access to material test </a:t>
                      </a:r>
                      <a:r>
                        <a:rPr lang="en-US" sz="4200">
                          <a:solidFill>
                            <a:schemeClr val="tx1"/>
                          </a:solidFill>
                        </a:rPr>
                        <a:t>reactors, beamlines</a:t>
                      </a:r>
                      <a:r>
                        <a:rPr lang="en-US" sz="4200" dirty="0">
                          <a:solidFill>
                            <a:schemeClr val="tx1"/>
                          </a:solidFill>
                        </a:rPr>
                        <a:t>, and post-irradiation examination </a:t>
                      </a:r>
                      <a:r>
                        <a:rPr lang="en-US" sz="4200">
                          <a:solidFill>
                            <a:schemeClr val="tx1"/>
                          </a:solidFill>
                        </a:rPr>
                        <a:t>facilities to researchers </a:t>
                      </a:r>
                      <a:r>
                        <a:rPr lang="en-US" sz="4200" dirty="0">
                          <a:solidFill>
                            <a:schemeClr val="tx1"/>
                          </a:solidFill>
                        </a:rPr>
                        <a:t>from U.S. universities, industry, and national laboratories.</a:t>
                      </a:r>
                    </a:p>
                  </a:txBody>
                  <a:tcPr/>
                </a:tc>
                <a:tc>
                  <a:txBody>
                    <a:bodyPr/>
                    <a:lstStyle/>
                    <a:p>
                      <a:r>
                        <a:rPr lang="en-US" sz="4200" kern="1200" dirty="0">
                          <a:solidFill>
                            <a:schemeClr val="tx1"/>
                          </a:solidFill>
                          <a:latin typeface="+mn-lt"/>
                          <a:ea typeface="+mn-ea"/>
                          <a:cs typeface="+mn-cs"/>
                        </a:rPr>
                        <a:t>Jun. 5, 2024 (LOI); </a:t>
                      </a:r>
                    </a:p>
                    <a:p>
                      <a:r>
                        <a:rPr lang="en-US" sz="4200" kern="1200" dirty="0">
                          <a:solidFill>
                            <a:schemeClr val="tx1"/>
                          </a:solidFill>
                          <a:latin typeface="+mn-lt"/>
                          <a:ea typeface="+mn-ea"/>
                          <a:cs typeface="+mn-cs"/>
                        </a:rPr>
                        <a:t>Jun. 26, 2024 (Pre-App); </a:t>
                      </a:r>
                    </a:p>
                    <a:p>
                      <a:r>
                        <a:rPr lang="en-US" sz="4200" kern="1200" dirty="0">
                          <a:solidFill>
                            <a:schemeClr val="tx1"/>
                          </a:solidFill>
                          <a:latin typeface="+mn-lt"/>
                          <a:ea typeface="+mn-ea"/>
                          <a:cs typeface="+mn-cs"/>
                        </a:rPr>
                        <a:t>Aug. 1, 2024 (Pre-App SOW); </a:t>
                      </a:r>
                    </a:p>
                    <a:p>
                      <a:r>
                        <a:rPr lang="en-US" sz="4200" kern="1200" dirty="0">
                          <a:solidFill>
                            <a:schemeClr val="tx1"/>
                          </a:solidFill>
                          <a:latin typeface="+mn-lt"/>
                          <a:ea typeface="+mn-ea"/>
                          <a:cs typeface="+mn-cs"/>
                        </a:rPr>
                        <a:t>Oct. 30, 2024 (Full App SOW); Nov. 13, 2024 (Applications)</a:t>
                      </a:r>
                    </a:p>
                  </a:txBody>
                  <a:tcPr/>
                </a:tc>
                <a:extLst>
                  <a:ext uri="{0D108BD9-81ED-4DB2-BD59-A6C34878D82A}">
                    <a16:rowId xmlns:a16="http://schemas.microsoft.com/office/drawing/2014/main" val="3010093172"/>
                  </a:ext>
                </a:extLst>
              </a:tr>
              <a:tr h="3347864">
                <a:tc>
                  <a:txBody>
                    <a:bodyPr/>
                    <a:lstStyle/>
                    <a:p>
                      <a:r>
                        <a:rPr lang="en-US" sz="4200">
                          <a:solidFill>
                            <a:schemeClr val="tx1"/>
                          </a:solidFill>
                        </a:rPr>
                        <a:t>DOD</a:t>
                      </a:r>
                      <a:endParaRPr lang="en-US" sz="4200" dirty="0">
                        <a:solidFill>
                          <a:schemeClr val="tx1"/>
                        </a:solidFill>
                      </a:endParaRPr>
                    </a:p>
                  </a:txBody>
                  <a:tcPr/>
                </a:tc>
                <a:tc>
                  <a:txBody>
                    <a:bodyPr/>
                    <a:lstStyle/>
                    <a:p>
                      <a:r>
                        <a:rPr lang="en-US" sz="4200"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DARPA Defense Sciences Office (DSO) Office-Wide Broad Agency Announcement (BAA)</a:t>
                      </a:r>
                      <a:endParaRPr lang="en-US" sz="4200" kern="1200" dirty="0">
                        <a:solidFill>
                          <a:schemeClr val="tx1"/>
                        </a:solidFill>
                        <a:latin typeface="+mn-lt"/>
                        <a:ea typeface="+mn-ea"/>
                        <a:cs typeface="+mn-cs"/>
                      </a:endParaRPr>
                    </a:p>
                  </a:txBody>
                  <a:tcPr/>
                </a:tc>
                <a:tc>
                  <a:txBody>
                    <a:bodyPr/>
                    <a:lstStyle/>
                    <a:p>
                      <a:r>
                        <a:rPr lang="en-US" sz="4200">
                          <a:solidFill>
                            <a:schemeClr val="tx1"/>
                          </a:solidFill>
                        </a:rPr>
                        <a:t>Funds high-risk, high-reward initiatives across a broad spectrum of science and engineering disciplines</a:t>
                      </a:r>
                    </a:p>
                    <a:p>
                      <a:r>
                        <a:rPr lang="en-US" sz="4200">
                          <a:solidFill>
                            <a:schemeClr val="tx1"/>
                          </a:solidFill>
                        </a:rPr>
                        <a:t>aligned with national defense interests; research thrusts include novem materials and structures, sensing and</a:t>
                      </a:r>
                    </a:p>
                    <a:p>
                      <a:r>
                        <a:rPr lang="en-US" sz="4200">
                          <a:solidFill>
                            <a:schemeClr val="tx1"/>
                          </a:solidFill>
                        </a:rPr>
                        <a:t>measurement, and computation and processing.</a:t>
                      </a:r>
                      <a:endParaRPr lang="en-US" sz="4200" dirty="0">
                        <a:solidFill>
                          <a:schemeClr val="tx1"/>
                        </a:solidFill>
                      </a:endParaRPr>
                    </a:p>
                  </a:txBody>
                  <a:tcPr/>
                </a:tc>
                <a:tc>
                  <a:txBody>
                    <a:bodyPr/>
                    <a:lstStyle/>
                    <a:p>
                      <a:r>
                        <a:rPr lang="en-US" sz="4200" kern="1200">
                          <a:solidFill>
                            <a:schemeClr val="tx1"/>
                          </a:solidFill>
                          <a:latin typeface="+mn-lt"/>
                          <a:ea typeface="+mn-ea"/>
                          <a:cs typeface="+mn-cs"/>
                        </a:rPr>
                        <a:t>Rolling through Jun. 20, 2025</a:t>
                      </a:r>
                    </a:p>
                    <a:p>
                      <a:r>
                        <a:rPr lang="en-US" sz="4200" kern="1200">
                          <a:solidFill>
                            <a:schemeClr val="tx1"/>
                          </a:solidFill>
                          <a:latin typeface="+mn-lt"/>
                          <a:ea typeface="+mn-ea"/>
                          <a:cs typeface="+mn-cs"/>
                        </a:rPr>
                        <a:t>(Varies</a:t>
                      </a:r>
                      <a:r>
                        <a:rPr lang="ko-KR" altLang="en-US" sz="4200" kern="1200">
                          <a:solidFill>
                            <a:schemeClr val="tx1"/>
                          </a:solidFill>
                          <a:latin typeface="+mn-lt"/>
                          <a:ea typeface="+mn-ea"/>
                          <a:cs typeface="+mn-cs"/>
                        </a:rPr>
                        <a:t> </a:t>
                      </a:r>
                      <a:r>
                        <a:rPr lang="en-US" altLang="ko-KR" sz="4200" kern="1200">
                          <a:solidFill>
                            <a:schemeClr val="tx1"/>
                          </a:solidFill>
                          <a:latin typeface="+mn-lt"/>
                          <a:ea typeface="+mn-ea"/>
                          <a:cs typeface="+mn-cs"/>
                        </a:rPr>
                        <a:t>by</a:t>
                      </a:r>
                      <a:r>
                        <a:rPr lang="ko-KR" altLang="en-US" sz="4200" kern="1200">
                          <a:solidFill>
                            <a:schemeClr val="tx1"/>
                          </a:solidFill>
                          <a:latin typeface="+mn-lt"/>
                          <a:ea typeface="+mn-ea"/>
                          <a:cs typeface="+mn-cs"/>
                        </a:rPr>
                        <a:t> </a:t>
                      </a:r>
                      <a:r>
                        <a:rPr lang="en-US" altLang="ko-KR" sz="4200" kern="1200">
                          <a:solidFill>
                            <a:schemeClr val="tx1"/>
                          </a:solidFill>
                          <a:latin typeface="+mn-lt"/>
                          <a:ea typeface="+mn-ea"/>
                          <a:cs typeface="+mn-cs"/>
                        </a:rPr>
                        <a:t>program)</a:t>
                      </a:r>
                      <a:endParaRPr lang="en-US" sz="4200" kern="1200" dirty="0">
                        <a:solidFill>
                          <a:schemeClr val="tx1"/>
                        </a:solidFill>
                        <a:latin typeface="+mn-lt"/>
                        <a:ea typeface="+mn-ea"/>
                        <a:cs typeface="+mn-cs"/>
                      </a:endParaRPr>
                    </a:p>
                  </a:txBody>
                  <a:tcPr/>
                </a:tc>
                <a:extLst>
                  <a:ext uri="{0D108BD9-81ED-4DB2-BD59-A6C34878D82A}">
                    <a16:rowId xmlns:a16="http://schemas.microsoft.com/office/drawing/2014/main" val="1376022332"/>
                  </a:ext>
                </a:extLst>
              </a:tr>
              <a:tr h="2045917">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4">
                            <a:extLst>
                              <a:ext uri="{A12FA001-AC4F-418D-AE19-62706E023703}">
                                <ahyp:hlinkClr xmlns:ahyp="http://schemas.microsoft.com/office/drawing/2018/hyperlinkcolor" val="tx"/>
                              </a:ext>
                            </a:extLst>
                          </a:hlinkClick>
                        </a:rPr>
                        <a:t>Faculty Early Career Development</a:t>
                      </a:r>
                    </a:p>
                    <a:p>
                      <a:r>
                        <a:rPr lang="en-US" sz="4200">
                          <a:solidFill>
                            <a:schemeClr val="tx1"/>
                          </a:solidFill>
                          <a:hlinkClick r:id="rId4">
                            <a:extLst>
                              <a:ext uri="{A12FA001-AC4F-418D-AE19-62706E023703}">
                                <ahyp:hlinkClr xmlns:ahyp="http://schemas.microsoft.com/office/drawing/2018/hyperlinkcolor" val="tx"/>
                              </a:ext>
                            </a:extLst>
                          </a:hlinkClick>
                        </a:rPr>
                        <a:t>Program</a:t>
                      </a:r>
                      <a:endParaRPr lang="en-US" sz="4200" dirty="0">
                        <a:solidFill>
                          <a:schemeClr val="tx1"/>
                        </a:solidFill>
                      </a:endParaRPr>
                    </a:p>
                  </a:txBody>
                  <a:tcPr/>
                </a:tc>
                <a:tc>
                  <a:txBody>
                    <a:bodyPr/>
                    <a:lstStyle/>
                    <a:p>
                      <a:r>
                        <a:rPr lang="en-US" sz="4200">
                          <a:solidFill>
                            <a:schemeClr val="tx1"/>
                          </a:solidFill>
                        </a:rPr>
                        <a:t>Supports early-career faculty who have the potential to serve as academic role models in research and education and to</a:t>
                      </a:r>
                    </a:p>
                    <a:p>
                      <a:r>
                        <a:rPr lang="en-US" sz="4200">
                          <a:solidFill>
                            <a:schemeClr val="tx1"/>
                          </a:solidFill>
                        </a:rPr>
                        <a:t>lead advances in the mission of their department or organization.</a:t>
                      </a:r>
                      <a:endParaRPr lang="en-US" sz="4200" dirty="0">
                        <a:solidFill>
                          <a:schemeClr val="tx1"/>
                        </a:solidFill>
                      </a:endParaRPr>
                    </a:p>
                  </a:txBody>
                  <a:tcPr/>
                </a:tc>
                <a:tc>
                  <a:txBody>
                    <a:bodyPr/>
                    <a:lstStyle/>
                    <a:p>
                      <a:r>
                        <a:rPr lang="en-US" sz="4200">
                          <a:solidFill>
                            <a:schemeClr val="tx1"/>
                          </a:solidFill>
                        </a:rPr>
                        <a:t>Jul. 23, 2025</a:t>
                      </a:r>
                      <a:endParaRPr lang="en-US" sz="4200" dirty="0">
                        <a:solidFill>
                          <a:schemeClr val="tx1"/>
                        </a:solidFill>
                      </a:endParaRPr>
                    </a:p>
                  </a:txBody>
                  <a:tcPr/>
                </a:tc>
                <a:extLst>
                  <a:ext uri="{0D108BD9-81ED-4DB2-BD59-A6C34878D82A}">
                    <a16:rowId xmlns:a16="http://schemas.microsoft.com/office/drawing/2014/main" val="1315047961"/>
                  </a:ext>
                </a:extLst>
              </a:tr>
              <a:tr h="2722675">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5">
                            <a:extLst>
                              <a:ext uri="{A12FA001-AC4F-418D-AE19-62706E023703}">
                                <ahyp:hlinkClr xmlns:ahyp="http://schemas.microsoft.com/office/drawing/2018/hyperlinkcolor" val="tx"/>
                              </a:ext>
                            </a:extLst>
                          </a:hlinkClick>
                        </a:rPr>
                        <a:t>Centers of Research Excellence in</a:t>
                      </a:r>
                    </a:p>
                    <a:p>
                      <a:r>
                        <a:rPr lang="en-US" sz="4200">
                          <a:solidFill>
                            <a:schemeClr val="tx1"/>
                          </a:solidFill>
                          <a:hlinkClick r:id="rId5">
                            <a:extLst>
                              <a:ext uri="{A12FA001-AC4F-418D-AE19-62706E023703}">
                                <ahyp:hlinkClr xmlns:ahyp="http://schemas.microsoft.com/office/drawing/2018/hyperlinkcolor" val="tx"/>
                              </a:ext>
                            </a:extLst>
                          </a:hlinkClick>
                        </a:rPr>
                        <a:t>Science and Technology - Research</a:t>
                      </a:r>
                    </a:p>
                    <a:p>
                      <a:r>
                        <a:rPr lang="en-US" sz="4200">
                          <a:solidFill>
                            <a:schemeClr val="tx1"/>
                          </a:solidFill>
                          <a:hlinkClick r:id="rId5">
                            <a:extLst>
                              <a:ext uri="{A12FA001-AC4F-418D-AE19-62706E023703}">
                                <ahyp:hlinkClr xmlns:ahyp="http://schemas.microsoft.com/office/drawing/2018/hyperlinkcolor" val="tx"/>
                              </a:ext>
                            </a:extLst>
                          </a:hlinkClick>
                        </a:rPr>
                        <a:t>Infrastructure for Science and</a:t>
                      </a:r>
                    </a:p>
                    <a:p>
                      <a:r>
                        <a:rPr lang="en-US" sz="4200">
                          <a:solidFill>
                            <a:schemeClr val="tx1"/>
                          </a:solidFill>
                          <a:hlinkClick r:id="rId5">
                            <a:extLst>
                              <a:ext uri="{A12FA001-AC4F-418D-AE19-62706E023703}">
                                <ahyp:hlinkClr xmlns:ahyp="http://schemas.microsoft.com/office/drawing/2018/hyperlinkcolor" val="tx"/>
                              </a:ext>
                            </a:extLst>
                          </a:hlinkClick>
                        </a:rPr>
                        <a:t>Engineering</a:t>
                      </a:r>
                      <a:endParaRPr lang="en-US" sz="4200" dirty="0">
                        <a:solidFill>
                          <a:schemeClr val="tx1"/>
                        </a:solidFill>
                      </a:endParaRPr>
                    </a:p>
                  </a:txBody>
                  <a:tcPr/>
                </a:tc>
                <a:tc>
                  <a:txBody>
                    <a:bodyPr/>
                    <a:lstStyle/>
                    <a:p>
                      <a:r>
                        <a:rPr lang="en-US" sz="4200">
                          <a:solidFill>
                            <a:schemeClr val="tx1"/>
                          </a:solidFill>
                        </a:rPr>
                        <a:t>Supports the expansion of research and education capabilities of minority-serving institutions to strengthen their science</a:t>
                      </a:r>
                    </a:p>
                    <a:p>
                      <a:r>
                        <a:rPr lang="en-US" sz="4200">
                          <a:solidFill>
                            <a:schemeClr val="tx1"/>
                          </a:solidFill>
                        </a:rPr>
                        <a:t>and engineering graduate programs and the successful production of research doctoral students.</a:t>
                      </a:r>
                      <a:endParaRPr lang="en-US" sz="4200" dirty="0">
                        <a:solidFill>
                          <a:schemeClr val="tx1"/>
                        </a:solidFill>
                      </a:endParaRPr>
                    </a:p>
                  </a:txBody>
                  <a:tcPr/>
                </a:tc>
                <a:tc>
                  <a:txBody>
                    <a:bodyPr/>
                    <a:lstStyle/>
                    <a:p>
                      <a:r>
                        <a:rPr lang="en-US" sz="4200" dirty="0">
                          <a:solidFill>
                            <a:schemeClr val="tx1"/>
                          </a:solidFill>
                        </a:rPr>
                        <a:t>Aug. 1, 2025</a:t>
                      </a:r>
                    </a:p>
                  </a:txBody>
                  <a:tcPr/>
                </a:tc>
                <a:extLst>
                  <a:ext uri="{0D108BD9-81ED-4DB2-BD59-A6C34878D82A}">
                    <a16:rowId xmlns:a16="http://schemas.microsoft.com/office/drawing/2014/main" val="3813256632"/>
                  </a:ext>
                </a:extLst>
              </a:tr>
            </a:tbl>
          </a:graphicData>
        </a:graphic>
      </p:graphicFrame>
      <p:sp>
        <p:nvSpPr>
          <p:cNvPr id="3" name="TextBox 2">
            <a:extLst>
              <a:ext uri="{FF2B5EF4-FFF2-40B4-BE49-F238E27FC236}">
                <a16:creationId xmlns:a16="http://schemas.microsoft.com/office/drawing/2014/main" id="{B77B8CC6-D667-F059-1F2B-7C649F1B33EA}"/>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6230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D5604-055A-861C-E6D4-E7092B4ED648}"/>
              </a:ext>
            </a:extLst>
          </p:cNvPr>
          <p:cNvGraphicFramePr>
            <a:graphicFrameLocks noGrp="1"/>
          </p:cNvGraphicFramePr>
          <p:nvPr>
            <p:extLst>
              <p:ext uri="{D42A27DB-BD31-4B8C-83A1-F6EECF244321}">
                <p14:modId xmlns:p14="http://schemas.microsoft.com/office/powerpoint/2010/main" val="1470940394"/>
              </p:ext>
            </p:extLst>
          </p:nvPr>
        </p:nvGraphicFramePr>
        <p:xfrm>
          <a:off x="0" y="2362201"/>
          <a:ext cx="32918401" cy="1866899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9803024"/>
                    </a:ext>
                  </a:extLst>
                </a:gridCol>
                <a:gridCol w="9762659">
                  <a:extLst>
                    <a:ext uri="{9D8B030D-6E8A-4147-A177-3AD203B41FA5}">
                      <a16:colId xmlns:a16="http://schemas.microsoft.com/office/drawing/2014/main" val="683578451"/>
                    </a:ext>
                  </a:extLst>
                </a:gridCol>
                <a:gridCol w="16344101">
                  <a:extLst>
                    <a:ext uri="{9D8B030D-6E8A-4147-A177-3AD203B41FA5}">
                      <a16:colId xmlns:a16="http://schemas.microsoft.com/office/drawing/2014/main" val="2811154987"/>
                    </a:ext>
                  </a:extLst>
                </a:gridCol>
                <a:gridCol w="4297041">
                  <a:extLst>
                    <a:ext uri="{9D8B030D-6E8A-4147-A177-3AD203B41FA5}">
                      <a16:colId xmlns:a16="http://schemas.microsoft.com/office/drawing/2014/main" val="2070124518"/>
                    </a:ext>
                  </a:extLst>
                </a:gridCol>
              </a:tblGrid>
              <a:tr h="1459857">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056345742"/>
                  </a:ext>
                </a:extLst>
              </a:tr>
              <a:tr h="4876015">
                <a:tc>
                  <a:txBody>
                    <a:bodyPr/>
                    <a:lstStyle/>
                    <a:p>
                      <a:r>
                        <a:rPr lang="en-US" sz="4200">
                          <a:solidFill>
                            <a:schemeClr val="tx1"/>
                          </a:solidFill>
                        </a:rPr>
                        <a:t>USDA</a:t>
                      </a:r>
                      <a:endParaRPr lang="en-US" sz="4200" dirty="0">
                        <a:solidFill>
                          <a:schemeClr val="tx1"/>
                        </a:solidFill>
                      </a:endParaRPr>
                    </a:p>
                  </a:txBody>
                  <a:tcPr/>
                </a:tc>
                <a:tc>
                  <a:txBody>
                    <a:bodyPr/>
                    <a:lstStyle/>
                    <a:p>
                      <a:r>
                        <a:rPr lang="en-US" sz="4200">
                          <a:solidFill>
                            <a:schemeClr val="tx1"/>
                          </a:solidFill>
                          <a:hlinkClick r:id="rId2">
                            <a:extLst>
                              <a:ext uri="{A12FA001-AC4F-418D-AE19-62706E023703}">
                                <ahyp:hlinkClr xmlns:ahyp="http://schemas.microsoft.com/office/drawing/2018/hyperlinkcolor" val="tx"/>
                              </a:ext>
                            </a:extLst>
                          </a:hlinkClick>
                        </a:rPr>
                        <a:t>Agriculture and Food Research</a:t>
                      </a:r>
                    </a:p>
                    <a:p>
                      <a:r>
                        <a:rPr lang="en-US" sz="4200">
                          <a:solidFill>
                            <a:schemeClr val="tx1"/>
                          </a:solidFill>
                          <a:hlinkClick r:id="rId2">
                            <a:extLst>
                              <a:ext uri="{A12FA001-AC4F-418D-AE19-62706E023703}">
                                <ahyp:hlinkClr xmlns:ahyp="http://schemas.microsoft.com/office/drawing/2018/hyperlinkcolor" val="tx"/>
                              </a:ext>
                            </a:extLst>
                          </a:hlinkClick>
                        </a:rPr>
                        <a:t>Initiative Competitive Grants</a:t>
                      </a:r>
                    </a:p>
                    <a:p>
                      <a:r>
                        <a:rPr lang="en-US" sz="4200">
                          <a:solidFill>
                            <a:schemeClr val="tx1"/>
                          </a:solidFill>
                          <a:hlinkClick r:id="rId2">
                            <a:extLst>
                              <a:ext uri="{A12FA001-AC4F-418D-AE19-62706E023703}">
                                <ahyp:hlinkClr xmlns:ahyp="http://schemas.microsoft.com/office/drawing/2018/hyperlinkcolor" val="tx"/>
                              </a:ext>
                            </a:extLst>
                          </a:hlinkClick>
                        </a:rPr>
                        <a:t>Program Foundational and Applied</a:t>
                      </a:r>
                    </a:p>
                    <a:p>
                      <a:r>
                        <a:rPr lang="en-US" sz="4200">
                          <a:solidFill>
                            <a:schemeClr val="tx1"/>
                          </a:solidFill>
                          <a:hlinkClick r:id="rId2">
                            <a:extLst>
                              <a:ext uri="{A12FA001-AC4F-418D-AE19-62706E023703}">
                                <ahyp:hlinkClr xmlns:ahyp="http://schemas.microsoft.com/office/drawing/2018/hyperlinkcolor" val="tx"/>
                              </a:ext>
                            </a:extLst>
                          </a:hlinkClick>
                        </a:rPr>
                        <a:t>Science Program</a:t>
                      </a:r>
                      <a:endParaRPr lang="en-US" sz="4200" dirty="0">
                        <a:solidFill>
                          <a:schemeClr val="tx1"/>
                        </a:solidFill>
                      </a:endParaRPr>
                    </a:p>
                  </a:txBody>
                  <a:tcPr/>
                </a:tc>
                <a:tc>
                  <a:txBody>
                    <a:bodyPr/>
                    <a:lstStyle/>
                    <a:p>
                      <a:r>
                        <a:rPr lang="en-US" sz="4200">
                          <a:solidFill>
                            <a:schemeClr val="tx1"/>
                          </a:solidFill>
                        </a:rPr>
                        <a:t>Flagship competitive grants program for fundamental and applied research, education, and extension projects in the food and agricultural sciences. In 2024, applications are sought in: 1. Plant health and production and plant products; 2. Animal health and production and animal products; 3. Food safety, nutrition, and health; 4. Bioenergy, natural resources, and environment; 5. Agriculture systems and technology; and 6. Agriculture economics and rural communities</a:t>
                      </a:r>
                      <a:endParaRPr lang="en-US" sz="4200" dirty="0">
                        <a:solidFill>
                          <a:schemeClr val="tx1"/>
                        </a:solidFill>
                      </a:endParaRPr>
                    </a:p>
                  </a:txBody>
                  <a:tcPr/>
                </a:tc>
                <a:tc>
                  <a:txBody>
                    <a:bodyPr/>
                    <a:lstStyle/>
                    <a:p>
                      <a:r>
                        <a:rPr lang="en-US" sz="4200">
                          <a:solidFill>
                            <a:schemeClr val="tx1"/>
                          </a:solidFill>
                        </a:rPr>
                        <a:t>Aug. 1 – Nov.14,2024 (Varies by</a:t>
                      </a:r>
                    </a:p>
                    <a:p>
                      <a:r>
                        <a:rPr lang="en-US" sz="4200">
                          <a:solidFill>
                            <a:schemeClr val="tx1"/>
                          </a:solidFill>
                        </a:rPr>
                        <a:t>Program)</a:t>
                      </a:r>
                      <a:endParaRPr lang="en-US" sz="4200" dirty="0">
                        <a:solidFill>
                          <a:schemeClr val="tx1"/>
                        </a:solidFill>
                      </a:endParaRPr>
                    </a:p>
                  </a:txBody>
                  <a:tcPr/>
                </a:tc>
                <a:extLst>
                  <a:ext uri="{0D108BD9-81ED-4DB2-BD59-A6C34878D82A}">
                    <a16:rowId xmlns:a16="http://schemas.microsoft.com/office/drawing/2014/main" val="3480819532"/>
                  </a:ext>
                </a:extLst>
              </a:tr>
              <a:tr h="2603488">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3">
                            <a:extLst>
                              <a:ext uri="{A12FA001-AC4F-418D-AE19-62706E023703}">
                                <ahyp:hlinkClr xmlns:ahyp="http://schemas.microsoft.com/office/drawing/2018/hyperlinkcolor" val="tx"/>
                              </a:ext>
                            </a:extLst>
                          </a:hlinkClick>
                        </a:rPr>
                        <a:t>Leading Engineering for America’ Prosperity, Health, and Infrastructure (LEAP HI)</a:t>
                      </a:r>
                      <a:endParaRPr lang="en-US" sz="4200" dirty="0">
                        <a:solidFill>
                          <a:schemeClr val="tx1"/>
                        </a:solidFill>
                      </a:endParaRPr>
                    </a:p>
                  </a:txBody>
                  <a:tcPr/>
                </a:tc>
                <a:tc>
                  <a:txBody>
                    <a:bodyPr/>
                    <a:lstStyle/>
                    <a:p>
                      <a:r>
                        <a:rPr lang="en-US" sz="4200">
                          <a:solidFill>
                            <a:schemeClr val="tx1"/>
                          </a:solidFill>
                        </a:rPr>
                        <a:t>Challenges the engineering research community to take a leadership role in addressing demanding, urgent, and consequential challenges for advancing America’s prosperity, health and infrastructure.</a:t>
                      </a:r>
                      <a:endParaRPr lang="en-US" sz="4200" dirty="0">
                        <a:solidFill>
                          <a:schemeClr val="tx1"/>
                        </a:solidFill>
                      </a:endParaRPr>
                    </a:p>
                  </a:txBody>
                  <a:tcPr/>
                </a:tc>
                <a:tc>
                  <a:txBody>
                    <a:bodyPr/>
                    <a:lstStyle/>
                    <a:p>
                      <a:r>
                        <a:rPr lang="en-US" sz="4200">
                          <a:solidFill>
                            <a:schemeClr val="tx1"/>
                          </a:solidFill>
                        </a:rPr>
                        <a:t>Aug. 15, 2025 –Sep. 15, 2025</a:t>
                      </a:r>
                      <a:endParaRPr lang="en-US" sz="4200" dirty="0">
                        <a:solidFill>
                          <a:schemeClr val="tx1"/>
                        </a:solidFill>
                      </a:endParaRPr>
                    </a:p>
                  </a:txBody>
                  <a:tcPr/>
                </a:tc>
                <a:extLst>
                  <a:ext uri="{0D108BD9-81ED-4DB2-BD59-A6C34878D82A}">
                    <a16:rowId xmlns:a16="http://schemas.microsoft.com/office/drawing/2014/main" val="960399275"/>
                  </a:ext>
                </a:extLst>
              </a:tr>
              <a:tr h="2828089">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4">
                            <a:extLst>
                              <a:ext uri="{A12FA001-AC4F-418D-AE19-62706E023703}">
                                <ahyp:hlinkClr xmlns:ahyp="http://schemas.microsoft.com/office/drawing/2018/hyperlinkcolor" val="tx"/>
                              </a:ext>
                            </a:extLst>
                          </a:hlinkClick>
                        </a:rPr>
                        <a:t>ECosystem for Leading Innovation in</a:t>
                      </a:r>
                    </a:p>
                    <a:p>
                      <a:r>
                        <a:rPr lang="en-US" sz="4200">
                          <a:solidFill>
                            <a:schemeClr val="tx1"/>
                          </a:solidFill>
                          <a:hlinkClick r:id="rId4">
                            <a:extLst>
                              <a:ext uri="{A12FA001-AC4F-418D-AE19-62706E023703}">
                                <ahyp:hlinkClr xmlns:ahyp="http://schemas.microsoft.com/office/drawing/2018/hyperlinkcolor" val="tx"/>
                              </a:ext>
                            </a:extLst>
                          </a:hlinkClick>
                        </a:rPr>
                        <a:t>Plasma Science and Engineering</a:t>
                      </a:r>
                    </a:p>
                    <a:p>
                      <a:r>
                        <a:rPr lang="en-US" sz="4200">
                          <a:solidFill>
                            <a:schemeClr val="tx1"/>
                          </a:solidFill>
                          <a:hlinkClick r:id="rId4">
                            <a:extLst>
                              <a:ext uri="{A12FA001-AC4F-418D-AE19-62706E023703}">
                                <ahyp:hlinkClr xmlns:ahyp="http://schemas.microsoft.com/office/drawing/2018/hyperlinkcolor" val="tx"/>
                              </a:ext>
                            </a:extLst>
                          </a:hlinkClick>
                        </a:rPr>
                        <a:t>(ECLIPSE)</a:t>
                      </a:r>
                      <a:endParaRPr lang="en-US" sz="4200" dirty="0">
                        <a:solidFill>
                          <a:schemeClr val="tx1"/>
                        </a:solidFill>
                      </a:endParaRPr>
                    </a:p>
                  </a:txBody>
                  <a:tcPr/>
                </a:tc>
                <a:tc>
                  <a:txBody>
                    <a:bodyPr/>
                    <a:lstStyle/>
                    <a:p>
                      <a:r>
                        <a:rPr lang="en-US" sz="4200" dirty="0">
                          <a:solidFill>
                            <a:schemeClr val="tx1"/>
                          </a:solidFill>
                        </a:rPr>
                        <a:t>Supports translational research and workforce development at the interface of fundamental plasma science and technological innovation.</a:t>
                      </a:r>
                    </a:p>
                  </a:txBody>
                  <a:tcPr/>
                </a:tc>
                <a:tc>
                  <a:txBody>
                    <a:bodyPr/>
                    <a:lstStyle/>
                    <a:p>
                      <a:r>
                        <a:rPr lang="en-US" sz="4200">
                          <a:solidFill>
                            <a:schemeClr val="tx1"/>
                          </a:solidFill>
                        </a:rPr>
                        <a:t>Sep. 1, 2024 – Aug. 12, 2025 (Varies by program)</a:t>
                      </a:r>
                      <a:endParaRPr lang="en-US" sz="4200" dirty="0">
                        <a:solidFill>
                          <a:schemeClr val="tx1"/>
                        </a:solidFill>
                      </a:endParaRPr>
                    </a:p>
                  </a:txBody>
                  <a:tcPr/>
                </a:tc>
                <a:extLst>
                  <a:ext uri="{0D108BD9-81ED-4DB2-BD59-A6C34878D82A}">
                    <a16:rowId xmlns:a16="http://schemas.microsoft.com/office/drawing/2014/main" val="3010093172"/>
                  </a:ext>
                </a:extLst>
              </a:tr>
              <a:tr h="3510731">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5">
                            <a:extLst>
                              <a:ext uri="{A12FA001-AC4F-418D-AE19-62706E023703}">
                                <ahyp:hlinkClr xmlns:ahyp="http://schemas.microsoft.com/office/drawing/2018/hyperlinkcolor" val="tx"/>
                              </a:ext>
                            </a:extLst>
                          </a:hlinkClick>
                        </a:rPr>
                        <a:t>Gen-4 Engineering Research Centers (ERC)</a:t>
                      </a:r>
                      <a:endParaRPr lang="en-US" sz="4200" dirty="0">
                        <a:solidFill>
                          <a:schemeClr val="tx1"/>
                        </a:solidFill>
                      </a:endParaRPr>
                    </a:p>
                  </a:txBody>
                  <a:tcPr/>
                </a:tc>
                <a:tc>
                  <a:txBody>
                    <a:bodyPr/>
                    <a:lstStyle/>
                    <a:p>
                      <a:r>
                        <a:rPr lang="en-US" sz="4200" dirty="0">
                          <a:solidFill>
                            <a:schemeClr val="tx1"/>
                          </a:solidFill>
                        </a:rPr>
                        <a:t>Brings technology-based industry and universities together in effort to strengthen the competitive position of American industry in the global marketplace; aims to develop and advance engineered systems, which if successful, will have a high Societal Impact.</a:t>
                      </a:r>
                    </a:p>
                  </a:txBody>
                  <a:tcPr/>
                </a:tc>
                <a:tc>
                  <a:txBody>
                    <a:bodyPr/>
                    <a:lstStyle/>
                    <a:p>
                      <a:r>
                        <a:rPr lang="en-US" sz="4200">
                          <a:solidFill>
                            <a:schemeClr val="tx1"/>
                          </a:solidFill>
                        </a:rPr>
                        <a:t>Sep. 3, 2024 (LOI);</a:t>
                      </a:r>
                    </a:p>
                    <a:p>
                      <a:r>
                        <a:rPr lang="en-US" sz="4200">
                          <a:solidFill>
                            <a:schemeClr val="tx1"/>
                          </a:solidFill>
                        </a:rPr>
                        <a:t>Sep. 30, 2024 (Pre); </a:t>
                      </a:r>
                    </a:p>
                    <a:p>
                      <a:r>
                        <a:rPr lang="en-US" sz="4200">
                          <a:solidFill>
                            <a:schemeClr val="tx1"/>
                          </a:solidFill>
                        </a:rPr>
                        <a:t>May 9, 2025 (Full)</a:t>
                      </a:r>
                      <a:endParaRPr lang="en-US" sz="4200" dirty="0">
                        <a:solidFill>
                          <a:schemeClr val="tx1"/>
                        </a:solidFill>
                      </a:endParaRPr>
                    </a:p>
                  </a:txBody>
                  <a:tcPr/>
                </a:tc>
                <a:extLst>
                  <a:ext uri="{0D108BD9-81ED-4DB2-BD59-A6C34878D82A}">
                    <a16:rowId xmlns:a16="http://schemas.microsoft.com/office/drawing/2014/main" val="1315047961"/>
                  </a:ext>
                </a:extLst>
              </a:tr>
              <a:tr h="3390819">
                <a:tc>
                  <a:txBody>
                    <a:bodyPr/>
                    <a:lstStyle/>
                    <a:p>
                      <a:pPr marL="0" algn="l" defTabSz="914400" rtl="0" eaLnBrk="1" fontAlgn="t" latinLnBrk="0" hangingPunct="1"/>
                      <a:r>
                        <a:rPr lang="en-US" sz="4200" kern="1200" dirty="0">
                          <a:solidFill>
                            <a:schemeClr val="tx1"/>
                          </a:solidFill>
                          <a:latin typeface="+mn-lt"/>
                          <a:ea typeface="+mn-ea"/>
                          <a:cs typeface="+mn-cs"/>
                        </a:rPr>
                        <a:t>NSF</a:t>
                      </a:r>
                    </a:p>
                  </a:txBody>
                  <a:tcPr marL="6350" marR="6350" marT="6350" marB="0"/>
                </a:tc>
                <a:tc>
                  <a:txBody>
                    <a:bodyPr/>
                    <a:lstStyle/>
                    <a:p>
                      <a:pPr marL="0" algn="l" defTabSz="914400" rtl="0" eaLnBrk="1" fontAlgn="t" latinLnBrk="0" hangingPunct="1"/>
                      <a:r>
                        <a:rPr lang="en-US" sz="420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Computer and Information Science and Engineering (CISE) Research Initiation Initiative (CRII)</a:t>
                      </a:r>
                      <a:endParaRPr lang="en-US" sz="4200" kern="1200" dirty="0">
                        <a:solidFill>
                          <a:schemeClr val="tx1"/>
                        </a:solidFill>
                        <a:latin typeface="+mn-lt"/>
                        <a:ea typeface="+mn-ea"/>
                        <a:cs typeface="+mn-cs"/>
                      </a:endParaRPr>
                    </a:p>
                  </a:txBody>
                  <a:tcPr marL="6350" marR="6350" marT="6350" marB="0"/>
                </a:tc>
                <a:tc>
                  <a:txBody>
                    <a:bodyPr/>
                    <a:lstStyle/>
                    <a:p>
                      <a:pPr marL="0" algn="l" defTabSz="914400" rtl="0" eaLnBrk="1" fontAlgn="t" latinLnBrk="0" hangingPunct="1"/>
                      <a:r>
                        <a:rPr lang="en-US" sz="4200" kern="1200" dirty="0">
                          <a:solidFill>
                            <a:schemeClr val="tx1"/>
                          </a:solidFill>
                          <a:latin typeface="+mn-lt"/>
                          <a:ea typeface="+mn-ea"/>
                          <a:cs typeface="+mn-cs"/>
                        </a:rPr>
                        <a:t>Supports research independence among early-career academicians who specifically lack access to adequate organizational or other resources.</a:t>
                      </a:r>
                    </a:p>
                  </a:txBody>
                  <a:tcPr marL="6350" marR="6350" marT="6350" marB="0"/>
                </a:tc>
                <a:tc>
                  <a:txBody>
                    <a:bodyPr/>
                    <a:lstStyle/>
                    <a:p>
                      <a:pPr marL="0" algn="l" defTabSz="914400" rtl="0" eaLnBrk="1" fontAlgn="t" latinLnBrk="0" hangingPunct="1"/>
                      <a:r>
                        <a:rPr lang="en-US" sz="4200" kern="1200" dirty="0">
                          <a:solidFill>
                            <a:schemeClr val="tx1"/>
                          </a:solidFill>
                          <a:latin typeface="+mn-lt"/>
                          <a:ea typeface="+mn-ea"/>
                          <a:cs typeface="+mn-cs"/>
                        </a:rPr>
                        <a:t>Sep. 18, 2024</a:t>
                      </a:r>
                    </a:p>
                  </a:txBody>
                  <a:tcPr marL="6350" marR="6350" marT="6350" marB="0"/>
                </a:tc>
                <a:extLst>
                  <a:ext uri="{0D108BD9-81ED-4DB2-BD59-A6C34878D82A}">
                    <a16:rowId xmlns:a16="http://schemas.microsoft.com/office/drawing/2014/main" val="3269153097"/>
                  </a:ext>
                </a:extLst>
              </a:tr>
            </a:tbl>
          </a:graphicData>
        </a:graphic>
      </p:graphicFrame>
      <p:sp>
        <p:nvSpPr>
          <p:cNvPr id="3" name="TextBox 2">
            <a:extLst>
              <a:ext uri="{FF2B5EF4-FFF2-40B4-BE49-F238E27FC236}">
                <a16:creationId xmlns:a16="http://schemas.microsoft.com/office/drawing/2014/main" id="{B77B8CC6-D667-F059-1F2B-7C649F1B33EA}"/>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419486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D5604-055A-861C-E6D4-E7092B4ED648}"/>
              </a:ext>
            </a:extLst>
          </p:cNvPr>
          <p:cNvGraphicFramePr>
            <a:graphicFrameLocks noGrp="1"/>
          </p:cNvGraphicFramePr>
          <p:nvPr>
            <p:extLst>
              <p:ext uri="{D42A27DB-BD31-4B8C-83A1-F6EECF244321}">
                <p14:modId xmlns:p14="http://schemas.microsoft.com/office/powerpoint/2010/main" val="1754270910"/>
              </p:ext>
            </p:extLst>
          </p:nvPr>
        </p:nvGraphicFramePr>
        <p:xfrm>
          <a:off x="0" y="2362200"/>
          <a:ext cx="32918401" cy="1866899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9803024"/>
                    </a:ext>
                  </a:extLst>
                </a:gridCol>
                <a:gridCol w="9762659">
                  <a:extLst>
                    <a:ext uri="{9D8B030D-6E8A-4147-A177-3AD203B41FA5}">
                      <a16:colId xmlns:a16="http://schemas.microsoft.com/office/drawing/2014/main" val="683578451"/>
                    </a:ext>
                  </a:extLst>
                </a:gridCol>
                <a:gridCol w="16344101">
                  <a:extLst>
                    <a:ext uri="{9D8B030D-6E8A-4147-A177-3AD203B41FA5}">
                      <a16:colId xmlns:a16="http://schemas.microsoft.com/office/drawing/2014/main" val="2811154987"/>
                    </a:ext>
                  </a:extLst>
                </a:gridCol>
                <a:gridCol w="4297041">
                  <a:extLst>
                    <a:ext uri="{9D8B030D-6E8A-4147-A177-3AD203B41FA5}">
                      <a16:colId xmlns:a16="http://schemas.microsoft.com/office/drawing/2014/main" val="2070124518"/>
                    </a:ext>
                  </a:extLst>
                </a:gridCol>
              </a:tblGrid>
              <a:tr h="1413247">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056345742"/>
                  </a:ext>
                </a:extLst>
              </a:tr>
              <a:tr h="4487172">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2">
                            <a:extLst>
                              <a:ext uri="{A12FA001-AC4F-418D-AE19-62706E023703}">
                                <ahyp:hlinkClr xmlns:ahyp="http://schemas.microsoft.com/office/drawing/2018/hyperlinkcolor" val="tx"/>
                              </a:ext>
                            </a:extLst>
                          </a:hlinkClick>
                        </a:rPr>
                        <a:t>Community Infrastructure for Research in</a:t>
                      </a:r>
                    </a:p>
                    <a:p>
                      <a:r>
                        <a:rPr lang="en-US" sz="4200">
                          <a:solidFill>
                            <a:schemeClr val="tx1"/>
                          </a:solidFill>
                          <a:hlinkClick r:id="rId2">
                            <a:extLst>
                              <a:ext uri="{A12FA001-AC4F-418D-AE19-62706E023703}">
                                <ahyp:hlinkClr xmlns:ahyp="http://schemas.microsoft.com/office/drawing/2018/hyperlinkcolor" val="tx"/>
                              </a:ext>
                            </a:extLst>
                          </a:hlinkClick>
                        </a:rPr>
                        <a:t>Computer and Information Science and</a:t>
                      </a:r>
                    </a:p>
                    <a:p>
                      <a:r>
                        <a:rPr lang="en-US" sz="4200">
                          <a:solidFill>
                            <a:schemeClr val="tx1"/>
                          </a:solidFill>
                          <a:hlinkClick r:id="rId2">
                            <a:extLst>
                              <a:ext uri="{A12FA001-AC4F-418D-AE19-62706E023703}">
                                <ahyp:hlinkClr xmlns:ahyp="http://schemas.microsoft.com/office/drawing/2018/hyperlinkcolor" val="tx"/>
                              </a:ext>
                            </a:extLst>
                          </a:hlinkClick>
                        </a:rPr>
                        <a:t>Engineering (CIRC)</a:t>
                      </a:r>
                      <a:endParaRPr lang="en-US" sz="4200" dirty="0">
                        <a:solidFill>
                          <a:schemeClr val="tx1"/>
                        </a:solidFill>
                      </a:endParaRPr>
                    </a:p>
                  </a:txBody>
                  <a:tcPr/>
                </a:tc>
                <a:tc>
                  <a:txBody>
                    <a:bodyPr/>
                    <a:lstStyle/>
                    <a:p>
                      <a:r>
                        <a:rPr lang="en-US" sz="4200">
                          <a:solidFill>
                            <a:schemeClr val="tx1"/>
                          </a:solidFill>
                        </a:rPr>
                        <a:t>Supports discovery and learning in the core disciplines of the three participating CISE divisions [Computing and Communication Foundations (CCF), Computer and Network Systems (CNS), and Information and</a:t>
                      </a:r>
                    </a:p>
                    <a:p>
                      <a:r>
                        <a:rPr lang="en-US" sz="4200">
                          <a:solidFill>
                            <a:schemeClr val="tx1"/>
                          </a:solidFill>
                        </a:rPr>
                        <a:t>Intelligent Systems (IIS)] of the Directorate for Computer and Information Science and Engineering (CISE) by funding the creation and enhancement of world-class research infrastructure.</a:t>
                      </a:r>
                      <a:endParaRPr lang="en-US" sz="4200" dirty="0">
                        <a:solidFill>
                          <a:schemeClr val="tx1"/>
                        </a:solidFill>
                      </a:endParaRPr>
                    </a:p>
                  </a:txBody>
                  <a:tcPr/>
                </a:tc>
                <a:tc>
                  <a:txBody>
                    <a:bodyPr/>
                    <a:lstStyle/>
                    <a:p>
                      <a:r>
                        <a:rPr lang="en-US" sz="4200">
                          <a:solidFill>
                            <a:schemeClr val="tx1"/>
                          </a:solidFill>
                        </a:rPr>
                        <a:t>Sep. 12, 2025</a:t>
                      </a:r>
                      <a:endParaRPr lang="en-US" sz="4200" dirty="0">
                        <a:solidFill>
                          <a:schemeClr val="tx1"/>
                        </a:solidFill>
                      </a:endParaRPr>
                    </a:p>
                  </a:txBody>
                  <a:tcPr/>
                </a:tc>
                <a:extLst>
                  <a:ext uri="{0D108BD9-81ED-4DB2-BD59-A6C34878D82A}">
                    <a16:rowId xmlns:a16="http://schemas.microsoft.com/office/drawing/2014/main" val="3480819532"/>
                  </a:ext>
                </a:extLst>
              </a:tr>
              <a:tr h="2750677">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3">
                            <a:extLst>
                              <a:ext uri="{A12FA001-AC4F-418D-AE19-62706E023703}">
                                <ahyp:hlinkClr xmlns:ahyp="http://schemas.microsoft.com/office/drawing/2018/hyperlinkcolor" val="tx"/>
                              </a:ext>
                            </a:extLst>
                          </a:hlinkClick>
                        </a:rPr>
                        <a:t>Computational and Data-Enabled Science and Engineering</a:t>
                      </a:r>
                      <a:endParaRPr lang="en-US" sz="4200" dirty="0">
                        <a:solidFill>
                          <a:schemeClr val="tx1"/>
                        </a:solidFill>
                      </a:endParaRPr>
                    </a:p>
                  </a:txBody>
                  <a:tcPr/>
                </a:tc>
                <a:tc>
                  <a:txBody>
                    <a:bodyPr/>
                    <a:lstStyle/>
                    <a:p>
                      <a:r>
                        <a:rPr lang="en-US" sz="4200">
                          <a:solidFill>
                            <a:schemeClr val="tx1"/>
                          </a:solidFill>
                        </a:rPr>
                        <a:t>Aims to identify and capitalize on opportunities for major scientific and engineering breakthroughs through new computational and data-analysis approaches and best practices.</a:t>
                      </a:r>
                      <a:endParaRPr lang="en-US" sz="4200" dirty="0">
                        <a:solidFill>
                          <a:schemeClr val="tx1"/>
                        </a:solidFill>
                      </a:endParaRPr>
                    </a:p>
                  </a:txBody>
                  <a:tcPr/>
                </a:tc>
                <a:tc>
                  <a:txBody>
                    <a:bodyPr/>
                    <a:lstStyle/>
                    <a:p>
                      <a:r>
                        <a:rPr lang="en-US" sz="4200">
                          <a:solidFill>
                            <a:schemeClr val="tx1"/>
                          </a:solidFill>
                        </a:rPr>
                        <a:t>Sep. 16 – Nov. 18, 2024 (Varies by Track)</a:t>
                      </a:r>
                      <a:endParaRPr lang="en-US" sz="4200" dirty="0">
                        <a:solidFill>
                          <a:schemeClr val="tx1"/>
                        </a:solidFill>
                      </a:endParaRPr>
                    </a:p>
                  </a:txBody>
                  <a:tcPr/>
                </a:tc>
                <a:extLst>
                  <a:ext uri="{0D108BD9-81ED-4DB2-BD59-A6C34878D82A}">
                    <a16:rowId xmlns:a16="http://schemas.microsoft.com/office/drawing/2014/main" val="3010093172"/>
                  </a:ext>
                </a:extLst>
              </a:tr>
              <a:tr h="2756382">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4">
                            <a:extLst>
                              <a:ext uri="{A12FA001-AC4F-418D-AE19-62706E023703}">
                                <ahyp:hlinkClr xmlns:ahyp="http://schemas.microsoft.com/office/drawing/2018/hyperlinkcolor" val="tx"/>
                              </a:ext>
                            </a:extLst>
                          </a:hlinkClick>
                        </a:rPr>
                        <a:t>Broadening Participation in Engineering (BPE)</a:t>
                      </a:r>
                      <a:endParaRPr lang="en-US" sz="4200" dirty="0">
                        <a:solidFill>
                          <a:schemeClr val="tx1"/>
                        </a:solidFill>
                      </a:endParaRPr>
                    </a:p>
                  </a:txBody>
                  <a:tcPr/>
                </a:tc>
                <a:tc>
                  <a:txBody>
                    <a:bodyPr/>
                    <a:lstStyle/>
                    <a:p>
                      <a:r>
                        <a:rPr lang="en-US" sz="4200">
                          <a:solidFill>
                            <a:schemeClr val="tx1"/>
                          </a:solidFill>
                        </a:rPr>
                        <a:t>Funds projects that support the development of a diverse and well-prepared engineering workforce.</a:t>
                      </a:r>
                      <a:endParaRPr lang="en-US" sz="4200" dirty="0">
                        <a:solidFill>
                          <a:schemeClr val="tx1"/>
                        </a:solidFill>
                      </a:endParaRPr>
                    </a:p>
                  </a:txBody>
                  <a:tcPr/>
                </a:tc>
                <a:tc>
                  <a:txBody>
                    <a:bodyPr/>
                    <a:lstStyle/>
                    <a:p>
                      <a:r>
                        <a:rPr lang="en-US" sz="4200">
                          <a:solidFill>
                            <a:schemeClr val="tx1"/>
                          </a:solidFill>
                        </a:rPr>
                        <a:t>Sep. 18, 2024 (LOI);</a:t>
                      </a:r>
                    </a:p>
                    <a:p>
                      <a:r>
                        <a:rPr lang="en-US" sz="4200">
                          <a:solidFill>
                            <a:schemeClr val="tx1"/>
                          </a:solidFill>
                        </a:rPr>
                        <a:t>Nov. 20, 2024 (Full)</a:t>
                      </a:r>
                      <a:endParaRPr lang="en-US" sz="4200" dirty="0">
                        <a:solidFill>
                          <a:schemeClr val="tx1"/>
                        </a:solidFill>
                      </a:endParaRPr>
                    </a:p>
                  </a:txBody>
                  <a:tcPr/>
                </a:tc>
                <a:extLst>
                  <a:ext uri="{0D108BD9-81ED-4DB2-BD59-A6C34878D82A}">
                    <a16:rowId xmlns:a16="http://schemas.microsoft.com/office/drawing/2014/main" val="1315047961"/>
                  </a:ext>
                </a:extLst>
              </a:tr>
              <a:tr h="3398642">
                <a:tc>
                  <a:txBody>
                    <a:bodyPr/>
                    <a:lstStyle/>
                    <a:p>
                      <a:r>
                        <a:rPr lang="en-US" sz="4200">
                          <a:solidFill>
                            <a:schemeClr val="tx1"/>
                          </a:solidFill>
                        </a:rPr>
                        <a:t>NIH</a:t>
                      </a:r>
                      <a:endParaRPr lang="en-US" sz="4200" dirty="0">
                        <a:solidFill>
                          <a:schemeClr val="tx1"/>
                        </a:solidFill>
                      </a:endParaRPr>
                    </a:p>
                  </a:txBody>
                  <a:tcPr/>
                </a:tc>
                <a:tc>
                  <a:txBody>
                    <a:bodyPr/>
                    <a:lstStyle/>
                    <a:p>
                      <a:r>
                        <a:rPr lang="en-US" sz="4200">
                          <a:solidFill>
                            <a:schemeClr val="tx1"/>
                          </a:solidFill>
                          <a:hlinkClick r:id="rId5">
                            <a:extLst>
                              <a:ext uri="{A12FA001-AC4F-418D-AE19-62706E023703}">
                                <ahyp:hlinkClr xmlns:ahyp="http://schemas.microsoft.com/office/drawing/2018/hyperlinkcolor" val="tx"/>
                              </a:ext>
                            </a:extLst>
                          </a:hlinkClick>
                        </a:rPr>
                        <a:t>National Centers for Biomedical Imaging and Bioengineering (NCBIB) (P41 Clinical Trials Optional)</a:t>
                      </a:r>
                      <a:endParaRPr lang="en-US" sz="4200" dirty="0">
                        <a:solidFill>
                          <a:schemeClr val="tx1"/>
                        </a:solidFill>
                      </a:endParaRPr>
                    </a:p>
                  </a:txBody>
                  <a:tcPr/>
                </a:tc>
                <a:tc>
                  <a:txBody>
                    <a:bodyPr/>
                    <a:lstStyle/>
                    <a:p>
                      <a:r>
                        <a:rPr lang="en-US" sz="4200">
                          <a:solidFill>
                            <a:schemeClr val="tx1"/>
                          </a:solidFill>
                        </a:rPr>
                        <a:t>Supports accelerated development and dissemination of new biomedical technology with a nationwide impact; NCBIBs create critical and unique technologies that are at the forefront of their respective fields and enable researchers to apply these technologies to a broad range of basic, translational, and/or clinical research.</a:t>
                      </a:r>
                      <a:endParaRPr lang="en-US" sz="4200" dirty="0">
                        <a:solidFill>
                          <a:schemeClr val="tx1"/>
                        </a:solidFill>
                      </a:endParaRPr>
                    </a:p>
                  </a:txBody>
                  <a:tcPr/>
                </a:tc>
                <a:tc>
                  <a:txBody>
                    <a:bodyPr/>
                    <a:lstStyle/>
                    <a:p>
                      <a:r>
                        <a:rPr lang="en-US" sz="4200">
                          <a:solidFill>
                            <a:schemeClr val="tx1"/>
                          </a:solidFill>
                        </a:rPr>
                        <a:t>Sep, Jan, May, 2025</a:t>
                      </a:r>
                      <a:endParaRPr lang="en-US" sz="4200" dirty="0">
                        <a:solidFill>
                          <a:schemeClr val="tx1"/>
                        </a:solidFill>
                      </a:endParaRPr>
                    </a:p>
                  </a:txBody>
                  <a:tcPr/>
                </a:tc>
                <a:extLst>
                  <a:ext uri="{0D108BD9-81ED-4DB2-BD59-A6C34878D82A}">
                    <a16:rowId xmlns:a16="http://schemas.microsoft.com/office/drawing/2014/main" val="3278835462"/>
                  </a:ext>
                </a:extLst>
              </a:tr>
              <a:tr h="3862878">
                <a:tc>
                  <a:txBody>
                    <a:bodyPr/>
                    <a:lstStyle/>
                    <a:p>
                      <a:r>
                        <a:rPr lang="en-US" sz="4200">
                          <a:solidFill>
                            <a:schemeClr val="tx1"/>
                          </a:solidFill>
                        </a:rPr>
                        <a:t>NIH</a:t>
                      </a:r>
                      <a:endParaRPr lang="en-US" sz="4200" dirty="0">
                        <a:solidFill>
                          <a:schemeClr val="tx1"/>
                        </a:solidFill>
                      </a:endParaRPr>
                    </a:p>
                  </a:txBody>
                  <a:tcPr/>
                </a:tc>
                <a:tc>
                  <a:txBody>
                    <a:bodyPr/>
                    <a:lstStyle/>
                    <a:p>
                      <a:r>
                        <a:rPr lang="en-US" sz="4200">
                          <a:solidFill>
                            <a:schemeClr val="tx1"/>
                          </a:solidFill>
                          <a:hlinkClick r:id="rId6">
                            <a:extLst>
                              <a:ext uri="{A12FA001-AC4F-418D-AE19-62706E023703}">
                                <ahyp:hlinkClr xmlns:ahyp="http://schemas.microsoft.com/office/drawing/2018/hyperlinkcolor" val="tx"/>
                              </a:ext>
                            </a:extLst>
                          </a:hlinkClick>
                        </a:rPr>
                        <a:t>Enhancing Biomedical Engineering, Imaging, and Technology Acceleration (BEITA) at Historically Black Colleges and Universities (HBCUs) (UG3/UH3 Clinical Trial Not Allowed)</a:t>
                      </a:r>
                      <a:endParaRPr lang="en-US" sz="4200" dirty="0">
                        <a:solidFill>
                          <a:schemeClr val="tx1"/>
                        </a:solidFill>
                      </a:endParaRPr>
                    </a:p>
                  </a:txBody>
                  <a:tcPr/>
                </a:tc>
                <a:tc>
                  <a:txBody>
                    <a:bodyPr/>
                    <a:lstStyle/>
                    <a:p>
                      <a:r>
                        <a:rPr lang="en-US" sz="4200">
                          <a:solidFill>
                            <a:schemeClr val="tx1"/>
                          </a:solidFill>
                        </a:rPr>
                        <a:t>Aims to enhance bioengineering and imaging research capacity, technology innovation, education and research training, and opportunities for scientific growth at HBCUs in order to utilize the Nation's full range of talent in meeting the growing need to accelerate the development and translation of high-impact biomedical innovation and technologies.</a:t>
                      </a:r>
                      <a:endParaRPr lang="en-US" sz="4200" dirty="0">
                        <a:solidFill>
                          <a:schemeClr val="tx1"/>
                        </a:solidFill>
                      </a:endParaRPr>
                    </a:p>
                  </a:txBody>
                  <a:tcPr/>
                </a:tc>
                <a:tc>
                  <a:txBody>
                    <a:bodyPr/>
                    <a:lstStyle/>
                    <a:p>
                      <a:r>
                        <a:rPr lang="en-US" sz="4200">
                          <a:solidFill>
                            <a:schemeClr val="tx1"/>
                          </a:solidFill>
                        </a:rPr>
                        <a:t>Sep. 30, 2024</a:t>
                      </a:r>
                      <a:endParaRPr lang="en-US" sz="4200" dirty="0">
                        <a:solidFill>
                          <a:schemeClr val="tx1"/>
                        </a:solidFill>
                      </a:endParaRPr>
                    </a:p>
                  </a:txBody>
                  <a:tcPr/>
                </a:tc>
                <a:extLst>
                  <a:ext uri="{0D108BD9-81ED-4DB2-BD59-A6C34878D82A}">
                    <a16:rowId xmlns:a16="http://schemas.microsoft.com/office/drawing/2014/main" val="3813256632"/>
                  </a:ext>
                </a:extLst>
              </a:tr>
            </a:tbl>
          </a:graphicData>
        </a:graphic>
      </p:graphicFrame>
      <p:sp>
        <p:nvSpPr>
          <p:cNvPr id="3" name="TextBox 2">
            <a:extLst>
              <a:ext uri="{FF2B5EF4-FFF2-40B4-BE49-F238E27FC236}">
                <a16:creationId xmlns:a16="http://schemas.microsoft.com/office/drawing/2014/main" id="{B77B8CC6-D667-F059-1F2B-7C649F1B33EA}"/>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171585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D5604-055A-861C-E6D4-E7092B4ED648}"/>
              </a:ext>
            </a:extLst>
          </p:cNvPr>
          <p:cNvGraphicFramePr>
            <a:graphicFrameLocks noGrp="1"/>
          </p:cNvGraphicFramePr>
          <p:nvPr>
            <p:extLst>
              <p:ext uri="{D42A27DB-BD31-4B8C-83A1-F6EECF244321}">
                <p14:modId xmlns:p14="http://schemas.microsoft.com/office/powerpoint/2010/main" val="2697625751"/>
              </p:ext>
            </p:extLst>
          </p:nvPr>
        </p:nvGraphicFramePr>
        <p:xfrm>
          <a:off x="0" y="2362201"/>
          <a:ext cx="32918401" cy="18507523"/>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9803024"/>
                    </a:ext>
                  </a:extLst>
                </a:gridCol>
                <a:gridCol w="9762659">
                  <a:extLst>
                    <a:ext uri="{9D8B030D-6E8A-4147-A177-3AD203B41FA5}">
                      <a16:colId xmlns:a16="http://schemas.microsoft.com/office/drawing/2014/main" val="683578451"/>
                    </a:ext>
                  </a:extLst>
                </a:gridCol>
                <a:gridCol w="16344101">
                  <a:extLst>
                    <a:ext uri="{9D8B030D-6E8A-4147-A177-3AD203B41FA5}">
                      <a16:colId xmlns:a16="http://schemas.microsoft.com/office/drawing/2014/main" val="2811154987"/>
                    </a:ext>
                  </a:extLst>
                </a:gridCol>
                <a:gridCol w="4297041">
                  <a:extLst>
                    <a:ext uri="{9D8B030D-6E8A-4147-A177-3AD203B41FA5}">
                      <a16:colId xmlns:a16="http://schemas.microsoft.com/office/drawing/2014/main" val="2070124518"/>
                    </a:ext>
                  </a:extLst>
                </a:gridCol>
              </a:tblGrid>
              <a:tr h="1178685">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056345742"/>
                  </a:ext>
                </a:extLst>
              </a:tr>
              <a:tr h="3742416">
                <a:tc>
                  <a:txBody>
                    <a:bodyPr/>
                    <a:lstStyle/>
                    <a:p>
                      <a:r>
                        <a:rPr lang="en-US" sz="4200">
                          <a:solidFill>
                            <a:schemeClr val="tx1"/>
                          </a:solidFill>
                        </a:rPr>
                        <a:t>DOE</a:t>
                      </a:r>
                      <a:endParaRPr lang="en-US" sz="4200" dirty="0">
                        <a:solidFill>
                          <a:schemeClr val="tx1"/>
                        </a:solidFill>
                      </a:endParaRPr>
                    </a:p>
                  </a:txBody>
                  <a:tcPr/>
                </a:tc>
                <a:tc>
                  <a:txBody>
                    <a:bodyPr/>
                    <a:lstStyle/>
                    <a:p>
                      <a:r>
                        <a:rPr lang="en-US" sz="4200">
                          <a:solidFill>
                            <a:schemeClr val="tx1"/>
                          </a:solidFill>
                          <a:hlinkClick r:id="rId2">
                            <a:extLst>
                              <a:ext uri="{A12FA001-AC4F-418D-AE19-62706E023703}">
                                <ahyp:hlinkClr xmlns:ahyp="http://schemas.microsoft.com/office/drawing/2018/hyperlinkcolor" val="tx"/>
                              </a:ext>
                            </a:extLst>
                          </a:hlinkClick>
                        </a:rPr>
                        <a:t>FY 2024 Continuation of Solicitation for the</a:t>
                      </a:r>
                    </a:p>
                    <a:p>
                      <a:r>
                        <a:rPr lang="en-US" sz="4200">
                          <a:solidFill>
                            <a:schemeClr val="tx1"/>
                          </a:solidFill>
                          <a:hlinkClick r:id="rId2">
                            <a:extLst>
                              <a:ext uri="{A12FA001-AC4F-418D-AE19-62706E023703}">
                                <ahyp:hlinkClr xmlns:ahyp="http://schemas.microsoft.com/office/drawing/2018/hyperlinkcolor" val="tx"/>
                              </a:ext>
                            </a:extLst>
                          </a:hlinkClick>
                        </a:rPr>
                        <a:t>Office of Science Financial Assistance Program</a:t>
                      </a:r>
                      <a:endParaRPr lang="en-US" sz="4200" dirty="0">
                        <a:solidFill>
                          <a:schemeClr val="tx1"/>
                        </a:solidFill>
                      </a:endParaRPr>
                    </a:p>
                  </a:txBody>
                  <a:tcPr/>
                </a:tc>
                <a:tc>
                  <a:txBody>
                    <a:bodyPr/>
                    <a:lstStyle/>
                    <a:p>
                      <a:r>
                        <a:rPr lang="en-US" sz="4200">
                          <a:solidFill>
                            <a:schemeClr val="tx1"/>
                          </a:solidFill>
                        </a:rPr>
                        <a:t>Supports research in the following program areas: Advanced Scientific Computing Research, Basic Energy Sciences, Biological and Environmental Research, Fusion Energy Sciences, High Energy Physics, Nuclear Physics, Isotope R&amp;D and Production, and Accelerator R&amp;D and Production.</a:t>
                      </a:r>
                      <a:endParaRPr lang="en-US" sz="4200" dirty="0">
                        <a:solidFill>
                          <a:schemeClr val="tx1"/>
                        </a:solidFill>
                      </a:endParaRPr>
                    </a:p>
                  </a:txBody>
                  <a:tcPr/>
                </a:tc>
                <a:tc>
                  <a:txBody>
                    <a:bodyPr/>
                    <a:lstStyle/>
                    <a:p>
                      <a:r>
                        <a:rPr lang="en-US" sz="4200">
                          <a:solidFill>
                            <a:schemeClr val="tx1"/>
                          </a:solidFill>
                        </a:rPr>
                        <a:t>Sep. 30, 2024</a:t>
                      </a:r>
                      <a:endParaRPr lang="en-US" sz="4200" dirty="0">
                        <a:solidFill>
                          <a:schemeClr val="tx1"/>
                        </a:solidFill>
                      </a:endParaRPr>
                    </a:p>
                  </a:txBody>
                  <a:tcPr/>
                </a:tc>
                <a:extLst>
                  <a:ext uri="{0D108BD9-81ED-4DB2-BD59-A6C34878D82A}">
                    <a16:rowId xmlns:a16="http://schemas.microsoft.com/office/drawing/2014/main" val="3480819532"/>
                  </a:ext>
                </a:extLst>
              </a:tr>
              <a:tr h="3864796">
                <a:tc>
                  <a:txBody>
                    <a:bodyPr/>
                    <a:lstStyle/>
                    <a:p>
                      <a:r>
                        <a:rPr lang="en-US" sz="4200" dirty="0">
                          <a:solidFill>
                            <a:schemeClr val="tx1"/>
                          </a:solidFill>
                        </a:rPr>
                        <a:t>NIH</a:t>
                      </a:r>
                    </a:p>
                  </a:txBody>
                  <a:tcPr/>
                </a:tc>
                <a:tc>
                  <a:txBody>
                    <a:bodyPr/>
                    <a:lstStyle/>
                    <a:p>
                      <a:r>
                        <a:rPr lang="en-US" sz="4200" dirty="0">
                          <a:solidFill>
                            <a:schemeClr val="tx1"/>
                          </a:solidFill>
                          <a:hlinkClick r:id="rId3">
                            <a:extLst>
                              <a:ext uri="{A12FA001-AC4F-418D-AE19-62706E023703}">
                                <ahyp:hlinkClr xmlns:ahyp="http://schemas.microsoft.com/office/drawing/2018/hyperlinkcolor" val="tx"/>
                              </a:ext>
                            </a:extLst>
                          </a:hlinkClick>
                        </a:rPr>
                        <a:t>Engineering </a:t>
                      </a:r>
                      <a:r>
                        <a:rPr lang="en-US" sz="4200" dirty="0" err="1">
                          <a:solidFill>
                            <a:schemeClr val="tx1"/>
                          </a:solidFill>
                          <a:hlinkClick r:id="rId3">
                            <a:extLst>
                              <a:ext uri="{A12FA001-AC4F-418D-AE19-62706E023703}">
                                <ahyp:hlinkClr xmlns:ahyp="http://schemas.microsoft.com/office/drawing/2018/hyperlinkcolor" val="tx"/>
                              </a:ext>
                            </a:extLst>
                          </a:hlinkClick>
                        </a:rPr>
                        <a:t>NextGeneration</a:t>
                      </a:r>
                      <a:r>
                        <a:rPr lang="en-US" sz="4200" dirty="0">
                          <a:solidFill>
                            <a:schemeClr val="tx1"/>
                          </a:solidFill>
                          <a:hlinkClick r:id="rId3">
                            <a:extLst>
                              <a:ext uri="{A12FA001-AC4F-418D-AE19-62706E023703}">
                                <ahyp:hlinkClr xmlns:ahyp="http://schemas.microsoft.com/office/drawing/2018/hyperlinkcolor" val="tx"/>
                              </a:ext>
                            </a:extLst>
                          </a:hlinkClick>
                        </a:rPr>
                        <a:t> Human Nervous System </a:t>
                      </a:r>
                      <a:r>
                        <a:rPr lang="en-US" sz="4200" dirty="0" err="1">
                          <a:solidFill>
                            <a:schemeClr val="tx1"/>
                          </a:solidFill>
                          <a:hlinkClick r:id="rId3">
                            <a:extLst>
                              <a:ext uri="{A12FA001-AC4F-418D-AE19-62706E023703}">
                                <ahyp:hlinkClr xmlns:ahyp="http://schemas.microsoft.com/office/drawing/2018/hyperlinkcolor" val="tx"/>
                              </a:ext>
                            </a:extLst>
                          </a:hlinkClick>
                        </a:rPr>
                        <a:t>Microphysiological</a:t>
                      </a:r>
                      <a:endParaRPr lang="en-US" sz="4200" dirty="0">
                        <a:solidFill>
                          <a:schemeClr val="tx1"/>
                        </a:solidFill>
                        <a:hlinkClick r:id="rId3">
                          <a:extLst>
                            <a:ext uri="{A12FA001-AC4F-418D-AE19-62706E023703}">
                              <ahyp:hlinkClr xmlns:ahyp="http://schemas.microsoft.com/office/drawing/2018/hyperlinkcolor" val="tx"/>
                            </a:ext>
                          </a:extLst>
                        </a:hlinkClick>
                      </a:endParaRPr>
                    </a:p>
                    <a:p>
                      <a:r>
                        <a:rPr lang="en-US" sz="4200" dirty="0">
                          <a:solidFill>
                            <a:schemeClr val="tx1"/>
                          </a:solidFill>
                          <a:hlinkClick r:id="rId3">
                            <a:extLst>
                              <a:ext uri="{A12FA001-AC4F-418D-AE19-62706E023703}">
                                <ahyp:hlinkClr xmlns:ahyp="http://schemas.microsoft.com/office/drawing/2018/hyperlinkcolor" val="tx"/>
                              </a:ext>
                            </a:extLst>
                          </a:hlinkClick>
                        </a:rPr>
                        <a:t>Systems (R01/R21)</a:t>
                      </a:r>
                      <a:endParaRPr lang="en-US" sz="4200" dirty="0">
                        <a:solidFill>
                          <a:schemeClr val="tx1"/>
                        </a:solidFill>
                      </a:endParaRPr>
                    </a:p>
                  </a:txBody>
                  <a:tcPr/>
                </a:tc>
                <a:tc>
                  <a:txBody>
                    <a:bodyPr/>
                    <a:lstStyle/>
                    <a:p>
                      <a:r>
                        <a:rPr lang="en-US" sz="4200" dirty="0">
                          <a:solidFill>
                            <a:schemeClr val="tx1"/>
                          </a:solidFill>
                        </a:rPr>
                        <a:t>Seeks to stimulate basic technology-focused research to develop next-generation human cell-derived microphysical systems, and related assays with improved fidelity to complex human brain, spinal cord, and/or sensory end organ circuit physiology, which will ultimately facilitate analysis of higher order functional deficits relevant to complex </a:t>
                      </a:r>
                      <a:r>
                        <a:rPr lang="en-US" sz="4200">
                          <a:solidFill>
                            <a:schemeClr val="tx1"/>
                          </a:solidFill>
                        </a:rPr>
                        <a:t>nervous system diseases</a:t>
                      </a:r>
                      <a:r>
                        <a:rPr lang="en-US" sz="4200" dirty="0">
                          <a:solidFill>
                            <a:schemeClr val="tx1"/>
                          </a:solidFill>
                        </a:rPr>
                        <a:t>.</a:t>
                      </a:r>
                    </a:p>
                  </a:txBody>
                  <a:tcPr/>
                </a:tc>
                <a:tc>
                  <a:txBody>
                    <a:bodyPr/>
                    <a:lstStyle/>
                    <a:p>
                      <a:r>
                        <a:rPr lang="en-US" sz="4200">
                          <a:solidFill>
                            <a:schemeClr val="tx1"/>
                          </a:solidFill>
                        </a:rPr>
                        <a:t>Oct</a:t>
                      </a:r>
                      <a:r>
                        <a:rPr lang="en-US" sz="4200" dirty="0">
                          <a:solidFill>
                            <a:schemeClr val="tx1"/>
                          </a:solidFill>
                        </a:rPr>
                        <a:t>. 5, 2024; Feb. 4, 2025</a:t>
                      </a:r>
                    </a:p>
                  </a:txBody>
                  <a:tcPr/>
                </a:tc>
                <a:extLst>
                  <a:ext uri="{0D108BD9-81ED-4DB2-BD59-A6C34878D82A}">
                    <a16:rowId xmlns:a16="http://schemas.microsoft.com/office/drawing/2014/main" val="4192793003"/>
                  </a:ext>
                </a:extLst>
              </a:tr>
              <a:tr h="4022885">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4">
                            <a:extLst>
                              <a:ext uri="{A12FA001-AC4F-418D-AE19-62706E023703}">
                                <ahyp:hlinkClr xmlns:ahyp="http://schemas.microsoft.com/office/drawing/2018/hyperlinkcolor" val="tx"/>
                              </a:ext>
                            </a:extLst>
                          </a:hlinkClick>
                        </a:rPr>
                        <a:t>Research Experiences for Teachers (RET) in</a:t>
                      </a:r>
                    </a:p>
                    <a:p>
                      <a:r>
                        <a:rPr lang="en-US" sz="4200">
                          <a:solidFill>
                            <a:schemeClr val="tx1"/>
                          </a:solidFill>
                          <a:hlinkClick r:id="rId4">
                            <a:extLst>
                              <a:ext uri="{A12FA001-AC4F-418D-AE19-62706E023703}">
                                <ahyp:hlinkClr xmlns:ahyp="http://schemas.microsoft.com/office/drawing/2018/hyperlinkcolor" val="tx"/>
                              </a:ext>
                            </a:extLst>
                          </a:hlinkClick>
                        </a:rPr>
                        <a:t>Engineering and Computer Science</a:t>
                      </a:r>
                      <a:endParaRPr lang="en-US" sz="4200" dirty="0">
                        <a:solidFill>
                          <a:schemeClr val="tx1"/>
                        </a:solidFill>
                      </a:endParaRPr>
                    </a:p>
                  </a:txBody>
                  <a:tcPr/>
                </a:tc>
                <a:tc>
                  <a:txBody>
                    <a:bodyPr/>
                    <a:lstStyle/>
                    <a:p>
                      <a:r>
                        <a:rPr lang="en-US" sz="4200">
                          <a:solidFill>
                            <a:schemeClr val="tx1"/>
                          </a:solidFill>
                        </a:rPr>
                        <a:t>Supports active long-term collaborative partnerships between K-12 teachers, full-time community college faculty, university faculty and students, and industry partners to enhance the scientific disciplinary</a:t>
                      </a:r>
                    </a:p>
                    <a:p>
                      <a:r>
                        <a:rPr lang="en-US" sz="4200">
                          <a:solidFill>
                            <a:schemeClr val="tx1"/>
                          </a:solidFill>
                        </a:rPr>
                        <a:t>knowledge and capacity of the STEM teachers and/or community college faculty through participation in authentic summer research experiences with engineering and computer science faculty researchers.</a:t>
                      </a:r>
                      <a:endParaRPr lang="en-US" sz="4200" dirty="0">
                        <a:solidFill>
                          <a:schemeClr val="tx1"/>
                        </a:solidFill>
                      </a:endParaRPr>
                    </a:p>
                  </a:txBody>
                  <a:tcPr/>
                </a:tc>
                <a:tc>
                  <a:txBody>
                    <a:bodyPr/>
                    <a:lstStyle/>
                    <a:p>
                      <a:r>
                        <a:rPr lang="en-US" sz="4200">
                          <a:solidFill>
                            <a:schemeClr val="tx1"/>
                          </a:solidFill>
                        </a:rPr>
                        <a:t>Oct. 9, 2024</a:t>
                      </a:r>
                      <a:endParaRPr lang="en-US" sz="4200" dirty="0">
                        <a:solidFill>
                          <a:schemeClr val="tx1"/>
                        </a:solidFill>
                      </a:endParaRPr>
                    </a:p>
                  </a:txBody>
                  <a:tcPr/>
                </a:tc>
                <a:extLst>
                  <a:ext uri="{0D108BD9-81ED-4DB2-BD59-A6C34878D82A}">
                    <a16:rowId xmlns:a16="http://schemas.microsoft.com/office/drawing/2014/main" val="3010093172"/>
                  </a:ext>
                </a:extLst>
              </a:tr>
              <a:tr h="2893880">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5">
                            <a:extLst>
                              <a:ext uri="{A12FA001-AC4F-418D-AE19-62706E023703}">
                                <ahyp:hlinkClr xmlns:ahyp="http://schemas.microsoft.com/office/drawing/2018/hyperlinkcolor" val="tx"/>
                              </a:ext>
                            </a:extLst>
                          </a:hlinkClick>
                        </a:rPr>
                        <a:t>Mathematical Foundations of Artificial</a:t>
                      </a:r>
                    </a:p>
                    <a:p>
                      <a:r>
                        <a:rPr lang="en-US" sz="4200">
                          <a:solidFill>
                            <a:schemeClr val="tx1"/>
                          </a:solidFill>
                          <a:hlinkClick r:id="rId5">
                            <a:extLst>
                              <a:ext uri="{A12FA001-AC4F-418D-AE19-62706E023703}">
                                <ahyp:hlinkClr xmlns:ahyp="http://schemas.microsoft.com/office/drawing/2018/hyperlinkcolor" val="tx"/>
                              </a:ext>
                            </a:extLst>
                          </a:hlinkClick>
                        </a:rPr>
                        <a:t>Intelligence</a:t>
                      </a:r>
                      <a:endParaRPr lang="en-US" sz="4200" dirty="0">
                        <a:solidFill>
                          <a:schemeClr val="tx1"/>
                        </a:solidFill>
                      </a:endParaRPr>
                    </a:p>
                  </a:txBody>
                  <a:tcPr/>
                </a:tc>
                <a:tc>
                  <a:txBody>
                    <a:bodyPr/>
                    <a:lstStyle/>
                    <a:p>
                      <a:r>
                        <a:rPr lang="en-US" sz="4200">
                          <a:solidFill>
                            <a:schemeClr val="tx1"/>
                          </a:solidFill>
                        </a:rPr>
                        <a:t>Supports research collaborations between mathematicians, statisticians, computer scientists, engineers and social behavior scientists to establish innovative and principled design and analysis approaches for AI technology.</a:t>
                      </a:r>
                      <a:endParaRPr lang="en-US" sz="4200" dirty="0">
                        <a:solidFill>
                          <a:schemeClr val="tx1"/>
                        </a:solidFill>
                      </a:endParaRPr>
                    </a:p>
                  </a:txBody>
                  <a:tcPr/>
                </a:tc>
                <a:tc>
                  <a:txBody>
                    <a:bodyPr/>
                    <a:lstStyle/>
                    <a:p>
                      <a:r>
                        <a:rPr lang="en-US" sz="4200">
                          <a:solidFill>
                            <a:schemeClr val="tx1"/>
                          </a:solidFill>
                        </a:rPr>
                        <a:t>Oct. 10, 2024</a:t>
                      </a:r>
                      <a:endParaRPr lang="en-US" sz="4200" dirty="0">
                        <a:solidFill>
                          <a:schemeClr val="tx1"/>
                        </a:solidFill>
                      </a:endParaRPr>
                    </a:p>
                  </a:txBody>
                  <a:tcPr/>
                </a:tc>
                <a:extLst>
                  <a:ext uri="{0D108BD9-81ED-4DB2-BD59-A6C34878D82A}">
                    <a16:rowId xmlns:a16="http://schemas.microsoft.com/office/drawing/2014/main" val="1315047961"/>
                  </a:ext>
                </a:extLst>
              </a:tr>
              <a:tr h="2737737">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5">
                            <a:extLst>
                              <a:ext uri="{A12FA001-AC4F-418D-AE19-62706E023703}">
                                <ahyp:hlinkClr xmlns:ahyp="http://schemas.microsoft.com/office/drawing/2018/hyperlinkcolor" val="tx"/>
                              </a:ext>
                            </a:extLst>
                          </a:hlinkClick>
                        </a:rPr>
                        <a:t>PFE: Research Initiation in Engineering</a:t>
                      </a:r>
                    </a:p>
                    <a:p>
                      <a:r>
                        <a:rPr lang="en-US" sz="4200">
                          <a:solidFill>
                            <a:schemeClr val="tx1"/>
                          </a:solidFill>
                          <a:hlinkClick r:id="rId5">
                            <a:extLst>
                              <a:ext uri="{A12FA001-AC4F-418D-AE19-62706E023703}">
                                <ahyp:hlinkClr xmlns:ahyp="http://schemas.microsoft.com/office/drawing/2018/hyperlinkcolor" val="tx"/>
                              </a:ext>
                            </a:extLst>
                          </a:hlinkClick>
                        </a:rPr>
                        <a:t>Formation (PFE: RIEF)</a:t>
                      </a:r>
                      <a:endParaRPr lang="en-US" sz="4200" dirty="0">
                        <a:solidFill>
                          <a:schemeClr val="tx1"/>
                        </a:solidFill>
                      </a:endParaRPr>
                    </a:p>
                  </a:txBody>
                  <a:tcPr/>
                </a:tc>
                <a:tc>
                  <a:txBody>
                    <a:bodyPr/>
                    <a:lstStyle/>
                    <a:p>
                      <a:r>
                        <a:rPr lang="en-US" sz="4200">
                          <a:solidFill>
                            <a:schemeClr val="tx1"/>
                          </a:solidFill>
                        </a:rPr>
                        <a:t>Aims to: 1) Support research in the Professional Formation of Engineers (PFE), and 2) Increase the community of researchers conducting PFE research.</a:t>
                      </a:r>
                      <a:endParaRPr lang="en-US" sz="4200" dirty="0">
                        <a:solidFill>
                          <a:schemeClr val="tx1"/>
                        </a:solidFill>
                      </a:endParaRPr>
                    </a:p>
                  </a:txBody>
                  <a:tcPr/>
                </a:tc>
                <a:tc>
                  <a:txBody>
                    <a:bodyPr/>
                    <a:lstStyle/>
                    <a:p>
                      <a:r>
                        <a:rPr lang="en-US" sz="4200">
                          <a:solidFill>
                            <a:schemeClr val="tx1"/>
                          </a:solidFill>
                        </a:rPr>
                        <a:t>Oct. 10, 2024</a:t>
                      </a:r>
                      <a:endParaRPr lang="en-US" sz="4200" dirty="0">
                        <a:solidFill>
                          <a:schemeClr val="tx1"/>
                        </a:solidFill>
                      </a:endParaRPr>
                    </a:p>
                  </a:txBody>
                  <a:tcPr/>
                </a:tc>
                <a:extLst>
                  <a:ext uri="{0D108BD9-81ED-4DB2-BD59-A6C34878D82A}">
                    <a16:rowId xmlns:a16="http://schemas.microsoft.com/office/drawing/2014/main" val="3278835462"/>
                  </a:ext>
                </a:extLst>
              </a:tr>
            </a:tbl>
          </a:graphicData>
        </a:graphic>
      </p:graphicFrame>
      <p:sp>
        <p:nvSpPr>
          <p:cNvPr id="3" name="TextBox 2">
            <a:extLst>
              <a:ext uri="{FF2B5EF4-FFF2-40B4-BE49-F238E27FC236}">
                <a16:creationId xmlns:a16="http://schemas.microsoft.com/office/drawing/2014/main" id="{B77B8CC6-D667-F059-1F2B-7C649F1B33EA}"/>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99086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D5604-055A-861C-E6D4-E7092B4ED648}"/>
              </a:ext>
            </a:extLst>
          </p:cNvPr>
          <p:cNvGraphicFramePr>
            <a:graphicFrameLocks noGrp="1"/>
          </p:cNvGraphicFramePr>
          <p:nvPr>
            <p:extLst>
              <p:ext uri="{D42A27DB-BD31-4B8C-83A1-F6EECF244321}">
                <p14:modId xmlns:p14="http://schemas.microsoft.com/office/powerpoint/2010/main" val="4144532581"/>
              </p:ext>
            </p:extLst>
          </p:nvPr>
        </p:nvGraphicFramePr>
        <p:xfrm>
          <a:off x="0" y="2362200"/>
          <a:ext cx="32918401" cy="1866899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9803024"/>
                    </a:ext>
                  </a:extLst>
                </a:gridCol>
                <a:gridCol w="9762659">
                  <a:extLst>
                    <a:ext uri="{9D8B030D-6E8A-4147-A177-3AD203B41FA5}">
                      <a16:colId xmlns:a16="http://schemas.microsoft.com/office/drawing/2014/main" val="683578451"/>
                    </a:ext>
                  </a:extLst>
                </a:gridCol>
                <a:gridCol w="16344101">
                  <a:extLst>
                    <a:ext uri="{9D8B030D-6E8A-4147-A177-3AD203B41FA5}">
                      <a16:colId xmlns:a16="http://schemas.microsoft.com/office/drawing/2014/main" val="2811154987"/>
                    </a:ext>
                  </a:extLst>
                </a:gridCol>
                <a:gridCol w="4297041">
                  <a:extLst>
                    <a:ext uri="{9D8B030D-6E8A-4147-A177-3AD203B41FA5}">
                      <a16:colId xmlns:a16="http://schemas.microsoft.com/office/drawing/2014/main" val="2070124518"/>
                    </a:ext>
                  </a:extLst>
                </a:gridCol>
              </a:tblGrid>
              <a:tr h="1478437">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056345742"/>
                  </a:ext>
                </a:extLst>
              </a:tr>
              <a:tr h="1891242">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2">
                            <a:extLst>
                              <a:ext uri="{A12FA001-AC4F-418D-AE19-62706E023703}">
                                <ahyp:hlinkClr xmlns:ahyp="http://schemas.microsoft.com/office/drawing/2018/hyperlinkcolor" val="tx"/>
                              </a:ext>
                            </a:extLst>
                          </a:hlinkClick>
                        </a:rPr>
                        <a:t>Engineering Research Initiation (ERI)</a:t>
                      </a:r>
                      <a:endParaRPr lang="en-US" sz="4200" dirty="0">
                        <a:solidFill>
                          <a:schemeClr val="tx1"/>
                        </a:solidFill>
                      </a:endParaRPr>
                    </a:p>
                  </a:txBody>
                  <a:tcPr/>
                </a:tc>
                <a:tc>
                  <a:txBody>
                    <a:bodyPr/>
                    <a:lstStyle/>
                    <a:p>
                      <a:r>
                        <a:rPr lang="en-US" sz="4200">
                          <a:solidFill>
                            <a:schemeClr val="tx1"/>
                          </a:solidFill>
                        </a:rPr>
                        <a:t>Supports new investigators as they initiate their research programs and advance in their careers as researchers, educators, and innovators.</a:t>
                      </a:r>
                      <a:endParaRPr lang="en-US" sz="4200" dirty="0">
                        <a:solidFill>
                          <a:schemeClr val="tx1"/>
                        </a:solidFill>
                      </a:endParaRPr>
                    </a:p>
                  </a:txBody>
                  <a:tcPr/>
                </a:tc>
                <a:tc>
                  <a:txBody>
                    <a:bodyPr/>
                    <a:lstStyle/>
                    <a:p>
                      <a:r>
                        <a:rPr lang="en-US" sz="4200">
                          <a:solidFill>
                            <a:schemeClr val="tx1"/>
                          </a:solidFill>
                        </a:rPr>
                        <a:t>Oct. 9, 2024</a:t>
                      </a:r>
                      <a:endParaRPr lang="en-US" sz="4200" dirty="0">
                        <a:solidFill>
                          <a:schemeClr val="tx1"/>
                        </a:solidFill>
                      </a:endParaRPr>
                    </a:p>
                  </a:txBody>
                  <a:tcPr/>
                </a:tc>
                <a:extLst>
                  <a:ext uri="{0D108BD9-81ED-4DB2-BD59-A6C34878D82A}">
                    <a16:rowId xmlns:a16="http://schemas.microsoft.com/office/drawing/2014/main" val="3769954145"/>
                  </a:ext>
                </a:extLst>
              </a:tr>
              <a:tr h="2507668">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3">
                            <a:extLst>
                              <a:ext uri="{A12FA001-AC4F-418D-AE19-62706E023703}">
                                <ahyp:hlinkClr xmlns:ahyp="http://schemas.microsoft.com/office/drawing/2018/hyperlinkcolor" val="tx"/>
                              </a:ext>
                            </a:extLst>
                          </a:hlinkClick>
                        </a:rPr>
                        <a:t>Major Research Instrumentation Program</a:t>
                      </a:r>
                      <a:endParaRPr lang="en-US" sz="4200" dirty="0">
                        <a:solidFill>
                          <a:schemeClr val="tx1"/>
                        </a:solidFill>
                      </a:endParaRPr>
                    </a:p>
                  </a:txBody>
                  <a:tcPr/>
                </a:tc>
                <a:tc>
                  <a:txBody>
                    <a:bodyPr/>
                    <a:lstStyle/>
                    <a:p>
                      <a:r>
                        <a:rPr lang="en-US" sz="4200">
                          <a:solidFill>
                            <a:schemeClr val="tx1"/>
                          </a:solidFill>
                        </a:rPr>
                        <a:t>Supports requests for up to $4 million from NSF for the development or acquisition of multi-user research instruments that are critical to the advancement of science and engineering.</a:t>
                      </a:r>
                      <a:endParaRPr lang="en-US" sz="4200" dirty="0">
                        <a:solidFill>
                          <a:schemeClr val="tx1"/>
                        </a:solidFill>
                      </a:endParaRPr>
                    </a:p>
                  </a:txBody>
                  <a:tcPr/>
                </a:tc>
                <a:tc>
                  <a:txBody>
                    <a:bodyPr/>
                    <a:lstStyle/>
                    <a:p>
                      <a:r>
                        <a:rPr lang="en-US" sz="4200">
                          <a:solidFill>
                            <a:schemeClr val="tx1"/>
                          </a:solidFill>
                        </a:rPr>
                        <a:t>Oct. 15 - Nov. 15,</a:t>
                      </a:r>
                    </a:p>
                    <a:p>
                      <a:r>
                        <a:rPr lang="en-US" sz="4200">
                          <a:solidFill>
                            <a:schemeClr val="tx1"/>
                          </a:solidFill>
                        </a:rPr>
                        <a:t>2024</a:t>
                      </a:r>
                      <a:endParaRPr lang="en-US" sz="4200" dirty="0">
                        <a:solidFill>
                          <a:schemeClr val="tx1"/>
                        </a:solidFill>
                      </a:endParaRPr>
                    </a:p>
                  </a:txBody>
                  <a:tcPr/>
                </a:tc>
                <a:extLst>
                  <a:ext uri="{0D108BD9-81ED-4DB2-BD59-A6C34878D82A}">
                    <a16:rowId xmlns:a16="http://schemas.microsoft.com/office/drawing/2014/main" val="3480819532"/>
                  </a:ext>
                </a:extLst>
              </a:tr>
              <a:tr h="5365097">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4">
                            <a:extLst>
                              <a:ext uri="{A12FA001-AC4F-418D-AE19-62706E023703}">
                                <ahyp:hlinkClr xmlns:ahyp="http://schemas.microsoft.com/office/drawing/2018/hyperlinkcolor" val="tx"/>
                              </a:ext>
                            </a:extLst>
                          </a:hlinkClick>
                        </a:rPr>
                        <a:t>Eddie Bernice Johnson INCLUDES Initiative</a:t>
                      </a:r>
                      <a:endParaRPr lang="en-US" sz="4200" dirty="0">
                        <a:solidFill>
                          <a:schemeClr val="tx1"/>
                        </a:solidFill>
                      </a:endParaRPr>
                    </a:p>
                  </a:txBody>
                  <a:tcPr/>
                </a:tc>
                <a:tc>
                  <a:txBody>
                    <a:bodyPr/>
                    <a:lstStyle/>
                    <a:p>
                      <a:r>
                        <a:rPr lang="en-US" sz="4200">
                          <a:solidFill>
                            <a:schemeClr val="tx1"/>
                          </a:solidFill>
                        </a:rPr>
                        <a:t>Seeks to improve collaborative efforts aimed at enhancing the preparation, increasing the participation, and ensuring the contributions of individuals from groups that have been historically underrepresented and underserved in the STEM enterprise such as African Americans, Alaska Natives, Hispanics, Native Americans, Native Hawaiians, Native Pacific Islanders, persons with disabilities, persons from economically disadvantaged backgrounds, and women and girls.</a:t>
                      </a:r>
                      <a:endParaRPr lang="en-US" sz="4200" dirty="0">
                        <a:solidFill>
                          <a:schemeClr val="tx1"/>
                        </a:solidFill>
                      </a:endParaRPr>
                    </a:p>
                  </a:txBody>
                  <a:tcPr/>
                </a:tc>
                <a:tc>
                  <a:txBody>
                    <a:bodyPr/>
                    <a:lstStyle/>
                    <a:p>
                      <a:r>
                        <a:rPr lang="en-US" sz="4200">
                          <a:solidFill>
                            <a:schemeClr val="tx1"/>
                          </a:solidFill>
                        </a:rPr>
                        <a:t>Oct. 24, 2024; May 13, 2025</a:t>
                      </a:r>
                      <a:endParaRPr lang="en-US" sz="4200" dirty="0">
                        <a:solidFill>
                          <a:schemeClr val="tx1"/>
                        </a:solidFill>
                      </a:endParaRPr>
                    </a:p>
                  </a:txBody>
                  <a:tcPr/>
                </a:tc>
                <a:extLst>
                  <a:ext uri="{0D108BD9-81ED-4DB2-BD59-A6C34878D82A}">
                    <a16:rowId xmlns:a16="http://schemas.microsoft.com/office/drawing/2014/main" val="4192793003"/>
                  </a:ext>
                </a:extLst>
              </a:tr>
              <a:tr h="4543028">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5">
                            <a:extLst>
                              <a:ext uri="{A12FA001-AC4F-418D-AE19-62706E023703}">
                                <ahyp:hlinkClr xmlns:ahyp="http://schemas.microsoft.com/office/drawing/2018/hyperlinkcolor" val="tx"/>
                              </a:ext>
                            </a:extLst>
                          </a:hlinkClick>
                        </a:rPr>
                        <a:t>Computer and Information Science and</a:t>
                      </a:r>
                    </a:p>
                    <a:p>
                      <a:r>
                        <a:rPr lang="en-US" sz="4200">
                          <a:solidFill>
                            <a:schemeClr val="tx1"/>
                          </a:solidFill>
                          <a:hlinkClick r:id="rId5">
                            <a:extLst>
                              <a:ext uri="{A12FA001-AC4F-418D-AE19-62706E023703}">
                                <ahyp:hlinkClr xmlns:ahyp="http://schemas.microsoft.com/office/drawing/2018/hyperlinkcolor" val="tx"/>
                              </a:ext>
                            </a:extLst>
                          </a:hlinkClick>
                        </a:rPr>
                        <a:t>Engineering (CISE): Core Programs</a:t>
                      </a:r>
                      <a:endParaRPr lang="en-US" sz="4200" dirty="0">
                        <a:solidFill>
                          <a:schemeClr val="tx1"/>
                        </a:solidFill>
                      </a:endParaRPr>
                    </a:p>
                  </a:txBody>
                  <a:tcPr/>
                </a:tc>
                <a:tc>
                  <a:txBody>
                    <a:bodyPr/>
                    <a:lstStyle/>
                    <a:p>
                      <a:r>
                        <a:rPr lang="en-US" sz="4200">
                          <a:solidFill>
                            <a:schemeClr val="tx1"/>
                          </a:solidFill>
                        </a:rPr>
                        <a:t>Supports research and education projects that develop new knowledge in all aspects of computing, communications, and information science and engineering, as well as advanced cyberinfrastructure.</a:t>
                      </a:r>
                      <a:endParaRPr lang="en-US" sz="4200" dirty="0">
                        <a:solidFill>
                          <a:schemeClr val="tx1"/>
                        </a:solidFill>
                      </a:endParaRPr>
                    </a:p>
                  </a:txBody>
                  <a:tcPr/>
                </a:tc>
                <a:tc>
                  <a:txBody>
                    <a:bodyPr/>
                    <a:lstStyle/>
                    <a:p>
                      <a:r>
                        <a:rPr lang="en-US" sz="4200">
                          <a:solidFill>
                            <a:schemeClr val="tx1"/>
                          </a:solidFill>
                        </a:rPr>
                        <a:t>Sep. 30, 2024(Small), </a:t>
                      </a:r>
                    </a:p>
                    <a:p>
                      <a:r>
                        <a:rPr lang="en-US" sz="4200">
                          <a:solidFill>
                            <a:schemeClr val="tx1"/>
                          </a:solidFill>
                        </a:rPr>
                        <a:t>Oct. 1-23, 2024(Medium &amp; OAC Core Project)</a:t>
                      </a:r>
                      <a:endParaRPr lang="en-US" sz="4200" dirty="0">
                        <a:solidFill>
                          <a:schemeClr val="tx1"/>
                        </a:solidFill>
                      </a:endParaRPr>
                    </a:p>
                  </a:txBody>
                  <a:tcPr/>
                </a:tc>
                <a:extLst>
                  <a:ext uri="{0D108BD9-81ED-4DB2-BD59-A6C34878D82A}">
                    <a16:rowId xmlns:a16="http://schemas.microsoft.com/office/drawing/2014/main" val="3010093172"/>
                  </a:ext>
                </a:extLst>
              </a:tr>
              <a:tr h="2883527">
                <a:tc>
                  <a:txBody>
                    <a:bodyPr/>
                    <a:lstStyle/>
                    <a:p>
                      <a:r>
                        <a:rPr lang="en-US" sz="4200">
                          <a:solidFill>
                            <a:schemeClr val="tx1"/>
                          </a:solidFill>
                        </a:rPr>
                        <a:t>DOD</a:t>
                      </a:r>
                      <a:endParaRPr lang="en-US" sz="4200" dirty="0">
                        <a:solidFill>
                          <a:schemeClr val="tx1"/>
                        </a:solidFill>
                      </a:endParaRPr>
                    </a:p>
                  </a:txBody>
                  <a:tcPr/>
                </a:tc>
                <a:tc>
                  <a:txBody>
                    <a:bodyPr/>
                    <a:lstStyle/>
                    <a:p>
                      <a:r>
                        <a:rPr lang="en-US" sz="4200">
                          <a:solidFill>
                            <a:schemeClr val="tx1"/>
                          </a:solidFill>
                          <a:hlinkClick r:id="rId6">
                            <a:extLst>
                              <a:ext uri="{A12FA001-AC4F-418D-AE19-62706E023703}">
                                <ahyp:hlinkClr xmlns:ahyp="http://schemas.microsoft.com/office/drawing/2018/hyperlinkcolor" val="tx"/>
                              </a:ext>
                            </a:extLst>
                          </a:hlinkClick>
                        </a:rPr>
                        <a:t>Air Superiority Technology Broad Agency</a:t>
                      </a:r>
                    </a:p>
                    <a:p>
                      <a:r>
                        <a:rPr lang="en-US" sz="4200">
                          <a:solidFill>
                            <a:schemeClr val="tx1"/>
                          </a:solidFill>
                          <a:hlinkClick r:id="rId6">
                            <a:extLst>
                              <a:ext uri="{A12FA001-AC4F-418D-AE19-62706E023703}">
                                <ahyp:hlinkClr xmlns:ahyp="http://schemas.microsoft.com/office/drawing/2018/hyperlinkcolor" val="tx"/>
                              </a:ext>
                            </a:extLst>
                          </a:hlinkClick>
                        </a:rPr>
                        <a:t>Announcement (BAA)</a:t>
                      </a:r>
                      <a:endParaRPr lang="en-US" sz="4200" dirty="0">
                        <a:solidFill>
                          <a:schemeClr val="tx1"/>
                        </a:solidFill>
                      </a:endParaRPr>
                    </a:p>
                  </a:txBody>
                  <a:tcPr/>
                </a:tc>
                <a:tc>
                  <a:txBody>
                    <a:bodyPr/>
                    <a:lstStyle/>
                    <a:p>
                      <a:r>
                        <a:rPr lang="en-US" sz="4200">
                          <a:solidFill>
                            <a:schemeClr val="tx1"/>
                          </a:solidFill>
                        </a:rPr>
                        <a:t>Increase knowledge on long-term security needs, including munitions technology development, and research on systems engineering systems, and advanced technology.</a:t>
                      </a:r>
                      <a:endParaRPr lang="en-US" sz="4200" dirty="0">
                        <a:solidFill>
                          <a:schemeClr val="tx1"/>
                        </a:solidFill>
                      </a:endParaRPr>
                    </a:p>
                  </a:txBody>
                  <a:tcPr/>
                </a:tc>
                <a:tc>
                  <a:txBody>
                    <a:bodyPr/>
                    <a:lstStyle/>
                    <a:p>
                      <a:r>
                        <a:rPr lang="en-US" sz="4200">
                          <a:solidFill>
                            <a:schemeClr val="tx1"/>
                          </a:solidFill>
                        </a:rPr>
                        <a:t>Oct. 31, 2024</a:t>
                      </a:r>
                    </a:p>
                    <a:p>
                      <a:r>
                        <a:rPr lang="en-US" sz="4200">
                          <a:solidFill>
                            <a:schemeClr val="tx1"/>
                          </a:solidFill>
                        </a:rPr>
                        <a:t>(White Paper)</a:t>
                      </a:r>
                      <a:endParaRPr lang="en-US" sz="4200" dirty="0">
                        <a:solidFill>
                          <a:schemeClr val="tx1"/>
                        </a:solidFill>
                      </a:endParaRPr>
                    </a:p>
                  </a:txBody>
                  <a:tcPr/>
                </a:tc>
                <a:extLst>
                  <a:ext uri="{0D108BD9-81ED-4DB2-BD59-A6C34878D82A}">
                    <a16:rowId xmlns:a16="http://schemas.microsoft.com/office/drawing/2014/main" val="1315047961"/>
                  </a:ext>
                </a:extLst>
              </a:tr>
            </a:tbl>
          </a:graphicData>
        </a:graphic>
      </p:graphicFrame>
      <p:sp>
        <p:nvSpPr>
          <p:cNvPr id="3" name="TextBox 2">
            <a:extLst>
              <a:ext uri="{FF2B5EF4-FFF2-40B4-BE49-F238E27FC236}">
                <a16:creationId xmlns:a16="http://schemas.microsoft.com/office/drawing/2014/main" id="{B77B8CC6-D667-F059-1F2B-7C649F1B33EA}"/>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267771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D5604-055A-861C-E6D4-E7092B4ED648}"/>
              </a:ext>
            </a:extLst>
          </p:cNvPr>
          <p:cNvGraphicFramePr>
            <a:graphicFrameLocks noGrp="1"/>
          </p:cNvGraphicFramePr>
          <p:nvPr>
            <p:extLst>
              <p:ext uri="{D42A27DB-BD31-4B8C-83A1-F6EECF244321}">
                <p14:modId xmlns:p14="http://schemas.microsoft.com/office/powerpoint/2010/main" val="2095942804"/>
              </p:ext>
            </p:extLst>
          </p:nvPr>
        </p:nvGraphicFramePr>
        <p:xfrm>
          <a:off x="0" y="2362200"/>
          <a:ext cx="32918401" cy="186690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9803024"/>
                    </a:ext>
                  </a:extLst>
                </a:gridCol>
                <a:gridCol w="9762659">
                  <a:extLst>
                    <a:ext uri="{9D8B030D-6E8A-4147-A177-3AD203B41FA5}">
                      <a16:colId xmlns:a16="http://schemas.microsoft.com/office/drawing/2014/main" val="683578451"/>
                    </a:ext>
                  </a:extLst>
                </a:gridCol>
                <a:gridCol w="16344101">
                  <a:extLst>
                    <a:ext uri="{9D8B030D-6E8A-4147-A177-3AD203B41FA5}">
                      <a16:colId xmlns:a16="http://schemas.microsoft.com/office/drawing/2014/main" val="2811154987"/>
                    </a:ext>
                  </a:extLst>
                </a:gridCol>
                <a:gridCol w="4297041">
                  <a:extLst>
                    <a:ext uri="{9D8B030D-6E8A-4147-A177-3AD203B41FA5}">
                      <a16:colId xmlns:a16="http://schemas.microsoft.com/office/drawing/2014/main" val="2070124518"/>
                    </a:ext>
                  </a:extLst>
                </a:gridCol>
              </a:tblGrid>
              <a:tr h="1467737">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056345742"/>
                  </a:ext>
                </a:extLst>
              </a:tr>
              <a:tr h="3200112">
                <a:tc>
                  <a:txBody>
                    <a:bodyPr/>
                    <a:lstStyle/>
                    <a:p>
                      <a:r>
                        <a:rPr lang="en-US" sz="4200">
                          <a:solidFill>
                            <a:schemeClr val="tx1"/>
                          </a:solidFill>
                        </a:rPr>
                        <a:t>FDN</a:t>
                      </a:r>
                      <a:endParaRPr lang="en-US" sz="4200" dirty="0">
                        <a:solidFill>
                          <a:schemeClr val="tx1"/>
                        </a:solidFill>
                      </a:endParaRPr>
                    </a:p>
                  </a:txBody>
                  <a:tcPr/>
                </a:tc>
                <a:tc>
                  <a:txBody>
                    <a:bodyPr/>
                    <a:lstStyle/>
                    <a:p>
                      <a:r>
                        <a:rPr lang="en-US" sz="4200">
                          <a:solidFill>
                            <a:schemeClr val="tx1"/>
                          </a:solidFill>
                          <a:hlinkClick r:id="rId2">
                            <a:extLst>
                              <a:ext uri="{A12FA001-AC4F-418D-AE19-62706E023703}">
                                <ahyp:hlinkClr xmlns:ahyp="http://schemas.microsoft.com/office/drawing/2018/hyperlinkcolor" val="tx"/>
                              </a:ext>
                            </a:extLst>
                          </a:hlinkClick>
                        </a:rPr>
                        <a:t>W.M. Keck Foundation Research Program</a:t>
                      </a:r>
                      <a:endParaRPr lang="en-US" sz="4200" dirty="0">
                        <a:solidFill>
                          <a:schemeClr val="tx1"/>
                        </a:solidFill>
                      </a:endParaRPr>
                    </a:p>
                  </a:txBody>
                  <a:tcPr/>
                </a:tc>
                <a:tc>
                  <a:txBody>
                    <a:bodyPr/>
                    <a:lstStyle/>
                    <a:p>
                      <a:r>
                        <a:rPr lang="en-US" sz="4200">
                          <a:solidFill>
                            <a:schemeClr val="tx1"/>
                          </a:solidFill>
                        </a:rPr>
                        <a:t>Funds projects in (1) medical research and (2) science and engineering, that are distinctive, question the prevailing paradigm, or break new territory in their field, including interdisciplinary projects.</a:t>
                      </a:r>
                      <a:endParaRPr lang="en-US" sz="4200" dirty="0">
                        <a:solidFill>
                          <a:schemeClr val="tx1"/>
                        </a:solidFill>
                      </a:endParaRPr>
                    </a:p>
                  </a:txBody>
                  <a:tcPr/>
                </a:tc>
                <a:tc>
                  <a:txBody>
                    <a:bodyPr/>
                    <a:lstStyle/>
                    <a:p>
                      <a:r>
                        <a:rPr lang="en-US" sz="4200">
                          <a:solidFill>
                            <a:schemeClr val="tx1"/>
                          </a:solidFill>
                        </a:rPr>
                        <a:t>Nov. 1 &amp;</a:t>
                      </a:r>
                    </a:p>
                    <a:p>
                      <a:r>
                        <a:rPr lang="en-US" sz="4200">
                          <a:solidFill>
                            <a:schemeClr val="tx1"/>
                          </a:solidFill>
                        </a:rPr>
                        <a:t>May 1 (Phase I); Aug. 15 &amp; Feb. 15 (Phase II)</a:t>
                      </a:r>
                      <a:endParaRPr lang="en-US" sz="4200" dirty="0">
                        <a:solidFill>
                          <a:schemeClr val="tx1"/>
                        </a:solidFill>
                      </a:endParaRPr>
                    </a:p>
                  </a:txBody>
                  <a:tcPr/>
                </a:tc>
                <a:extLst>
                  <a:ext uri="{0D108BD9-81ED-4DB2-BD59-A6C34878D82A}">
                    <a16:rowId xmlns:a16="http://schemas.microsoft.com/office/drawing/2014/main" val="3480819532"/>
                  </a:ext>
                </a:extLst>
              </a:tr>
              <a:tr h="6628346">
                <a:tc>
                  <a:txBody>
                    <a:bodyPr/>
                    <a:lstStyle/>
                    <a:p>
                      <a:r>
                        <a:rPr lang="en-US" sz="4200">
                          <a:solidFill>
                            <a:schemeClr val="tx1"/>
                          </a:solidFill>
                        </a:rPr>
                        <a:t>DOD</a:t>
                      </a:r>
                    </a:p>
                    <a:p>
                      <a:r>
                        <a:rPr lang="en-US" sz="4200">
                          <a:solidFill>
                            <a:schemeClr val="tx1"/>
                          </a:solidFill>
                        </a:rPr>
                        <a:t>AFOSR</a:t>
                      </a:r>
                      <a:endParaRPr lang="en-US" sz="4200" dirty="0">
                        <a:solidFill>
                          <a:schemeClr val="tx1"/>
                        </a:solidFill>
                      </a:endParaRPr>
                    </a:p>
                  </a:txBody>
                  <a:tcPr/>
                </a:tc>
                <a:tc>
                  <a:txBody>
                    <a:bodyPr/>
                    <a:lstStyle/>
                    <a:p>
                      <a:r>
                        <a:rPr lang="en-US" sz="4200">
                          <a:solidFill>
                            <a:schemeClr val="tx1"/>
                          </a:solidFill>
                          <a:hlinkClick r:id="rId3">
                            <a:extLst>
                              <a:ext uri="{A12FA001-AC4F-418D-AE19-62706E023703}">
                                <ahyp:hlinkClr xmlns:ahyp="http://schemas.microsoft.com/office/drawing/2018/hyperlinkcolor" val="tx"/>
                              </a:ext>
                            </a:extLst>
                          </a:hlinkClick>
                        </a:rPr>
                        <a:t>FY24 Defense Established Program to Stimulate Competitive Research (DEPSCoR)</a:t>
                      </a:r>
                      <a:endParaRPr lang="en-US" sz="4200" dirty="0">
                        <a:solidFill>
                          <a:schemeClr val="tx1"/>
                        </a:solidFill>
                      </a:endParaRPr>
                    </a:p>
                  </a:txBody>
                  <a:tcPr/>
                </a:tc>
                <a:tc>
                  <a:txBody>
                    <a:bodyPr/>
                    <a:lstStyle/>
                    <a:p>
                      <a:r>
                        <a:rPr lang="en-US" sz="4200">
                          <a:solidFill>
                            <a:schemeClr val="tx1"/>
                          </a:solidFill>
                        </a:rPr>
                        <a:t>For researchers in eligible states/territories, aims to (1) increase the number of university researchers capable of performing science and engineering (S&amp;E) research responsive to the needs of the DoD; (2) enhance the capabilities of institutions to develop, plan, and execute (S&amp;E) research that is relevant to the mission of the DoD, and competitive under the peer-review systems used for awarding Federal research assistance; (3) and increase the probability of long-term growth in the competitively awarded financial assistance that IHE in eligible States receive from the Federal Government for S&amp;E research. Separate programs for Research Collaboration and Capacity Building</a:t>
                      </a:r>
                      <a:endParaRPr lang="en-US" sz="4200" dirty="0">
                        <a:solidFill>
                          <a:schemeClr val="tx1"/>
                        </a:solidFill>
                      </a:endParaRPr>
                    </a:p>
                  </a:txBody>
                  <a:tcPr/>
                </a:tc>
                <a:tc>
                  <a:txBody>
                    <a:bodyPr/>
                    <a:lstStyle/>
                    <a:p>
                      <a:r>
                        <a:rPr lang="en-US" sz="4200">
                          <a:solidFill>
                            <a:schemeClr val="tx1"/>
                          </a:solidFill>
                        </a:rPr>
                        <a:t>Nov. 25, 2024</a:t>
                      </a:r>
                      <a:endParaRPr lang="en-US" sz="4200" dirty="0">
                        <a:solidFill>
                          <a:schemeClr val="tx1"/>
                        </a:solidFill>
                      </a:endParaRPr>
                    </a:p>
                  </a:txBody>
                  <a:tcPr/>
                </a:tc>
                <a:extLst>
                  <a:ext uri="{0D108BD9-81ED-4DB2-BD59-A6C34878D82A}">
                    <a16:rowId xmlns:a16="http://schemas.microsoft.com/office/drawing/2014/main" val="4192793003"/>
                  </a:ext>
                </a:extLst>
              </a:tr>
              <a:tr h="4510148">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4">
                            <a:extLst>
                              <a:ext uri="{A12FA001-AC4F-418D-AE19-62706E023703}">
                                <ahyp:hlinkClr xmlns:ahyp="http://schemas.microsoft.com/office/drawing/2018/hyperlinkcolor" val="tx"/>
                              </a:ext>
                            </a:extLst>
                          </a:hlinkClick>
                        </a:rPr>
                        <a:t>Cyberinfrastructure for Sustained Scientific Innovation</a:t>
                      </a:r>
                      <a:endParaRPr lang="en-US" sz="4200" dirty="0">
                        <a:solidFill>
                          <a:schemeClr val="tx1"/>
                        </a:solidFill>
                      </a:endParaRPr>
                    </a:p>
                  </a:txBody>
                  <a:tcPr/>
                </a:tc>
                <a:tc>
                  <a:txBody>
                    <a:bodyPr/>
                    <a:lstStyle/>
                    <a:p>
                      <a:r>
                        <a:rPr lang="en-US" sz="4200">
                          <a:solidFill>
                            <a:schemeClr val="tx1"/>
                          </a:solidFill>
                        </a:rPr>
                        <a:t>Seeks to enable funding opportunities that are flexible and responsive to the evolving and emerging needs in cyberinfrastructure (CI). The program continues to emphasize integrated CI services, quantitative metrics with targets for delivery and usage of these services, and community creation.</a:t>
                      </a:r>
                      <a:endParaRPr lang="en-US" sz="4200" dirty="0">
                        <a:solidFill>
                          <a:schemeClr val="tx1"/>
                        </a:solidFill>
                      </a:endParaRPr>
                    </a:p>
                  </a:txBody>
                  <a:tcPr/>
                </a:tc>
                <a:tc>
                  <a:txBody>
                    <a:bodyPr/>
                    <a:lstStyle/>
                    <a:p>
                      <a:r>
                        <a:rPr lang="en-US" sz="4200">
                          <a:solidFill>
                            <a:schemeClr val="tx1"/>
                          </a:solidFill>
                        </a:rPr>
                        <a:t>Dec. 2, 2024</a:t>
                      </a:r>
                      <a:endParaRPr lang="en-US" sz="4200" dirty="0">
                        <a:solidFill>
                          <a:schemeClr val="tx1"/>
                        </a:solidFill>
                      </a:endParaRPr>
                    </a:p>
                  </a:txBody>
                  <a:tcPr/>
                </a:tc>
                <a:extLst>
                  <a:ext uri="{0D108BD9-81ED-4DB2-BD59-A6C34878D82A}">
                    <a16:rowId xmlns:a16="http://schemas.microsoft.com/office/drawing/2014/main" val="3010093172"/>
                  </a:ext>
                </a:extLst>
              </a:tr>
              <a:tr h="2862657">
                <a:tc>
                  <a:txBody>
                    <a:bodyPr/>
                    <a:lstStyle/>
                    <a:p>
                      <a:r>
                        <a:rPr lang="en-US" sz="4200">
                          <a:solidFill>
                            <a:schemeClr val="tx1"/>
                          </a:solidFill>
                        </a:rPr>
                        <a:t>NSF</a:t>
                      </a:r>
                      <a:endParaRPr lang="en-US" sz="4200" dirty="0">
                        <a:solidFill>
                          <a:schemeClr val="tx1"/>
                        </a:solidFill>
                      </a:endParaRPr>
                    </a:p>
                  </a:txBody>
                  <a:tcPr/>
                </a:tc>
                <a:tc>
                  <a:txBody>
                    <a:bodyPr/>
                    <a:lstStyle/>
                    <a:p>
                      <a:r>
                        <a:rPr lang="en-US" sz="4200">
                          <a:solidFill>
                            <a:schemeClr val="tx1"/>
                          </a:solidFill>
                          <a:hlinkClick r:id="rId5">
                            <a:extLst>
                              <a:ext uri="{A12FA001-AC4F-418D-AE19-62706E023703}">
                                <ahyp:hlinkClr xmlns:ahyp="http://schemas.microsoft.com/office/drawing/2018/hyperlinkcolor" val="tx"/>
                              </a:ext>
                            </a:extLst>
                          </a:hlinkClick>
                        </a:rPr>
                        <a:t>EPSCoR Centers of Research Excellence in Science and Technology</a:t>
                      </a:r>
                      <a:endParaRPr lang="en-US" sz="4200" dirty="0">
                        <a:solidFill>
                          <a:schemeClr val="tx1"/>
                        </a:solidFill>
                      </a:endParaRPr>
                    </a:p>
                  </a:txBody>
                  <a:tcPr/>
                </a:tc>
                <a:tc>
                  <a:txBody>
                    <a:bodyPr/>
                    <a:lstStyle/>
                    <a:p>
                      <a:r>
                        <a:rPr lang="en-US" sz="4200">
                          <a:solidFill>
                            <a:schemeClr val="tx1"/>
                          </a:solidFill>
                        </a:rPr>
                        <a:t>Supports centers promoting the development of new knowledge, enhancements of the research productivity of individual faculty, and an expanded presence of students from EPSCoR jurisdictions in science, technology, engineering, and mathematics (STEM) disciplines.</a:t>
                      </a:r>
                      <a:endParaRPr lang="en-US" sz="4200" dirty="0">
                        <a:solidFill>
                          <a:schemeClr val="tx1"/>
                        </a:solidFill>
                      </a:endParaRPr>
                    </a:p>
                  </a:txBody>
                  <a:tcPr/>
                </a:tc>
                <a:tc>
                  <a:txBody>
                    <a:bodyPr/>
                    <a:lstStyle/>
                    <a:p>
                      <a:r>
                        <a:rPr lang="en-US" sz="4200">
                          <a:solidFill>
                            <a:schemeClr val="tx1"/>
                          </a:solidFill>
                        </a:rPr>
                        <a:t>Dec. 6, 2024;</a:t>
                      </a:r>
                      <a:endParaRPr lang="en-US" sz="4200" dirty="0">
                        <a:solidFill>
                          <a:schemeClr val="tx1"/>
                        </a:solidFill>
                      </a:endParaRPr>
                    </a:p>
                    <a:p>
                      <a:r>
                        <a:rPr lang="en-US" sz="4200">
                          <a:solidFill>
                            <a:schemeClr val="tx1"/>
                          </a:solidFill>
                        </a:rPr>
                        <a:t>July 7, 202</a:t>
                      </a:r>
                      <a:r>
                        <a:rPr lang="en-US" sz="4200" dirty="0">
                          <a:solidFill>
                            <a:schemeClr val="tx1"/>
                          </a:solidFill>
                        </a:rPr>
                        <a:t>5</a:t>
                      </a:r>
                      <a:endParaRPr lang="en-US" sz="4200">
                        <a:solidFill>
                          <a:schemeClr val="tx1"/>
                        </a:solidFill>
                      </a:endParaRPr>
                    </a:p>
                  </a:txBody>
                  <a:tcPr/>
                </a:tc>
                <a:extLst>
                  <a:ext uri="{0D108BD9-81ED-4DB2-BD59-A6C34878D82A}">
                    <a16:rowId xmlns:a16="http://schemas.microsoft.com/office/drawing/2014/main" val="1315047961"/>
                  </a:ext>
                </a:extLst>
              </a:tr>
            </a:tbl>
          </a:graphicData>
        </a:graphic>
      </p:graphicFrame>
      <p:sp>
        <p:nvSpPr>
          <p:cNvPr id="3" name="TextBox 2">
            <a:extLst>
              <a:ext uri="{FF2B5EF4-FFF2-40B4-BE49-F238E27FC236}">
                <a16:creationId xmlns:a16="http://schemas.microsoft.com/office/drawing/2014/main" id="{B77B8CC6-D667-F059-1F2B-7C649F1B33EA}"/>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14340947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652463" rtl="0" eaLnBrk="0" fontAlgn="base" latinLnBrk="0" hangingPunct="0">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652463" rtl="0" eaLnBrk="0" fontAlgn="base" latinLnBrk="0" hangingPunct="0">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21062</TotalTime>
  <Words>3556</Words>
  <Application>Microsoft Macintosh PowerPoint</Application>
  <PresentationFormat>Custom</PresentationFormat>
  <Paragraphs>407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Abadi</vt:lpstr>
      <vt:lpstr>Aptos</vt:lpstr>
      <vt:lpstr>Arial</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grants calendar</dc:title>
  <dc:subject/>
  <dc:creator>Engineering Research Institute, Iowa State University</dc:creator>
  <cp:keywords/>
  <dc:description/>
  <cp:lastModifiedBy>Beach, William [ECR]</cp:lastModifiedBy>
  <cp:revision>49</cp:revision>
  <cp:lastPrinted>2005-05-04T14:31:29Z</cp:lastPrinted>
  <dcterms:created xsi:type="dcterms:W3CDTF">2016-12-19T15:26:45Z</dcterms:created>
  <dcterms:modified xsi:type="dcterms:W3CDTF">2024-10-21T17:01:22Z</dcterms:modified>
  <cp:category/>
</cp:coreProperties>
</file>