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829" r:id="rId2"/>
  </p:sldMasterIdLst>
  <p:notesMasterIdLst>
    <p:notesMasterId r:id="rId21"/>
  </p:notesMasterIdLst>
  <p:handoutMasterIdLst>
    <p:handoutMasterId r:id="rId22"/>
  </p:handoutMasterIdLst>
  <p:sldIdLst>
    <p:sldId id="704" r:id="rId3"/>
    <p:sldId id="802" r:id="rId4"/>
    <p:sldId id="705" r:id="rId5"/>
    <p:sldId id="706" r:id="rId6"/>
    <p:sldId id="707" r:id="rId7"/>
    <p:sldId id="271" r:id="rId8"/>
    <p:sldId id="273" r:id="rId9"/>
    <p:sldId id="779" r:id="rId10"/>
    <p:sldId id="778" r:id="rId11"/>
    <p:sldId id="799" r:id="rId12"/>
    <p:sldId id="776" r:id="rId13"/>
    <p:sldId id="434" r:id="rId14"/>
    <p:sldId id="805" r:id="rId15"/>
    <p:sldId id="807" r:id="rId16"/>
    <p:sldId id="801" r:id="rId17"/>
    <p:sldId id="804" r:id="rId18"/>
    <p:sldId id="780" r:id="rId19"/>
    <p:sldId id="274" r:id="rId20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17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34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511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681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5852" algn="l" defTabSz="91434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021" algn="l" defTabSz="91434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193" algn="l" defTabSz="91434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363" algn="l" defTabSz="91434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000"/>
    <a:srgbClr val="245BFF"/>
    <a:srgbClr val="C3131A"/>
    <a:srgbClr val="C48C0E"/>
    <a:srgbClr val="993300"/>
    <a:srgbClr val="CC3300"/>
    <a:srgbClr val="008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76"/>
    <p:restoredTop sz="97443"/>
  </p:normalViewPr>
  <p:slideViewPr>
    <p:cSldViewPr>
      <p:cViewPr varScale="1">
        <p:scale>
          <a:sx n="115" d="100"/>
          <a:sy n="115" d="100"/>
        </p:scale>
        <p:origin x="1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-6016" y="-120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CC51A-C36E-A645-B706-FD2B45A1A63C}" type="doc">
      <dgm:prSet loTypeId="urn:microsoft.com/office/officeart/2005/8/layout/process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A2C3AC-4615-4F4F-9C1C-DD0CE922CA48}">
      <dgm:prSet phldrT="[Text]"/>
      <dgm:spPr/>
      <dgm:t>
        <a:bodyPr/>
        <a:lstStyle/>
        <a:p>
          <a:r>
            <a:rPr lang="en-US" dirty="0"/>
            <a:t>Department</a:t>
          </a:r>
        </a:p>
      </dgm:t>
    </dgm:pt>
    <dgm:pt modelId="{B79CCB37-33E4-D148-9682-B9947C1FB20D}" type="parTrans" cxnId="{8091F8CB-C308-B54D-8C48-699B5DBA37E3}">
      <dgm:prSet/>
      <dgm:spPr/>
      <dgm:t>
        <a:bodyPr/>
        <a:lstStyle/>
        <a:p>
          <a:endParaRPr lang="en-US"/>
        </a:p>
      </dgm:t>
    </dgm:pt>
    <dgm:pt modelId="{BE358563-C92A-474F-BEA5-931BE67CCC1A}" type="sibTrans" cxnId="{8091F8CB-C308-B54D-8C48-699B5DBA37E3}">
      <dgm:prSet/>
      <dgm:spPr/>
      <dgm:t>
        <a:bodyPr/>
        <a:lstStyle/>
        <a:p>
          <a:r>
            <a:rPr lang="en-US" dirty="0"/>
            <a:t>~Oct 31</a:t>
          </a:r>
        </a:p>
      </dgm:t>
    </dgm:pt>
    <dgm:pt modelId="{099E4CD0-6152-1847-A1A4-082281A25C1E}">
      <dgm:prSet phldrT="[Text]"/>
      <dgm:spPr/>
      <dgm:t>
        <a:bodyPr/>
        <a:lstStyle/>
        <a:p>
          <a:pPr>
            <a:spcBef>
              <a:spcPts val="600"/>
            </a:spcBef>
          </a:pPr>
          <a:r>
            <a:rPr lang="en-US" dirty="0"/>
            <a:t>Dossier is completed including external letters</a:t>
          </a:r>
        </a:p>
      </dgm:t>
    </dgm:pt>
    <dgm:pt modelId="{74FEA11C-AF14-3344-B2AD-3916609C9B5F}" type="parTrans" cxnId="{2043217F-DEB7-4442-BF05-439FF0EC0DEB}">
      <dgm:prSet/>
      <dgm:spPr/>
      <dgm:t>
        <a:bodyPr/>
        <a:lstStyle/>
        <a:p>
          <a:endParaRPr lang="en-US"/>
        </a:p>
      </dgm:t>
    </dgm:pt>
    <dgm:pt modelId="{D5683B0F-A276-9749-8CD8-909AF06062F4}" type="sibTrans" cxnId="{2043217F-DEB7-4442-BF05-439FF0EC0DEB}">
      <dgm:prSet/>
      <dgm:spPr/>
      <dgm:t>
        <a:bodyPr/>
        <a:lstStyle/>
        <a:p>
          <a:endParaRPr lang="en-US"/>
        </a:p>
      </dgm:t>
    </dgm:pt>
    <dgm:pt modelId="{05E2CC10-C4B9-434D-BBE1-5191AF707E63}">
      <dgm:prSet phldrT="[Text]"/>
      <dgm:spPr/>
      <dgm:t>
        <a:bodyPr/>
        <a:lstStyle/>
        <a:p>
          <a:r>
            <a:rPr lang="en-US" dirty="0"/>
            <a:t>College</a:t>
          </a:r>
        </a:p>
      </dgm:t>
    </dgm:pt>
    <dgm:pt modelId="{84BE5B0A-E4FD-1C47-A0A9-DF03CFB28BEE}" type="parTrans" cxnId="{8B8E0F53-FAE6-F54E-9D4A-CA1330F4EA18}">
      <dgm:prSet/>
      <dgm:spPr/>
      <dgm:t>
        <a:bodyPr/>
        <a:lstStyle/>
        <a:p>
          <a:endParaRPr lang="en-US"/>
        </a:p>
      </dgm:t>
    </dgm:pt>
    <dgm:pt modelId="{C8CA3DE4-0EB2-974E-B39F-FF795BB58357}" type="sibTrans" cxnId="{8B8E0F53-FAE6-F54E-9D4A-CA1330F4EA18}">
      <dgm:prSet/>
      <dgm:spPr/>
      <dgm:t>
        <a:bodyPr/>
        <a:lstStyle/>
        <a:p>
          <a:r>
            <a:rPr lang="en-US" dirty="0"/>
            <a:t>~Jan 15</a:t>
          </a:r>
        </a:p>
      </dgm:t>
    </dgm:pt>
    <dgm:pt modelId="{5C539237-BAC2-3D41-B4E9-509AC7DD25DA}">
      <dgm:prSet phldrT="[Text]"/>
      <dgm:spPr/>
      <dgm:t>
        <a:bodyPr/>
        <a:lstStyle/>
        <a:p>
          <a:r>
            <a:rPr lang="en-US" dirty="0"/>
            <a:t>College P&amp;T committee reviews and makes recommendation to the Dean</a:t>
          </a:r>
        </a:p>
      </dgm:t>
    </dgm:pt>
    <dgm:pt modelId="{69F89727-060A-F34A-ABD1-A71DAC90A371}" type="parTrans" cxnId="{9F4AD0F5-6468-3441-A477-049EA96B2632}">
      <dgm:prSet/>
      <dgm:spPr/>
      <dgm:t>
        <a:bodyPr/>
        <a:lstStyle/>
        <a:p>
          <a:endParaRPr lang="en-US"/>
        </a:p>
      </dgm:t>
    </dgm:pt>
    <dgm:pt modelId="{F9B58E25-A455-E140-89CC-96AB80B4A05E}" type="sibTrans" cxnId="{9F4AD0F5-6468-3441-A477-049EA96B2632}">
      <dgm:prSet/>
      <dgm:spPr/>
      <dgm:t>
        <a:bodyPr/>
        <a:lstStyle/>
        <a:p>
          <a:endParaRPr lang="en-US"/>
        </a:p>
      </dgm:t>
    </dgm:pt>
    <dgm:pt modelId="{AD508A20-7C9F-824E-AB68-457C384FAD01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Provost (SVPP) reviews and makes recommendation to President</a:t>
          </a:r>
          <a:endParaRPr lang="en-US" dirty="0"/>
        </a:p>
      </dgm:t>
    </dgm:pt>
    <dgm:pt modelId="{F129F29C-C06B-984B-B136-C8426A3D4EAA}" type="parTrans" cxnId="{178C37BD-3850-5546-A1C6-F3BB2704A8F6}">
      <dgm:prSet/>
      <dgm:spPr/>
      <dgm:t>
        <a:bodyPr/>
        <a:lstStyle/>
        <a:p>
          <a:endParaRPr lang="en-US"/>
        </a:p>
      </dgm:t>
    </dgm:pt>
    <dgm:pt modelId="{DC59BCD7-F4A3-2B4A-90E1-D35F3C4577E7}" type="sibTrans" cxnId="{178C37BD-3850-5546-A1C6-F3BB2704A8F6}">
      <dgm:prSet/>
      <dgm:spPr/>
      <dgm:t>
        <a:bodyPr/>
        <a:lstStyle/>
        <a:p>
          <a:endParaRPr lang="en-US"/>
        </a:p>
      </dgm:t>
    </dgm:pt>
    <dgm:pt modelId="{28B2FB71-34E9-F14D-B9C5-7BD4011A930A}">
      <dgm:prSet/>
      <dgm:spPr/>
      <dgm:t>
        <a:bodyPr/>
        <a:lstStyle/>
        <a:p>
          <a:pPr>
            <a:spcBef>
              <a:spcPts val="600"/>
            </a:spcBef>
          </a:pPr>
          <a:r>
            <a:rPr lang="en-US" dirty="0"/>
            <a:t>Faculty committee reviews and makes recommendation to Department chair*</a:t>
          </a:r>
        </a:p>
      </dgm:t>
    </dgm:pt>
    <dgm:pt modelId="{CA8CF96F-02FA-744E-AB44-E2E516E871C0}" type="parTrans" cxnId="{BE263214-BCAD-2949-B143-0CDA775179C2}">
      <dgm:prSet/>
      <dgm:spPr/>
      <dgm:t>
        <a:bodyPr/>
        <a:lstStyle/>
        <a:p>
          <a:endParaRPr lang="en-US"/>
        </a:p>
      </dgm:t>
    </dgm:pt>
    <dgm:pt modelId="{E190BDA2-6D69-644E-B87C-AFB51ECDAEB3}" type="sibTrans" cxnId="{BE263214-BCAD-2949-B143-0CDA775179C2}">
      <dgm:prSet/>
      <dgm:spPr/>
      <dgm:t>
        <a:bodyPr/>
        <a:lstStyle/>
        <a:p>
          <a:endParaRPr lang="en-US"/>
        </a:p>
      </dgm:t>
    </dgm:pt>
    <dgm:pt modelId="{FD3175F8-EAE8-7C40-8C82-06A2826972CD}">
      <dgm:prSet/>
      <dgm:spPr/>
      <dgm:t>
        <a:bodyPr/>
        <a:lstStyle/>
        <a:p>
          <a:pPr>
            <a:spcBef>
              <a:spcPts val="600"/>
            </a:spcBef>
          </a:pPr>
          <a:r>
            <a:rPr lang="en-US"/>
            <a:t>Eligible Faculty Voting*</a:t>
          </a:r>
          <a:endParaRPr lang="en-US" dirty="0"/>
        </a:p>
      </dgm:t>
    </dgm:pt>
    <dgm:pt modelId="{34C321E8-A721-B844-A85E-BCCF48C1D41A}" type="parTrans" cxnId="{50E9382F-AC13-E444-B6FA-33277840340F}">
      <dgm:prSet/>
      <dgm:spPr/>
      <dgm:t>
        <a:bodyPr/>
        <a:lstStyle/>
        <a:p>
          <a:endParaRPr lang="en-US"/>
        </a:p>
      </dgm:t>
    </dgm:pt>
    <dgm:pt modelId="{AF357EF8-3A64-A543-96CF-511CEEF60564}" type="sibTrans" cxnId="{50E9382F-AC13-E444-B6FA-33277840340F}">
      <dgm:prSet/>
      <dgm:spPr/>
      <dgm:t>
        <a:bodyPr/>
        <a:lstStyle/>
        <a:p>
          <a:endParaRPr lang="en-US"/>
        </a:p>
      </dgm:t>
    </dgm:pt>
    <dgm:pt modelId="{8CBC6D68-5040-E34B-976E-6E8984C3B2ED}">
      <dgm:prSet/>
      <dgm:spPr/>
      <dgm:t>
        <a:bodyPr/>
        <a:lstStyle/>
        <a:p>
          <a:pPr>
            <a:spcBef>
              <a:spcPts val="600"/>
            </a:spcBef>
          </a:pPr>
          <a:r>
            <a:rPr lang="en-US" dirty="0">
              <a:solidFill>
                <a:srgbClr val="C00000"/>
              </a:solidFill>
            </a:rPr>
            <a:t>Department Chair reviews and makes recommendation to Dean</a:t>
          </a:r>
        </a:p>
      </dgm:t>
    </dgm:pt>
    <dgm:pt modelId="{A03EF402-BB71-524E-BBBA-B67CE1969AFA}" type="parTrans" cxnId="{9EE83D56-CC58-2944-93FF-77A70FF3A2F5}">
      <dgm:prSet/>
      <dgm:spPr/>
      <dgm:t>
        <a:bodyPr/>
        <a:lstStyle/>
        <a:p>
          <a:endParaRPr lang="en-US"/>
        </a:p>
      </dgm:t>
    </dgm:pt>
    <dgm:pt modelId="{70BD4CF0-5EC2-5445-94E9-D4144BC179C7}" type="sibTrans" cxnId="{9EE83D56-CC58-2944-93FF-77A70FF3A2F5}">
      <dgm:prSet/>
      <dgm:spPr/>
      <dgm:t>
        <a:bodyPr/>
        <a:lstStyle/>
        <a:p>
          <a:endParaRPr lang="en-US"/>
        </a:p>
      </dgm:t>
    </dgm:pt>
    <dgm:pt modelId="{76A343C4-724D-D045-A244-DB407A862667}">
      <dgm:prSet/>
      <dgm:spPr/>
      <dgm:t>
        <a:bodyPr/>
        <a:lstStyle/>
        <a:p>
          <a:r>
            <a:rPr lang="en-US"/>
            <a:t>Dean’s advisory committee (Associate Deans) reviews and makes recommendation to the Dean</a:t>
          </a:r>
          <a:endParaRPr lang="en-US" dirty="0"/>
        </a:p>
      </dgm:t>
    </dgm:pt>
    <dgm:pt modelId="{E722F014-B741-2346-A599-51D4A3DF5052}" type="parTrans" cxnId="{61F274F0-F525-9846-8519-A861DA64DE2A}">
      <dgm:prSet/>
      <dgm:spPr/>
      <dgm:t>
        <a:bodyPr/>
        <a:lstStyle/>
        <a:p>
          <a:endParaRPr lang="en-US"/>
        </a:p>
      </dgm:t>
    </dgm:pt>
    <dgm:pt modelId="{9E4EE4B2-4DE6-DE46-BE88-801F9DB71387}" type="sibTrans" cxnId="{61F274F0-F525-9846-8519-A861DA64DE2A}">
      <dgm:prSet/>
      <dgm:spPr/>
      <dgm:t>
        <a:bodyPr/>
        <a:lstStyle/>
        <a:p>
          <a:endParaRPr lang="en-US"/>
        </a:p>
      </dgm:t>
    </dgm:pt>
    <dgm:pt modelId="{6D41EBF9-7976-2449-B4CE-72E9883E18F3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Dean reviews and makes recommendation to Provost</a:t>
          </a:r>
          <a:endParaRPr lang="en-US" dirty="0"/>
        </a:p>
      </dgm:t>
    </dgm:pt>
    <dgm:pt modelId="{69D7BC4E-8983-074C-AEBF-D6175A951A7D}" type="parTrans" cxnId="{AB6D6E88-72B3-1F45-9524-F9197DC82CFD}">
      <dgm:prSet/>
      <dgm:spPr/>
      <dgm:t>
        <a:bodyPr/>
        <a:lstStyle/>
        <a:p>
          <a:endParaRPr lang="en-US"/>
        </a:p>
      </dgm:t>
    </dgm:pt>
    <dgm:pt modelId="{2CD9ECA1-168B-7C49-B685-4A9C4AD0803B}" type="sibTrans" cxnId="{AB6D6E88-72B3-1F45-9524-F9197DC82CFD}">
      <dgm:prSet/>
      <dgm:spPr/>
      <dgm:t>
        <a:bodyPr/>
        <a:lstStyle/>
        <a:p>
          <a:endParaRPr lang="en-US"/>
        </a:p>
      </dgm:t>
    </dgm:pt>
    <dgm:pt modelId="{43B0D0DC-F7D7-C848-8B4E-0FFD7B10644C}">
      <dgm:prSet/>
      <dgm:spPr/>
      <dgm:t>
        <a:bodyPr/>
        <a:lstStyle/>
        <a:p>
          <a:r>
            <a:rPr lang="en-US" dirty="0"/>
            <a:t>President makes decision to be ratified by Board of Regents (candidate gets ‘official’ decision)</a:t>
          </a:r>
        </a:p>
      </dgm:t>
    </dgm:pt>
    <dgm:pt modelId="{0C398210-0C3E-0245-84FF-477D0D8129E3}" type="parTrans" cxnId="{A7EB9E4A-868D-EF4A-A0DD-14A08D45633C}">
      <dgm:prSet/>
      <dgm:spPr/>
      <dgm:t>
        <a:bodyPr/>
        <a:lstStyle/>
        <a:p>
          <a:endParaRPr lang="en-US"/>
        </a:p>
      </dgm:t>
    </dgm:pt>
    <dgm:pt modelId="{D8FB237F-3885-3A45-A3C3-02407AC39B3B}" type="sibTrans" cxnId="{A7EB9E4A-868D-EF4A-A0DD-14A08D45633C}">
      <dgm:prSet/>
      <dgm:spPr/>
      <dgm:t>
        <a:bodyPr/>
        <a:lstStyle/>
        <a:p>
          <a:endParaRPr lang="en-US"/>
        </a:p>
      </dgm:t>
    </dgm:pt>
    <dgm:pt modelId="{8D7CB2BB-A3A2-9944-94D0-CE982951ED1D}">
      <dgm:prSet phldrT="[Text]"/>
      <dgm:spPr/>
      <dgm:t>
        <a:bodyPr/>
        <a:lstStyle/>
        <a:p>
          <a:endParaRPr lang="en-US" dirty="0"/>
        </a:p>
      </dgm:t>
    </dgm:pt>
    <dgm:pt modelId="{49E931E1-AB54-3F48-B34C-6FFDEC50DEAD}" type="parTrans" cxnId="{A038E027-15B2-AC4C-9850-13826BDDC58C}">
      <dgm:prSet/>
      <dgm:spPr/>
      <dgm:t>
        <a:bodyPr/>
        <a:lstStyle/>
        <a:p>
          <a:endParaRPr lang="en-US"/>
        </a:p>
      </dgm:t>
    </dgm:pt>
    <dgm:pt modelId="{01FC986A-83F7-A141-83E5-467E12683922}" type="sibTrans" cxnId="{A038E027-15B2-AC4C-9850-13826BDDC58C}">
      <dgm:prSet/>
      <dgm:spPr/>
      <dgm:t>
        <a:bodyPr/>
        <a:lstStyle/>
        <a:p>
          <a:endParaRPr lang="en-US"/>
        </a:p>
      </dgm:t>
    </dgm:pt>
    <dgm:pt modelId="{BD309A22-9F33-9941-B0B1-80097C66E93E}">
      <dgm:prSet/>
      <dgm:spPr/>
      <dgm:t>
        <a:bodyPr/>
        <a:lstStyle/>
        <a:p>
          <a:r>
            <a:rPr lang="en-US" dirty="0"/>
            <a:t>March-May – letters from SVPP/President</a:t>
          </a:r>
        </a:p>
      </dgm:t>
    </dgm:pt>
    <dgm:pt modelId="{CF5DDCB0-F906-B940-9FB5-B947E92622A4}" type="parTrans" cxnId="{4D15E0C7-84FE-5E40-82FC-D47241EE2CDF}">
      <dgm:prSet/>
      <dgm:spPr/>
      <dgm:t>
        <a:bodyPr/>
        <a:lstStyle/>
        <a:p>
          <a:endParaRPr lang="en-US"/>
        </a:p>
      </dgm:t>
    </dgm:pt>
    <dgm:pt modelId="{BF07181F-E064-3C49-8B95-931FA5F00BCB}" type="sibTrans" cxnId="{4D15E0C7-84FE-5E40-82FC-D47241EE2CDF}">
      <dgm:prSet/>
      <dgm:spPr/>
      <dgm:t>
        <a:bodyPr/>
        <a:lstStyle/>
        <a:p>
          <a:endParaRPr lang="en-US"/>
        </a:p>
      </dgm:t>
    </dgm:pt>
    <dgm:pt modelId="{4FB2D71B-790C-0A4B-9390-3EEECB76E650}">
      <dgm:prSet/>
      <dgm:spPr/>
      <dgm:t>
        <a:bodyPr/>
        <a:lstStyle/>
        <a:p>
          <a:endParaRPr lang="en-US" dirty="0"/>
        </a:p>
      </dgm:t>
    </dgm:pt>
    <dgm:pt modelId="{BF33D342-9C76-1144-9AB5-92E38CDA0885}" type="parTrans" cxnId="{71491888-8FD9-7542-B983-0EA5E0189A6A}">
      <dgm:prSet/>
      <dgm:spPr/>
      <dgm:t>
        <a:bodyPr/>
        <a:lstStyle/>
        <a:p>
          <a:endParaRPr lang="en-US"/>
        </a:p>
      </dgm:t>
    </dgm:pt>
    <dgm:pt modelId="{58E755B8-E01D-3245-94DC-63CA44A41004}" type="sibTrans" cxnId="{71491888-8FD9-7542-B983-0EA5E0189A6A}">
      <dgm:prSet/>
      <dgm:spPr/>
      <dgm:t>
        <a:bodyPr/>
        <a:lstStyle/>
        <a:p>
          <a:endParaRPr lang="en-US"/>
        </a:p>
      </dgm:t>
    </dgm:pt>
    <dgm:pt modelId="{B1E04082-A71B-E147-ACD2-565B30E907AC}">
      <dgm:prSet/>
      <dgm:spPr/>
      <dgm:t>
        <a:bodyPr/>
        <a:lstStyle/>
        <a:p>
          <a:endParaRPr lang="en-US" dirty="0"/>
        </a:p>
      </dgm:t>
    </dgm:pt>
    <dgm:pt modelId="{B3D22268-64C6-D54C-871B-2CC2D2665158}" type="parTrans" cxnId="{9CB0DEFE-65D0-1B41-8A18-201188E5A022}">
      <dgm:prSet/>
      <dgm:spPr/>
      <dgm:t>
        <a:bodyPr/>
        <a:lstStyle/>
        <a:p>
          <a:endParaRPr lang="en-US"/>
        </a:p>
      </dgm:t>
    </dgm:pt>
    <dgm:pt modelId="{DC4946D9-3320-FA49-BC33-48F023245173}" type="sibTrans" cxnId="{9CB0DEFE-65D0-1B41-8A18-201188E5A022}">
      <dgm:prSet/>
      <dgm:spPr/>
      <dgm:t>
        <a:bodyPr/>
        <a:lstStyle/>
        <a:p>
          <a:endParaRPr lang="en-US"/>
        </a:p>
      </dgm:t>
    </dgm:pt>
    <dgm:pt modelId="{BE07F4F5-24B4-334E-BF09-A4B3D99230D3}">
      <dgm:prSet phldrT="[Text]"/>
      <dgm:spPr/>
      <dgm:t>
        <a:bodyPr/>
        <a:lstStyle/>
        <a:p>
          <a:r>
            <a:rPr lang="en-US" dirty="0"/>
            <a:t>Senior Administration</a:t>
          </a:r>
        </a:p>
      </dgm:t>
    </dgm:pt>
    <dgm:pt modelId="{466B64B6-8562-C245-BBFE-9236F4B5781F}" type="sibTrans" cxnId="{D90DF9A4-63D2-7D4F-9CB0-E0CCCA9B69D9}">
      <dgm:prSet/>
      <dgm:spPr/>
      <dgm:t>
        <a:bodyPr/>
        <a:lstStyle/>
        <a:p>
          <a:endParaRPr lang="en-US"/>
        </a:p>
      </dgm:t>
    </dgm:pt>
    <dgm:pt modelId="{5D270E59-2DDA-4342-B64A-AFB4E514421F}" type="parTrans" cxnId="{D90DF9A4-63D2-7D4F-9CB0-E0CCCA9B69D9}">
      <dgm:prSet/>
      <dgm:spPr/>
      <dgm:t>
        <a:bodyPr/>
        <a:lstStyle/>
        <a:p>
          <a:endParaRPr lang="en-US"/>
        </a:p>
      </dgm:t>
    </dgm:pt>
    <dgm:pt modelId="{46164866-07C0-A541-9A1F-9DD7FDA02A59}" type="pres">
      <dgm:prSet presAssocID="{C34CC51A-C36E-A645-B706-FD2B45A1A63C}" presName="linearFlow" presStyleCnt="0">
        <dgm:presLayoutVars>
          <dgm:dir/>
          <dgm:animLvl val="lvl"/>
          <dgm:resizeHandles val="exact"/>
        </dgm:presLayoutVars>
      </dgm:prSet>
      <dgm:spPr/>
    </dgm:pt>
    <dgm:pt modelId="{FA56B026-395F-4740-BC18-F6AF654F18AF}" type="pres">
      <dgm:prSet presAssocID="{F6A2C3AC-4615-4F4F-9C1C-DD0CE922CA48}" presName="composite" presStyleCnt="0"/>
      <dgm:spPr/>
    </dgm:pt>
    <dgm:pt modelId="{F519507F-9667-BD40-B4C8-0AFBD1610A45}" type="pres">
      <dgm:prSet presAssocID="{F6A2C3AC-4615-4F4F-9C1C-DD0CE922CA4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F5553C-3A57-3B40-8DFE-F16319DF2E64}" type="pres">
      <dgm:prSet presAssocID="{F6A2C3AC-4615-4F4F-9C1C-DD0CE922CA48}" presName="parSh" presStyleLbl="node1" presStyleIdx="0" presStyleCnt="3"/>
      <dgm:spPr/>
    </dgm:pt>
    <dgm:pt modelId="{71F08C9F-4DE5-6149-9213-D821365DEB58}" type="pres">
      <dgm:prSet presAssocID="{F6A2C3AC-4615-4F4F-9C1C-DD0CE922CA48}" presName="desTx" presStyleLbl="fgAcc1" presStyleIdx="0" presStyleCnt="3" custScaleX="125026">
        <dgm:presLayoutVars>
          <dgm:bulletEnabled val="1"/>
        </dgm:presLayoutVars>
      </dgm:prSet>
      <dgm:spPr/>
    </dgm:pt>
    <dgm:pt modelId="{56207E3D-C46F-F141-B838-873226205F9A}" type="pres">
      <dgm:prSet presAssocID="{BE358563-C92A-474F-BEA5-931BE67CCC1A}" presName="sibTrans" presStyleLbl="sibTrans2D1" presStyleIdx="0" presStyleCnt="2"/>
      <dgm:spPr/>
    </dgm:pt>
    <dgm:pt modelId="{9DB60E4A-6499-DA4F-9710-4E746696E7B3}" type="pres">
      <dgm:prSet presAssocID="{BE358563-C92A-474F-BEA5-931BE67CCC1A}" presName="connTx" presStyleLbl="sibTrans2D1" presStyleIdx="0" presStyleCnt="2"/>
      <dgm:spPr/>
    </dgm:pt>
    <dgm:pt modelId="{69171109-13F0-0846-9CFD-A5DCC78AB37D}" type="pres">
      <dgm:prSet presAssocID="{05E2CC10-C4B9-434D-BBE1-5191AF707E63}" presName="composite" presStyleCnt="0"/>
      <dgm:spPr/>
    </dgm:pt>
    <dgm:pt modelId="{5012ACDD-A496-9240-AF21-30D8846880DF}" type="pres">
      <dgm:prSet presAssocID="{05E2CC10-C4B9-434D-BBE1-5191AF707E6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5B2781C-B73F-AB40-9A6B-6F6618DBF28E}" type="pres">
      <dgm:prSet presAssocID="{05E2CC10-C4B9-434D-BBE1-5191AF707E63}" presName="parSh" presStyleLbl="node1" presStyleIdx="1" presStyleCnt="3"/>
      <dgm:spPr/>
    </dgm:pt>
    <dgm:pt modelId="{0668B2CD-7802-D648-961F-87893DF34757}" type="pres">
      <dgm:prSet presAssocID="{05E2CC10-C4B9-434D-BBE1-5191AF707E63}" presName="desTx" presStyleLbl="fgAcc1" presStyleIdx="1" presStyleCnt="3" custScaleX="125561">
        <dgm:presLayoutVars>
          <dgm:bulletEnabled val="1"/>
        </dgm:presLayoutVars>
      </dgm:prSet>
      <dgm:spPr/>
    </dgm:pt>
    <dgm:pt modelId="{9D95303D-93AB-F041-B4FC-A57835642A57}" type="pres">
      <dgm:prSet presAssocID="{C8CA3DE4-0EB2-974E-B39F-FF795BB58357}" presName="sibTrans" presStyleLbl="sibTrans2D1" presStyleIdx="1" presStyleCnt="2"/>
      <dgm:spPr/>
    </dgm:pt>
    <dgm:pt modelId="{E7B0AB51-D057-2943-8FA7-076847EDA422}" type="pres">
      <dgm:prSet presAssocID="{C8CA3DE4-0EB2-974E-B39F-FF795BB58357}" presName="connTx" presStyleLbl="sibTrans2D1" presStyleIdx="1" presStyleCnt="2"/>
      <dgm:spPr/>
    </dgm:pt>
    <dgm:pt modelId="{DE72D151-35EF-2D42-81A8-215BDC7EE954}" type="pres">
      <dgm:prSet presAssocID="{BE07F4F5-24B4-334E-BF09-A4B3D99230D3}" presName="composite" presStyleCnt="0"/>
      <dgm:spPr/>
    </dgm:pt>
    <dgm:pt modelId="{A02645D0-3BC8-DA40-80A2-C82320912950}" type="pres">
      <dgm:prSet presAssocID="{BE07F4F5-24B4-334E-BF09-A4B3D99230D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D77AD4C-2984-6244-BCC4-B51E90947935}" type="pres">
      <dgm:prSet presAssocID="{BE07F4F5-24B4-334E-BF09-A4B3D99230D3}" presName="parSh" presStyleLbl="node1" presStyleIdx="2" presStyleCnt="3" custScaleX="103653"/>
      <dgm:spPr/>
    </dgm:pt>
    <dgm:pt modelId="{B2056309-9D9B-1D4C-89CB-8DBC58A133D8}" type="pres">
      <dgm:prSet presAssocID="{BE07F4F5-24B4-334E-BF09-A4B3D99230D3}" presName="desTx" presStyleLbl="fgAcc1" presStyleIdx="2" presStyleCnt="3" custScaleX="116082">
        <dgm:presLayoutVars>
          <dgm:bulletEnabled val="1"/>
        </dgm:presLayoutVars>
      </dgm:prSet>
      <dgm:spPr/>
    </dgm:pt>
  </dgm:ptLst>
  <dgm:cxnLst>
    <dgm:cxn modelId="{1DB21201-CA1C-2A40-AD7C-C29AC50B0E32}" type="presOf" srcId="{5C539237-BAC2-3D41-B4E9-509AC7DD25DA}" destId="{0668B2CD-7802-D648-961F-87893DF34757}" srcOrd="0" destOrd="0" presId="urn:microsoft.com/office/officeart/2005/8/layout/process3"/>
    <dgm:cxn modelId="{06EF030E-6433-0443-B62C-3B61D0020C66}" type="presOf" srcId="{4FB2D71B-790C-0A4B-9390-3EEECB76E650}" destId="{B2056309-9D9B-1D4C-89CB-8DBC58A133D8}" srcOrd="0" destOrd="3" presId="urn:microsoft.com/office/officeart/2005/8/layout/process3"/>
    <dgm:cxn modelId="{FAFF0011-3044-0D43-8B1B-2C1E6F331EAA}" type="presOf" srcId="{8CBC6D68-5040-E34B-976E-6E8984C3B2ED}" destId="{71F08C9F-4DE5-6149-9213-D821365DEB58}" srcOrd="0" destOrd="3" presId="urn:microsoft.com/office/officeart/2005/8/layout/process3"/>
    <dgm:cxn modelId="{BE263214-BCAD-2949-B143-0CDA775179C2}" srcId="{F6A2C3AC-4615-4F4F-9C1C-DD0CE922CA48}" destId="{28B2FB71-34E9-F14D-B9C5-7BD4011A930A}" srcOrd="1" destOrd="0" parTransId="{CA8CF96F-02FA-744E-AB44-E2E516E871C0}" sibTransId="{E190BDA2-6D69-644E-B87C-AFB51ECDAEB3}"/>
    <dgm:cxn modelId="{20221B22-9258-4A44-9385-A2B8904C180E}" type="presOf" srcId="{C8CA3DE4-0EB2-974E-B39F-FF795BB58357}" destId="{9D95303D-93AB-F041-B4FC-A57835642A57}" srcOrd="0" destOrd="0" presId="urn:microsoft.com/office/officeart/2005/8/layout/process3"/>
    <dgm:cxn modelId="{A038E027-15B2-AC4C-9850-13826BDDC58C}" srcId="{BE07F4F5-24B4-334E-BF09-A4B3D99230D3}" destId="{8D7CB2BB-A3A2-9944-94D0-CE982951ED1D}" srcOrd="1" destOrd="0" parTransId="{49E931E1-AB54-3F48-B34C-6FFDEC50DEAD}" sibTransId="{01FC986A-83F7-A141-83E5-467E12683922}"/>
    <dgm:cxn modelId="{B705DF28-FEF5-C24F-81AD-19E495436640}" type="presOf" srcId="{BD309A22-9F33-9941-B0B1-80097C66E93E}" destId="{B2056309-9D9B-1D4C-89CB-8DBC58A133D8}" srcOrd="0" destOrd="5" presId="urn:microsoft.com/office/officeart/2005/8/layout/process3"/>
    <dgm:cxn modelId="{50E9382F-AC13-E444-B6FA-33277840340F}" srcId="{F6A2C3AC-4615-4F4F-9C1C-DD0CE922CA48}" destId="{FD3175F8-EAE8-7C40-8C82-06A2826972CD}" srcOrd="2" destOrd="0" parTransId="{34C321E8-A721-B844-A85E-BCCF48C1D41A}" sibTransId="{AF357EF8-3A64-A543-96CF-511CEEF60564}"/>
    <dgm:cxn modelId="{A6B66735-5A4D-064A-80E4-01A03D4943E8}" type="presOf" srcId="{FD3175F8-EAE8-7C40-8C82-06A2826972CD}" destId="{71F08C9F-4DE5-6149-9213-D821365DEB58}" srcOrd="0" destOrd="2" presId="urn:microsoft.com/office/officeart/2005/8/layout/process3"/>
    <dgm:cxn modelId="{B98B563A-D80C-AB41-B9DF-08A6CCF5C7F0}" type="presOf" srcId="{C8CA3DE4-0EB2-974E-B39F-FF795BB58357}" destId="{E7B0AB51-D057-2943-8FA7-076847EDA422}" srcOrd="1" destOrd="0" presId="urn:microsoft.com/office/officeart/2005/8/layout/process3"/>
    <dgm:cxn modelId="{5B65E944-6609-AF46-ADD4-1318C216351F}" type="presOf" srcId="{F6A2C3AC-4615-4F4F-9C1C-DD0CE922CA48}" destId="{6DF5553C-3A57-3B40-8DFE-F16319DF2E64}" srcOrd="1" destOrd="0" presId="urn:microsoft.com/office/officeart/2005/8/layout/process3"/>
    <dgm:cxn modelId="{A7EB9E4A-868D-EF4A-A0DD-14A08D45633C}" srcId="{BE07F4F5-24B4-334E-BF09-A4B3D99230D3}" destId="{43B0D0DC-F7D7-C848-8B4E-0FFD7B10644C}" srcOrd="2" destOrd="0" parTransId="{0C398210-0C3E-0245-84FF-477D0D8129E3}" sibTransId="{D8FB237F-3885-3A45-A3C3-02407AC39B3B}"/>
    <dgm:cxn modelId="{8B8E0F53-FAE6-F54E-9D4A-CA1330F4EA18}" srcId="{C34CC51A-C36E-A645-B706-FD2B45A1A63C}" destId="{05E2CC10-C4B9-434D-BBE1-5191AF707E63}" srcOrd="1" destOrd="0" parTransId="{84BE5B0A-E4FD-1C47-A0A9-DF03CFB28BEE}" sibTransId="{C8CA3DE4-0EB2-974E-B39F-FF795BB58357}"/>
    <dgm:cxn modelId="{9EE83D56-CC58-2944-93FF-77A70FF3A2F5}" srcId="{F6A2C3AC-4615-4F4F-9C1C-DD0CE922CA48}" destId="{8CBC6D68-5040-E34B-976E-6E8984C3B2ED}" srcOrd="3" destOrd="0" parTransId="{A03EF402-BB71-524E-BBBA-B67CE1969AFA}" sibTransId="{70BD4CF0-5EC2-5445-94E9-D4144BC179C7}"/>
    <dgm:cxn modelId="{E0DCBD62-22B9-AD43-8038-9AC3F444DA38}" type="presOf" srcId="{28B2FB71-34E9-F14D-B9C5-7BD4011A930A}" destId="{71F08C9F-4DE5-6149-9213-D821365DEB58}" srcOrd="0" destOrd="1" presId="urn:microsoft.com/office/officeart/2005/8/layout/process3"/>
    <dgm:cxn modelId="{8FBD4B67-B7D1-0240-8A2B-E6540DEA74C2}" type="presOf" srcId="{43B0D0DC-F7D7-C848-8B4E-0FFD7B10644C}" destId="{B2056309-9D9B-1D4C-89CB-8DBC58A133D8}" srcOrd="0" destOrd="2" presId="urn:microsoft.com/office/officeart/2005/8/layout/process3"/>
    <dgm:cxn modelId="{89B4D56A-9D03-4544-8CEC-E04F898CED6D}" type="presOf" srcId="{F6A2C3AC-4615-4F4F-9C1C-DD0CE922CA48}" destId="{F519507F-9667-BD40-B4C8-0AFBD1610A45}" srcOrd="0" destOrd="0" presId="urn:microsoft.com/office/officeart/2005/8/layout/process3"/>
    <dgm:cxn modelId="{95813070-2245-2B48-9382-E7413DF4BAF8}" type="presOf" srcId="{6D41EBF9-7976-2449-B4CE-72E9883E18F3}" destId="{0668B2CD-7802-D648-961F-87893DF34757}" srcOrd="0" destOrd="2" presId="urn:microsoft.com/office/officeart/2005/8/layout/process3"/>
    <dgm:cxn modelId="{36BE7473-4AA5-D547-B466-D32B98FA211F}" type="presOf" srcId="{76A343C4-724D-D045-A244-DB407A862667}" destId="{0668B2CD-7802-D648-961F-87893DF34757}" srcOrd="0" destOrd="1" presId="urn:microsoft.com/office/officeart/2005/8/layout/process3"/>
    <dgm:cxn modelId="{031BE77E-8D9F-C14D-BCA9-3E87FC9F02CF}" type="presOf" srcId="{B1E04082-A71B-E147-ACD2-565B30E907AC}" destId="{B2056309-9D9B-1D4C-89CB-8DBC58A133D8}" srcOrd="0" destOrd="4" presId="urn:microsoft.com/office/officeart/2005/8/layout/process3"/>
    <dgm:cxn modelId="{2043217F-DEB7-4442-BF05-439FF0EC0DEB}" srcId="{F6A2C3AC-4615-4F4F-9C1C-DD0CE922CA48}" destId="{099E4CD0-6152-1847-A1A4-082281A25C1E}" srcOrd="0" destOrd="0" parTransId="{74FEA11C-AF14-3344-B2AD-3916609C9B5F}" sibTransId="{D5683B0F-A276-9749-8CD8-909AF06062F4}"/>
    <dgm:cxn modelId="{71491888-8FD9-7542-B983-0EA5E0189A6A}" srcId="{BE07F4F5-24B4-334E-BF09-A4B3D99230D3}" destId="{4FB2D71B-790C-0A4B-9390-3EEECB76E650}" srcOrd="3" destOrd="0" parTransId="{BF33D342-9C76-1144-9AB5-92E38CDA0885}" sibTransId="{58E755B8-E01D-3245-94DC-63CA44A41004}"/>
    <dgm:cxn modelId="{AB6D6E88-72B3-1F45-9524-F9197DC82CFD}" srcId="{05E2CC10-C4B9-434D-BBE1-5191AF707E63}" destId="{6D41EBF9-7976-2449-B4CE-72E9883E18F3}" srcOrd="2" destOrd="0" parTransId="{69D7BC4E-8983-074C-AEBF-D6175A951A7D}" sibTransId="{2CD9ECA1-168B-7C49-B685-4A9C4AD0803B}"/>
    <dgm:cxn modelId="{B92FB0A0-C06B-484F-ABBD-DCA4AEEB4542}" type="presOf" srcId="{BE358563-C92A-474F-BEA5-931BE67CCC1A}" destId="{9DB60E4A-6499-DA4F-9710-4E746696E7B3}" srcOrd="1" destOrd="0" presId="urn:microsoft.com/office/officeart/2005/8/layout/process3"/>
    <dgm:cxn modelId="{68577FA2-B05F-3042-A826-852ABA7AEE8D}" type="presOf" srcId="{05E2CC10-C4B9-434D-BBE1-5191AF707E63}" destId="{95B2781C-B73F-AB40-9A6B-6F6618DBF28E}" srcOrd="1" destOrd="0" presId="urn:microsoft.com/office/officeart/2005/8/layout/process3"/>
    <dgm:cxn modelId="{D90DF9A4-63D2-7D4F-9CB0-E0CCCA9B69D9}" srcId="{C34CC51A-C36E-A645-B706-FD2B45A1A63C}" destId="{BE07F4F5-24B4-334E-BF09-A4B3D99230D3}" srcOrd="2" destOrd="0" parTransId="{5D270E59-2DDA-4342-B64A-AFB4E514421F}" sibTransId="{466B64B6-8562-C245-BBFE-9236F4B5781F}"/>
    <dgm:cxn modelId="{ADDE2DAC-2B88-D74F-80B2-8A1A849ABF31}" type="presOf" srcId="{05E2CC10-C4B9-434D-BBE1-5191AF707E63}" destId="{5012ACDD-A496-9240-AF21-30D8846880DF}" srcOrd="0" destOrd="0" presId="urn:microsoft.com/office/officeart/2005/8/layout/process3"/>
    <dgm:cxn modelId="{2F43F7AE-E651-1B41-940C-300B6DF8E761}" type="presOf" srcId="{BE07F4F5-24B4-334E-BF09-A4B3D99230D3}" destId="{A02645D0-3BC8-DA40-80A2-C82320912950}" srcOrd="0" destOrd="0" presId="urn:microsoft.com/office/officeart/2005/8/layout/process3"/>
    <dgm:cxn modelId="{32DD53B0-3BC8-774C-ACD1-47AB815BB29B}" type="presOf" srcId="{C34CC51A-C36E-A645-B706-FD2B45A1A63C}" destId="{46164866-07C0-A541-9A1F-9DD7FDA02A59}" srcOrd="0" destOrd="0" presId="urn:microsoft.com/office/officeart/2005/8/layout/process3"/>
    <dgm:cxn modelId="{FBCAEBB4-277A-0348-9615-372C22698A8E}" type="presOf" srcId="{AD508A20-7C9F-824E-AB68-457C384FAD01}" destId="{B2056309-9D9B-1D4C-89CB-8DBC58A133D8}" srcOrd="0" destOrd="0" presId="urn:microsoft.com/office/officeart/2005/8/layout/process3"/>
    <dgm:cxn modelId="{4BC372B8-3DA5-FF4D-B7E6-90A22A551F8F}" type="presOf" srcId="{099E4CD0-6152-1847-A1A4-082281A25C1E}" destId="{71F08C9F-4DE5-6149-9213-D821365DEB58}" srcOrd="0" destOrd="0" presId="urn:microsoft.com/office/officeart/2005/8/layout/process3"/>
    <dgm:cxn modelId="{178C37BD-3850-5546-A1C6-F3BB2704A8F6}" srcId="{BE07F4F5-24B4-334E-BF09-A4B3D99230D3}" destId="{AD508A20-7C9F-824E-AB68-457C384FAD01}" srcOrd="0" destOrd="0" parTransId="{F129F29C-C06B-984B-B136-C8426A3D4EAA}" sibTransId="{DC59BCD7-F4A3-2B4A-90E1-D35F3C4577E7}"/>
    <dgm:cxn modelId="{4D15E0C7-84FE-5E40-82FC-D47241EE2CDF}" srcId="{BE07F4F5-24B4-334E-BF09-A4B3D99230D3}" destId="{BD309A22-9F33-9941-B0B1-80097C66E93E}" srcOrd="5" destOrd="0" parTransId="{CF5DDCB0-F906-B940-9FB5-B947E92622A4}" sibTransId="{BF07181F-E064-3C49-8B95-931FA5F00BCB}"/>
    <dgm:cxn modelId="{8091F8CB-C308-B54D-8C48-699B5DBA37E3}" srcId="{C34CC51A-C36E-A645-B706-FD2B45A1A63C}" destId="{F6A2C3AC-4615-4F4F-9C1C-DD0CE922CA48}" srcOrd="0" destOrd="0" parTransId="{B79CCB37-33E4-D148-9682-B9947C1FB20D}" sibTransId="{BE358563-C92A-474F-BEA5-931BE67CCC1A}"/>
    <dgm:cxn modelId="{E22423DA-C6BD-0D44-8C2F-BCBD510A37CF}" type="presOf" srcId="{BE358563-C92A-474F-BEA5-931BE67CCC1A}" destId="{56207E3D-C46F-F141-B838-873226205F9A}" srcOrd="0" destOrd="0" presId="urn:microsoft.com/office/officeart/2005/8/layout/process3"/>
    <dgm:cxn modelId="{A2C79CE8-2ADE-B040-BBE8-345D4F6A4D98}" type="presOf" srcId="{BE07F4F5-24B4-334E-BF09-A4B3D99230D3}" destId="{5D77AD4C-2984-6244-BCC4-B51E90947935}" srcOrd="1" destOrd="0" presId="urn:microsoft.com/office/officeart/2005/8/layout/process3"/>
    <dgm:cxn modelId="{61F274F0-F525-9846-8519-A861DA64DE2A}" srcId="{05E2CC10-C4B9-434D-BBE1-5191AF707E63}" destId="{76A343C4-724D-D045-A244-DB407A862667}" srcOrd="1" destOrd="0" parTransId="{E722F014-B741-2346-A599-51D4A3DF5052}" sibTransId="{9E4EE4B2-4DE6-DE46-BE88-801F9DB71387}"/>
    <dgm:cxn modelId="{9F4AD0F5-6468-3441-A477-049EA96B2632}" srcId="{05E2CC10-C4B9-434D-BBE1-5191AF707E63}" destId="{5C539237-BAC2-3D41-B4E9-509AC7DD25DA}" srcOrd="0" destOrd="0" parTransId="{69F89727-060A-F34A-ABD1-A71DAC90A371}" sibTransId="{F9B58E25-A455-E140-89CC-96AB80B4A05E}"/>
    <dgm:cxn modelId="{FA1657F9-C3CB-D545-95DD-DE1775C4A446}" type="presOf" srcId="{8D7CB2BB-A3A2-9944-94D0-CE982951ED1D}" destId="{B2056309-9D9B-1D4C-89CB-8DBC58A133D8}" srcOrd="0" destOrd="1" presId="urn:microsoft.com/office/officeart/2005/8/layout/process3"/>
    <dgm:cxn modelId="{9CB0DEFE-65D0-1B41-8A18-201188E5A022}" srcId="{BE07F4F5-24B4-334E-BF09-A4B3D99230D3}" destId="{B1E04082-A71B-E147-ACD2-565B30E907AC}" srcOrd="4" destOrd="0" parTransId="{B3D22268-64C6-D54C-871B-2CC2D2665158}" sibTransId="{DC4946D9-3320-FA49-BC33-48F023245173}"/>
    <dgm:cxn modelId="{9733AB10-CE59-C14D-951A-CF0887E9760E}" type="presParOf" srcId="{46164866-07C0-A541-9A1F-9DD7FDA02A59}" destId="{FA56B026-395F-4740-BC18-F6AF654F18AF}" srcOrd="0" destOrd="0" presId="urn:microsoft.com/office/officeart/2005/8/layout/process3"/>
    <dgm:cxn modelId="{050E9947-62C4-4A4B-A680-E372428B3321}" type="presParOf" srcId="{FA56B026-395F-4740-BC18-F6AF654F18AF}" destId="{F519507F-9667-BD40-B4C8-0AFBD1610A45}" srcOrd="0" destOrd="0" presId="urn:microsoft.com/office/officeart/2005/8/layout/process3"/>
    <dgm:cxn modelId="{430EEA31-7B81-9746-A874-52CBFC7F91D6}" type="presParOf" srcId="{FA56B026-395F-4740-BC18-F6AF654F18AF}" destId="{6DF5553C-3A57-3B40-8DFE-F16319DF2E64}" srcOrd="1" destOrd="0" presId="urn:microsoft.com/office/officeart/2005/8/layout/process3"/>
    <dgm:cxn modelId="{944DF80D-EE37-AB4F-AE3D-0961EB743448}" type="presParOf" srcId="{FA56B026-395F-4740-BC18-F6AF654F18AF}" destId="{71F08C9F-4DE5-6149-9213-D821365DEB58}" srcOrd="2" destOrd="0" presId="urn:microsoft.com/office/officeart/2005/8/layout/process3"/>
    <dgm:cxn modelId="{4EFD66A0-F8BF-5341-B3DD-2E0E38DF9E27}" type="presParOf" srcId="{46164866-07C0-A541-9A1F-9DD7FDA02A59}" destId="{56207E3D-C46F-F141-B838-873226205F9A}" srcOrd="1" destOrd="0" presId="urn:microsoft.com/office/officeart/2005/8/layout/process3"/>
    <dgm:cxn modelId="{B990393D-4CDB-6446-A8F6-D2E7E5CDFF32}" type="presParOf" srcId="{56207E3D-C46F-F141-B838-873226205F9A}" destId="{9DB60E4A-6499-DA4F-9710-4E746696E7B3}" srcOrd="0" destOrd="0" presId="urn:microsoft.com/office/officeart/2005/8/layout/process3"/>
    <dgm:cxn modelId="{BAD15432-21F2-2848-AADF-9D51FFD3FF35}" type="presParOf" srcId="{46164866-07C0-A541-9A1F-9DD7FDA02A59}" destId="{69171109-13F0-0846-9CFD-A5DCC78AB37D}" srcOrd="2" destOrd="0" presId="urn:microsoft.com/office/officeart/2005/8/layout/process3"/>
    <dgm:cxn modelId="{2895A068-E531-D249-903A-DB146A0838D4}" type="presParOf" srcId="{69171109-13F0-0846-9CFD-A5DCC78AB37D}" destId="{5012ACDD-A496-9240-AF21-30D8846880DF}" srcOrd="0" destOrd="0" presId="urn:microsoft.com/office/officeart/2005/8/layout/process3"/>
    <dgm:cxn modelId="{6C3A895A-5E02-A044-8881-4B4D0EFD06A3}" type="presParOf" srcId="{69171109-13F0-0846-9CFD-A5DCC78AB37D}" destId="{95B2781C-B73F-AB40-9A6B-6F6618DBF28E}" srcOrd="1" destOrd="0" presId="urn:microsoft.com/office/officeart/2005/8/layout/process3"/>
    <dgm:cxn modelId="{32C456F2-1DBD-6C4C-9EE5-FF2CD95C1F8E}" type="presParOf" srcId="{69171109-13F0-0846-9CFD-A5DCC78AB37D}" destId="{0668B2CD-7802-D648-961F-87893DF34757}" srcOrd="2" destOrd="0" presId="urn:microsoft.com/office/officeart/2005/8/layout/process3"/>
    <dgm:cxn modelId="{B1867D18-C562-D24C-ABB3-6C6627D661C6}" type="presParOf" srcId="{46164866-07C0-A541-9A1F-9DD7FDA02A59}" destId="{9D95303D-93AB-F041-B4FC-A57835642A57}" srcOrd="3" destOrd="0" presId="urn:microsoft.com/office/officeart/2005/8/layout/process3"/>
    <dgm:cxn modelId="{DB90CDF2-F2B7-C649-8103-283CD99E9766}" type="presParOf" srcId="{9D95303D-93AB-F041-B4FC-A57835642A57}" destId="{E7B0AB51-D057-2943-8FA7-076847EDA422}" srcOrd="0" destOrd="0" presId="urn:microsoft.com/office/officeart/2005/8/layout/process3"/>
    <dgm:cxn modelId="{BCE7C2A5-628A-0942-AB27-593A2F44DA7D}" type="presParOf" srcId="{46164866-07C0-A541-9A1F-9DD7FDA02A59}" destId="{DE72D151-35EF-2D42-81A8-215BDC7EE954}" srcOrd="4" destOrd="0" presId="urn:microsoft.com/office/officeart/2005/8/layout/process3"/>
    <dgm:cxn modelId="{908986C4-9A55-8B42-A645-3269007329A8}" type="presParOf" srcId="{DE72D151-35EF-2D42-81A8-215BDC7EE954}" destId="{A02645D0-3BC8-DA40-80A2-C82320912950}" srcOrd="0" destOrd="0" presId="urn:microsoft.com/office/officeart/2005/8/layout/process3"/>
    <dgm:cxn modelId="{27C3DA0B-BAE9-6A4D-A9CF-5DC1E953A964}" type="presParOf" srcId="{DE72D151-35EF-2D42-81A8-215BDC7EE954}" destId="{5D77AD4C-2984-6244-BCC4-B51E90947935}" srcOrd="1" destOrd="0" presId="urn:microsoft.com/office/officeart/2005/8/layout/process3"/>
    <dgm:cxn modelId="{BB050C01-5502-5F4D-B9BA-064A5CEDACB4}" type="presParOf" srcId="{DE72D151-35EF-2D42-81A8-215BDC7EE954}" destId="{B2056309-9D9B-1D4C-89CB-8DBC58A133D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5553C-3A57-3B40-8DFE-F16319DF2E64}">
      <dsp:nvSpPr>
        <dsp:cNvPr id="0" name=""/>
        <dsp:cNvSpPr/>
      </dsp:nvSpPr>
      <dsp:spPr>
        <a:xfrm>
          <a:off x="2990" y="308076"/>
          <a:ext cx="1724318" cy="738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Department</a:t>
          </a:r>
        </a:p>
      </dsp:txBody>
      <dsp:txXfrm>
        <a:off x="2990" y="308076"/>
        <a:ext cx="1724318" cy="492647"/>
      </dsp:txXfrm>
    </dsp:sp>
    <dsp:sp modelId="{71F08C9F-4DE5-6149-9213-D821365DEB58}">
      <dsp:nvSpPr>
        <dsp:cNvPr id="0" name=""/>
        <dsp:cNvSpPr/>
      </dsp:nvSpPr>
      <dsp:spPr>
        <a:xfrm>
          <a:off x="140400" y="800723"/>
          <a:ext cx="2155846" cy="346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Dossier is completed including external letters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Faculty committee reviews and makes recommendation to Department chair*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Eligible Faculty Voting*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C00000"/>
              </a:solidFill>
            </a:rPr>
            <a:t>Department Chair reviews and makes recommendation to Dean</a:t>
          </a:r>
        </a:p>
      </dsp:txBody>
      <dsp:txXfrm>
        <a:off x="203543" y="863866"/>
        <a:ext cx="2029560" cy="3336914"/>
      </dsp:txXfrm>
    </dsp:sp>
    <dsp:sp modelId="{56207E3D-C46F-F141-B838-873226205F9A}">
      <dsp:nvSpPr>
        <dsp:cNvPr id="0" name=""/>
        <dsp:cNvSpPr/>
      </dsp:nvSpPr>
      <dsp:spPr>
        <a:xfrm>
          <a:off x="2042650" y="339747"/>
          <a:ext cx="668523" cy="429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~Oct 31</a:t>
          </a:r>
        </a:p>
      </dsp:txBody>
      <dsp:txXfrm>
        <a:off x="2042650" y="425608"/>
        <a:ext cx="539732" cy="257583"/>
      </dsp:txXfrm>
    </dsp:sp>
    <dsp:sp modelId="{95B2781C-B73F-AB40-9A6B-6F6618DBF28E}">
      <dsp:nvSpPr>
        <dsp:cNvPr id="0" name=""/>
        <dsp:cNvSpPr/>
      </dsp:nvSpPr>
      <dsp:spPr>
        <a:xfrm>
          <a:off x="2988674" y="308076"/>
          <a:ext cx="1724318" cy="738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College</a:t>
          </a:r>
        </a:p>
      </dsp:txBody>
      <dsp:txXfrm>
        <a:off x="2988674" y="308076"/>
        <a:ext cx="1724318" cy="492647"/>
      </dsp:txXfrm>
    </dsp:sp>
    <dsp:sp modelId="{0668B2CD-7802-D648-961F-87893DF34757}">
      <dsp:nvSpPr>
        <dsp:cNvPr id="0" name=""/>
        <dsp:cNvSpPr/>
      </dsp:nvSpPr>
      <dsp:spPr>
        <a:xfrm>
          <a:off x="3121471" y="800723"/>
          <a:ext cx="2165071" cy="346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College P&amp;T committee reviews and makes recommendation to the Dean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Dean’s advisory committee (Associate Deans) reviews and makes recommendation to the Dean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C00000"/>
              </a:solidFill>
            </a:rPr>
            <a:t>Dean reviews and makes recommendation to Provost</a:t>
          </a:r>
          <a:endParaRPr lang="en-US" sz="1300" kern="1200" dirty="0"/>
        </a:p>
      </dsp:txBody>
      <dsp:txXfrm>
        <a:off x="3184884" y="864136"/>
        <a:ext cx="2038245" cy="3336374"/>
      </dsp:txXfrm>
    </dsp:sp>
    <dsp:sp modelId="{9D95303D-93AB-F041-B4FC-A57835642A57}">
      <dsp:nvSpPr>
        <dsp:cNvPr id="0" name=""/>
        <dsp:cNvSpPr/>
      </dsp:nvSpPr>
      <dsp:spPr>
        <a:xfrm>
          <a:off x="5029486" y="339747"/>
          <a:ext cx="670968" cy="429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~Jan 15</a:t>
          </a:r>
        </a:p>
      </dsp:txBody>
      <dsp:txXfrm>
        <a:off x="5029486" y="425608"/>
        <a:ext cx="542177" cy="257583"/>
      </dsp:txXfrm>
    </dsp:sp>
    <dsp:sp modelId="{5D77AD4C-2984-6244-BCC4-B51E90947935}">
      <dsp:nvSpPr>
        <dsp:cNvPr id="0" name=""/>
        <dsp:cNvSpPr/>
      </dsp:nvSpPr>
      <dsp:spPr>
        <a:xfrm>
          <a:off x="5978970" y="308076"/>
          <a:ext cx="1787307" cy="738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Senior Administration</a:t>
          </a:r>
        </a:p>
      </dsp:txBody>
      <dsp:txXfrm>
        <a:off x="5978970" y="308076"/>
        <a:ext cx="1787307" cy="492647"/>
      </dsp:txXfrm>
    </dsp:sp>
    <dsp:sp modelId="{B2056309-9D9B-1D4C-89CB-8DBC58A133D8}">
      <dsp:nvSpPr>
        <dsp:cNvPr id="0" name=""/>
        <dsp:cNvSpPr/>
      </dsp:nvSpPr>
      <dsp:spPr>
        <a:xfrm>
          <a:off x="6224986" y="800723"/>
          <a:ext cx="2001623" cy="346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C00000"/>
              </a:solidFill>
            </a:rPr>
            <a:t>Provost (SVPP) reviews and makes recommendation to President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President makes decision to be ratified by Board of Regents (candidate gets ‘official’ decision)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March-May – letters from SVPP/President</a:t>
          </a:r>
        </a:p>
      </dsp:txBody>
      <dsp:txXfrm>
        <a:off x="6283612" y="859349"/>
        <a:ext cx="1884371" cy="334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4B316EF-6195-FB43-91CC-2DCC3A686B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23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9600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7FC7E33-FBD3-674E-9E15-5C7AE6D98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107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17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3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5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68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5852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1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3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3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C7E33-FBD3-674E-9E15-5C7AE6D98A4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67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C7E33-FBD3-674E-9E15-5C7AE6D98A4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73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avoid pitfalls and how to account for achievements at previous institution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C7E33-FBD3-674E-9E15-5C7AE6D98A4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4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ASST to ASSOC: 11 women, 5 African American, 1 Hispanic</a:t>
            </a:r>
          </a:p>
          <a:p>
            <a:r>
              <a:rPr lang="en-US" dirty="0"/>
              <a:t>ASST to ASSOC NM: 2 women yes; No – 1 male and 1 woman</a:t>
            </a:r>
          </a:p>
          <a:p>
            <a:r>
              <a:rPr lang="en-US" dirty="0"/>
              <a:t>ASSOC to PROF: 3 women; No – 1 woman; 1 man;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C7E33-FBD3-674E-9E15-5C7AE6D98A4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08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CE1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2728" y="348932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>
              <a:latin typeface="Times" charset="0"/>
            </a:endParaRPr>
          </a:p>
        </p:txBody>
      </p:sp>
      <p:pic>
        <p:nvPicPr>
          <p:cNvPr id="6" name="Picture 10" descr="CoEnameplate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3"/>
            <a:ext cx="4724400" cy="70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2BF49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733800"/>
            <a:ext cx="6248400" cy="1752600"/>
          </a:xfrm>
        </p:spPr>
        <p:txBody>
          <a:bodyPr/>
          <a:lstStyle>
            <a:lvl1pPr marL="0" indent="0">
              <a:buFont typeface="Times" charset="0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625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527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5896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631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B019DD-4B93-274F-86D6-C8DD60AC3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700"/>
            <a:ext cx="9169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57250D-F640-5B43-B5A3-41E6681710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78875" y="6575425"/>
            <a:ext cx="5349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37EFD-AA6F-2D44-ADF0-4AD1E22C2E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78353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39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3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7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545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25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91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99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212728" y="348932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>
              <a:latin typeface="Times" charset="0"/>
            </a:endParaRPr>
          </a:p>
        </p:txBody>
      </p:sp>
      <p:pic>
        <p:nvPicPr>
          <p:cNvPr id="1030" name="Picture 7" descr="ISUnameplatewhit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2"/>
            <a:ext cx="3352800" cy="29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 descr="CO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83339"/>
            <a:ext cx="2895600" cy="24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1126"/>
          </a:solidFill>
          <a:latin typeface="+mn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1126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1126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1126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1126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3000">
          <a:solidFill>
            <a:srgbClr val="CE1126"/>
          </a:solidFill>
          <a:latin typeface="Arial Narrow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3000">
          <a:solidFill>
            <a:srgbClr val="CE1126"/>
          </a:solidFill>
          <a:latin typeface="Arial Narrow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3000">
          <a:solidFill>
            <a:srgbClr val="CE1126"/>
          </a:solidFill>
          <a:latin typeface="Arial Narrow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3000">
          <a:solidFill>
            <a:srgbClr val="CE1126"/>
          </a:solidFill>
          <a:latin typeface="Arial Narrow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95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14337" indent="-171446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95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95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95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95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950">
          <a:solidFill>
            <a:schemeClr val="tx1"/>
          </a:solidFill>
          <a:latin typeface="+mn-lt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950">
          <a:solidFill>
            <a:schemeClr val="tx1"/>
          </a:solidFill>
          <a:latin typeface="+mn-lt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950">
          <a:solidFill>
            <a:schemeClr val="tx1"/>
          </a:solidFill>
          <a:latin typeface="+mn-lt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9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D8D7B6C0-CF42-E641-BDBB-3EFF0932F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1638" y="3527425"/>
            <a:ext cx="83407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372C3D27-E9EE-FF46-81DB-E0E78EB88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1638" y="928688"/>
            <a:ext cx="83407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85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  <a:sym typeface="Helvetica Neue Light" panose="02000403000000020004" pitchFamily="2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panose="02000403000000020004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panose="02000403000000020004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panose="02000403000000020004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panose="02000403000000020004" pitchFamily="2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>
          <a:solidFill>
            <a:srgbClr val="606060"/>
          </a:solidFill>
          <a:latin typeface="+mn-lt"/>
          <a:ea typeface="+mn-ea"/>
          <a:cs typeface="+mn-cs"/>
          <a:sym typeface="Helvetica Neue" panose="02000503000000020004" pitchFamily="2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>
          <a:solidFill>
            <a:srgbClr val="606060"/>
          </a:solidFill>
          <a:latin typeface="+mn-lt"/>
          <a:ea typeface="+mn-ea"/>
          <a:cs typeface="+mn-cs"/>
          <a:sym typeface="Helvetica Neue" panose="02000503000000020004" pitchFamily="2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>
          <a:solidFill>
            <a:srgbClr val="606060"/>
          </a:solidFill>
          <a:latin typeface="+mn-lt"/>
          <a:ea typeface="+mn-ea"/>
          <a:cs typeface="+mn-cs"/>
          <a:sym typeface="Helvetica Neue" panose="02000503000000020004" pitchFamily="2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>
          <a:solidFill>
            <a:srgbClr val="606060"/>
          </a:solidFill>
          <a:latin typeface="+mn-lt"/>
          <a:ea typeface="+mn-ea"/>
          <a:cs typeface="+mn-cs"/>
          <a:sym typeface="Helvetica Neue" panose="02000503000000020004" pitchFamily="2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>
          <a:solidFill>
            <a:srgbClr val="606060"/>
          </a:solidFill>
          <a:latin typeface="+mn-lt"/>
          <a:ea typeface="+mn-ea"/>
          <a:cs typeface="+mn-cs"/>
          <a:sym typeface="Helvetica Neue" panose="02000503000000020004" pitchFamily="2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18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18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18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18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ineering.iastate.edu/hr/faculty-advancemen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ineering.iastate.edu/hr/files/2021/02/CoE-PT-portfolio-Section-III-A-exemplar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and tenure workshop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Spring 2023</a:t>
            </a:r>
          </a:p>
        </p:txBody>
      </p:sp>
    </p:spTree>
    <p:extLst>
      <p:ext uri="{BB962C8B-B14F-4D97-AF65-F5344CB8AC3E}">
        <p14:creationId xmlns:p14="http://schemas.microsoft.com/office/powerpoint/2010/main" val="205676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88AB5-4A3E-3B47-B4E4-242E59FA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 P&amp;T cases (2016-17 to 2022-23): Recommendations to Provost’s office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83E3C6-A6EE-5240-BAAB-800776ECE9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9200" y="1447799"/>
          <a:ext cx="6172198" cy="28896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76296">
                  <a:extLst>
                    <a:ext uri="{9D8B030D-6E8A-4147-A177-3AD203B41FA5}">
                      <a16:colId xmlns:a16="http://schemas.microsoft.com/office/drawing/2014/main" val="22341988"/>
                    </a:ext>
                  </a:extLst>
                </a:gridCol>
                <a:gridCol w="851338">
                  <a:extLst>
                    <a:ext uri="{9D8B030D-6E8A-4147-A177-3AD203B41FA5}">
                      <a16:colId xmlns:a16="http://schemas.microsoft.com/office/drawing/2014/main" val="321914540"/>
                    </a:ext>
                  </a:extLst>
                </a:gridCol>
                <a:gridCol w="922282">
                  <a:extLst>
                    <a:ext uri="{9D8B030D-6E8A-4147-A177-3AD203B41FA5}">
                      <a16:colId xmlns:a16="http://schemas.microsoft.com/office/drawing/2014/main" val="1154705246"/>
                    </a:ext>
                  </a:extLst>
                </a:gridCol>
                <a:gridCol w="922282">
                  <a:extLst>
                    <a:ext uri="{9D8B030D-6E8A-4147-A177-3AD203B41FA5}">
                      <a16:colId xmlns:a16="http://schemas.microsoft.com/office/drawing/2014/main" val="3494126564"/>
                    </a:ext>
                  </a:extLst>
                </a:gridCol>
              </a:tblGrid>
              <a:tr h="405919">
                <a:tc>
                  <a:txBody>
                    <a:bodyPr/>
                    <a:lstStyle/>
                    <a:p>
                      <a:r>
                        <a:rPr lang="en-US" sz="1500" dirty="0"/>
                        <a:t>Action</a:t>
                      </a:r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Yes</a:t>
                      </a:r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</a:t>
                      </a:r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% Yes</a:t>
                      </a:r>
                    </a:p>
                  </a:txBody>
                  <a:tcPr marL="100090" marR="100090" marT="50045" marB="50045"/>
                </a:tc>
                <a:extLst>
                  <a:ext uri="{0D108BD9-81ED-4DB2-BD59-A6C34878D82A}">
                    <a16:rowId xmlns:a16="http://schemas.microsoft.com/office/drawing/2014/main" val="944675829"/>
                  </a:ext>
                </a:extLst>
              </a:tr>
              <a:tr h="405919">
                <a:tc>
                  <a:txBody>
                    <a:bodyPr/>
                    <a:lstStyle/>
                    <a:p>
                      <a:r>
                        <a:rPr lang="en-US" sz="1500" dirty="0"/>
                        <a:t>Promotion to Professor (already tenured)</a:t>
                      </a:r>
                      <a:endParaRPr lang="en-US" sz="1500" baseline="30000" dirty="0"/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33</a:t>
                      </a:r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</a:t>
                      </a:r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92%</a:t>
                      </a:r>
                    </a:p>
                  </a:txBody>
                  <a:tcPr marL="100090" marR="100090" marT="50045" marB="50045"/>
                </a:tc>
                <a:extLst>
                  <a:ext uri="{0D108BD9-81ED-4DB2-BD59-A6C34878D82A}">
                    <a16:rowId xmlns:a16="http://schemas.microsoft.com/office/drawing/2014/main" val="4113473615"/>
                  </a:ext>
                </a:extLst>
              </a:tr>
              <a:tr h="550494">
                <a:tc>
                  <a:txBody>
                    <a:bodyPr/>
                    <a:lstStyle/>
                    <a:p>
                      <a:r>
                        <a:rPr lang="en-US" sz="1500" dirty="0"/>
                        <a:t>Promotion to Associate Professor with Tenure (Mandatory)</a:t>
                      </a:r>
                      <a:endParaRPr lang="en-US" sz="1500" baseline="30000" dirty="0"/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40</a:t>
                      </a:r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2*</a:t>
                      </a:r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95%</a:t>
                      </a:r>
                    </a:p>
                  </a:txBody>
                  <a:tcPr marL="100090" marR="100090" marT="50045" marB="50045"/>
                </a:tc>
                <a:extLst>
                  <a:ext uri="{0D108BD9-81ED-4DB2-BD59-A6C34878D82A}">
                    <a16:rowId xmlns:a16="http://schemas.microsoft.com/office/drawing/2014/main" val="1403965860"/>
                  </a:ext>
                </a:extLst>
              </a:tr>
              <a:tr h="550494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Promotion to Associate Professor with Tenure (Non-mandatory)</a:t>
                      </a:r>
                      <a:endParaRPr lang="en-US" sz="1500" baseline="30000" dirty="0"/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</a:t>
                      </a:r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2**</a:t>
                      </a:r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80%</a:t>
                      </a:r>
                    </a:p>
                  </a:txBody>
                  <a:tcPr marL="100090" marR="100090" marT="50045" marB="50045"/>
                </a:tc>
                <a:extLst>
                  <a:ext uri="{0D108BD9-81ED-4DB2-BD59-A6C34878D82A}">
                    <a16:rowId xmlns:a16="http://schemas.microsoft.com/office/drawing/2014/main" val="3588137871"/>
                  </a:ext>
                </a:extLst>
              </a:tr>
              <a:tr h="405919">
                <a:tc>
                  <a:txBody>
                    <a:bodyPr/>
                    <a:lstStyle/>
                    <a:p>
                      <a:r>
                        <a:rPr lang="en-US" sz="1500" dirty="0"/>
                        <a:t>Tenure as Associate Professor</a:t>
                      </a:r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</a:t>
                      </a:r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</a:t>
                      </a:r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100%</a:t>
                      </a:r>
                    </a:p>
                  </a:txBody>
                  <a:tcPr marL="100090" marR="100090" marT="50045" marB="50045"/>
                </a:tc>
                <a:extLst>
                  <a:ext uri="{0D108BD9-81ED-4DB2-BD59-A6C34878D82A}">
                    <a16:rowId xmlns:a16="http://schemas.microsoft.com/office/drawing/2014/main" val="353675844"/>
                  </a:ext>
                </a:extLst>
              </a:tr>
              <a:tr h="405919"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Total</a:t>
                      </a:r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85</a:t>
                      </a:r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</a:t>
                      </a:r>
                    </a:p>
                  </a:txBody>
                  <a:tcPr marL="100090" marR="100090" marT="50045" marB="50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92%</a:t>
                      </a:r>
                    </a:p>
                  </a:txBody>
                  <a:tcPr marL="100090" marR="100090" marT="50045" marB="50045"/>
                </a:tc>
                <a:extLst>
                  <a:ext uri="{0D108BD9-81ED-4DB2-BD59-A6C34878D82A}">
                    <a16:rowId xmlns:a16="http://schemas.microsoft.com/office/drawing/2014/main" val="737874752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EAE0B4-56E5-6546-B5B0-5BF21723B57B}"/>
              </a:ext>
            </a:extLst>
          </p:cNvPr>
          <p:cNvSpPr txBox="1">
            <a:spLocks/>
          </p:cNvSpPr>
          <p:nvPr/>
        </p:nvSpPr>
        <p:spPr bwMode="auto">
          <a:xfrm>
            <a:off x="1181099" y="4338454"/>
            <a:ext cx="3124200" cy="53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195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337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195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195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195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195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1950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1950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1950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19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kern="0" dirty="0"/>
              <a:t>*1 recommended for an extension</a:t>
            </a:r>
          </a:p>
          <a:p>
            <a:pPr marL="0" indent="0">
              <a:buNone/>
            </a:pPr>
            <a:r>
              <a:rPr lang="en-US" sz="1200" kern="0" dirty="0"/>
              <a:t>**Both withdrew prior to college decision</a:t>
            </a:r>
          </a:p>
          <a:p>
            <a:pPr marL="0" indent="0">
              <a:buNone/>
            </a:pPr>
            <a:endParaRPr lang="en-US" sz="1200" kern="0" dirty="0"/>
          </a:p>
          <a:p>
            <a:pPr marL="0" indent="0">
              <a:buNone/>
            </a:pPr>
            <a:endParaRPr lang="en-US" sz="1200" kern="0" dirty="0"/>
          </a:p>
          <a:p>
            <a:endParaRPr lang="en-US" sz="1200" kern="0" dirty="0"/>
          </a:p>
          <a:p>
            <a:endParaRPr lang="en-US" sz="1200" kern="0" dirty="0"/>
          </a:p>
          <a:p>
            <a:endParaRPr lang="en-US" sz="1200" kern="0" dirty="0"/>
          </a:p>
          <a:p>
            <a:endParaRPr lang="en-US" sz="1200" kern="0" dirty="0"/>
          </a:p>
          <a:p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60224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68AE-512C-1445-AD72-EF1BC813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Advancement Materials (The Dossier)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645B-0BDF-F84C-8620-C38BA046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/>
          </a:bodyPr>
          <a:lstStyle/>
          <a:p>
            <a:r>
              <a:rPr lang="en-US" sz="1650" dirty="0"/>
              <a:t>All templates can be found at:</a:t>
            </a:r>
          </a:p>
          <a:p>
            <a:pPr marL="0" indent="0">
              <a:buNone/>
            </a:pPr>
            <a:r>
              <a:rPr lang="en-US" sz="1650" dirty="0">
                <a:hlinkClick r:id="rId2"/>
              </a:rPr>
              <a:t>https://www.engineering.iastate.edu/hr/faculty-advancement/</a:t>
            </a:r>
            <a:endParaRPr lang="en-US" sz="1650" dirty="0"/>
          </a:p>
          <a:p>
            <a:endParaRPr lang="en-US" sz="1650" dirty="0"/>
          </a:p>
          <a:p>
            <a:r>
              <a:rPr lang="en-US" sz="1650" dirty="0"/>
              <a:t>Vita (college template, updated Feb 2022)</a:t>
            </a:r>
          </a:p>
          <a:p>
            <a:r>
              <a:rPr lang="en-US" sz="1650" dirty="0"/>
              <a:t>Faculty portfolio (college template, updated Feb 2022)</a:t>
            </a:r>
          </a:p>
          <a:p>
            <a:r>
              <a:rPr lang="en-US" sz="1650" dirty="0"/>
              <a:t>Factual Document Summary (Internal Document - template)</a:t>
            </a:r>
          </a:p>
          <a:p>
            <a:pPr lvl="1"/>
            <a:r>
              <a:rPr lang="en-US" sz="1650" dirty="0"/>
              <a:t>Candidate works with department to ensure accuracy of information</a:t>
            </a:r>
          </a:p>
          <a:p>
            <a:r>
              <a:rPr lang="en-US" sz="1650" dirty="0"/>
              <a:t>Peer evaluations of Teaching*</a:t>
            </a:r>
          </a:p>
          <a:p>
            <a:pPr lvl="1"/>
            <a:r>
              <a:rPr lang="en-US" sz="1650" dirty="0"/>
              <a:t>You discuss in your portfolio a summary of feedback and any actions taken</a:t>
            </a:r>
          </a:p>
          <a:p>
            <a:r>
              <a:rPr lang="en-US" sz="1650" dirty="0"/>
              <a:t>External Letters*</a:t>
            </a:r>
          </a:p>
          <a:p>
            <a:r>
              <a:rPr lang="en-US" sz="1650" dirty="0"/>
              <a:t>Committee, Chair Letters*</a:t>
            </a:r>
          </a:p>
          <a:p>
            <a:endParaRPr lang="en-US" sz="1650" dirty="0"/>
          </a:p>
          <a:p>
            <a:r>
              <a:rPr lang="en-US" sz="1650" dirty="0"/>
              <a:t>Updates to Dossier</a:t>
            </a:r>
          </a:p>
          <a:p>
            <a:pPr lvl="1"/>
            <a:r>
              <a:rPr lang="en-US" sz="1650" dirty="0"/>
              <a:t>Use college template to report updates (scholarship, grants, graduating students, significant honors/awards)</a:t>
            </a:r>
          </a:p>
          <a:p>
            <a:pPr lvl="1"/>
            <a:r>
              <a:rPr lang="en-US" sz="1650" dirty="0"/>
              <a:t>Submitted to chair -&gt; Dean’s office -&gt; Provost’s office</a:t>
            </a:r>
          </a:p>
          <a:p>
            <a:pPr lvl="1"/>
            <a:r>
              <a:rPr lang="en-US" sz="1650" dirty="0"/>
              <a:t>Window: Jan 1</a:t>
            </a:r>
            <a:r>
              <a:rPr lang="en-US" sz="1650" baseline="30000" dirty="0"/>
              <a:t>st</a:t>
            </a:r>
            <a:r>
              <a:rPr lang="en-US" sz="1650" dirty="0"/>
              <a:t> week;</a:t>
            </a:r>
          </a:p>
          <a:p>
            <a:endParaRPr lang="en-US" sz="1650" dirty="0"/>
          </a:p>
          <a:p>
            <a:endParaRPr lang="en-US" sz="16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51E95A-63A9-2841-B920-4A312DCED282}"/>
              </a:ext>
            </a:extLst>
          </p:cNvPr>
          <p:cNvSpPr/>
          <p:nvPr/>
        </p:nvSpPr>
        <p:spPr>
          <a:xfrm>
            <a:off x="7239000" y="38862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*department will add into dossier</a:t>
            </a:r>
          </a:p>
        </p:txBody>
      </p:sp>
    </p:spTree>
    <p:extLst>
      <p:ext uri="{BB962C8B-B14F-4D97-AF65-F5344CB8AC3E}">
        <p14:creationId xmlns:p14="http://schemas.microsoft.com/office/powerpoint/2010/main" val="363935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>
            <a:extLst>
              <a:ext uri="{FF2B5EF4-FFF2-40B4-BE49-F238E27FC236}">
                <a16:creationId xmlns:a16="http://schemas.microsoft.com/office/drawing/2014/main" id="{79E0991A-39DD-9D44-A055-728EFEAE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6225"/>
            <a:ext cx="4335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1pPr>
            <a:lvl2pPr marL="742950" indent="-285750"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2pPr>
            <a:lvl3pPr marL="1143000" indent="-228600"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3pPr>
            <a:lvl4pPr marL="1600200" indent="-228600"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4pPr>
            <a:lvl5pPr marL="2057400" indent="-228600"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Helvetica Neue" panose="02000503000000020004" pitchFamily="2" charset="0"/>
              </a:rPr>
              <a:t>P&amp;T Committee Observations: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74019-B4B2-4833-83ED-64A74B4C567F}"/>
              </a:ext>
            </a:extLst>
          </p:cNvPr>
          <p:cNvSpPr txBox="1"/>
          <p:nvPr/>
        </p:nvSpPr>
        <p:spPr>
          <a:xfrm>
            <a:off x="76200" y="784225"/>
            <a:ext cx="9271000" cy="5632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The entire ISU community is here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to support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 your career development and growth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N W3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Assistance Professor Promotion</a:t>
            </a:r>
          </a:p>
          <a:p>
            <a:pPr marL="46196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-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Teaching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Research/scholarship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 are critical</a:t>
            </a:r>
          </a:p>
          <a:p>
            <a:pPr marL="46196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-  Ok to have few low teaching evolution(s); must show efforts for improvement</a:t>
            </a:r>
          </a:p>
          <a:p>
            <a:pPr marL="46196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-  Cases weakened by weak teaching effectiveness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	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 Full Professor Promotion</a:t>
            </a:r>
          </a:p>
          <a:p>
            <a:pPr marL="46196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-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Teaching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Research/scholarship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Outreach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 are critical (stature and leadership)</a:t>
            </a:r>
          </a:p>
          <a:p>
            <a:pPr marL="46196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-  Developing/pivoting to new area is a plus, but not necessary  </a:t>
            </a:r>
          </a:p>
          <a:p>
            <a:pPr marL="46196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-  Cases weakened by weak teaching and/or outreach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N W3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 General Practices</a:t>
            </a:r>
          </a:p>
          <a:p>
            <a:pPr marL="461963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-  Establish targets and goals (within department, at peer and peer+ institution)</a:t>
            </a:r>
          </a:p>
          <a:p>
            <a:pPr marL="461963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-  Listen to department chair advice during annual reviews</a:t>
            </a:r>
          </a:p>
          <a:p>
            <a:pPr marL="461963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-  Reach out to dept. chair, mentor and colleagues (within, across and outside ISU)</a:t>
            </a:r>
          </a:p>
          <a:p>
            <a:pPr marL="9144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 Bring forward issues and concerns</a:t>
            </a:r>
          </a:p>
          <a:p>
            <a:pPr marL="9144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 Discuss your research ideas, advice, collaboration</a:t>
            </a:r>
          </a:p>
          <a:p>
            <a:pPr marL="9144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 Explore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work life integration policies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/tenure clock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extension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/PRS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adjustment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</a:rPr>
              <a:t>	   		</a:t>
            </a:r>
          </a:p>
        </p:txBody>
      </p:sp>
      <p:sp>
        <p:nvSpPr>
          <p:cNvPr id="11268" name="Slide Number Placeholder 1">
            <a:extLst>
              <a:ext uri="{FF2B5EF4-FFF2-40B4-BE49-F238E27FC236}">
                <a16:creationId xmlns:a16="http://schemas.microsoft.com/office/drawing/2014/main" id="{EBAA440B-C9C1-8C46-A603-21F3F3287C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875713" y="6492875"/>
            <a:ext cx="5365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1pPr>
            <a:lvl2pPr marL="742950" indent="-285750"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2pPr>
            <a:lvl3pPr marL="1143000" indent="-228600"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3pPr>
            <a:lvl4pPr marL="1600200" indent="-228600"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4pPr>
            <a:lvl5pPr marL="2057400" indent="-228600"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06060"/>
                </a:solidFill>
                <a:latin typeface="Helvetica Neue" panose="02000503000000020004" pitchFamily="2" charset="0"/>
                <a:ea typeface="ヒラギノ角ゴ ProN W3" panose="020B0300000000000000" pitchFamily="34" charset="-128"/>
                <a:cs typeface="ヒラギノ角ゴ ProN W3" panose="020B0300000000000000" pitchFamily="34" charset="-128"/>
                <a:sym typeface="Helvetica Neue" panose="02000503000000020004" pitchFamily="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D70A3-59E3-5B4A-8502-DB3BDDC4A798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anose="020B0300000000000000" pitchFamily="34" charset="-128"/>
                <a:sym typeface="Helvetica Neue" panose="02000503000000020004" pitchFamily="2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N W3" panose="020B0300000000000000" pitchFamily="34" charset="-128"/>
              <a:sym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379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33A2-6470-0876-E7CC-7CBBF16F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BFAA0-0674-80A2-C831-68E84FF3B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r>
              <a:rPr lang="en-US" dirty="0"/>
              <a:t>ISU and COE values, recognizes and supports collaborative work.</a:t>
            </a:r>
          </a:p>
          <a:p>
            <a:r>
              <a:rPr lang="en-US" dirty="0"/>
              <a:t>We ask faculty to clearly articulate what their role and contributions are to major collaborative efforts</a:t>
            </a:r>
          </a:p>
          <a:p>
            <a:r>
              <a:rPr lang="en-US" dirty="0"/>
              <a:t>Lack of articulation can be problematic and lead to assumptions by reviewers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Articulate in portfolio document</a:t>
            </a:r>
          </a:p>
          <a:p>
            <a:r>
              <a:rPr lang="en-US" dirty="0"/>
              <a:t>Research and scholarship – there is a specific section in portfolio document (Section III A) for this. Use exemplar format (</a:t>
            </a:r>
            <a:r>
              <a:rPr lang="en-US" dirty="0">
                <a:hlinkClick r:id="rId2"/>
              </a:rPr>
              <a:t>https://www.engineering.iastate.edu/hr/files/2021/02/CoE-PT-portfolio-Section-III-A-exemplar.pdf</a:t>
            </a:r>
            <a:r>
              <a:rPr lang="en-US" dirty="0"/>
              <a:t>) to discuss roles and contributions</a:t>
            </a:r>
          </a:p>
          <a:p>
            <a:r>
              <a:rPr lang="en-US" dirty="0"/>
              <a:t>Graduate Student Advising – clearly identify co-advised students and discuss role in co-advised students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16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CB50-EFEC-BEF4-E6BA-6E2C9B11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7EEC7-5B77-0ED0-C1D8-D82819756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64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179D-536C-8D4C-B1B9-AE3EFD78F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40E4B-FF94-7343-AFFC-2B9D5D250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Criteria related to choosing/recommending letter writers</a:t>
            </a:r>
          </a:p>
          <a:p>
            <a:pPr lvl="1"/>
            <a:r>
              <a:rPr lang="en-US" dirty="0"/>
              <a:t>We aim for 6 letters and need a minimum of 5 letters</a:t>
            </a:r>
          </a:p>
          <a:p>
            <a:pPr lvl="1"/>
            <a:r>
              <a:rPr lang="en-US" dirty="0"/>
              <a:t>Established leaders in the field and discipline</a:t>
            </a:r>
          </a:p>
          <a:p>
            <a:pPr lvl="1"/>
            <a:r>
              <a:rPr lang="en-US" dirty="0"/>
              <a:t>Predominantly from peer peer/plus institutions</a:t>
            </a:r>
          </a:p>
          <a:p>
            <a:pPr lvl="1"/>
            <a:r>
              <a:rPr lang="en-US" dirty="0"/>
              <a:t>Letters from national labs/industry/international institutions ok – but predominantly from US academic institutions</a:t>
            </a:r>
          </a:p>
          <a:p>
            <a:pPr lvl="1"/>
            <a:r>
              <a:rPr lang="en-US" dirty="0"/>
              <a:t>No conflict of interest – see COI document in COE website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Are expectations for non-mandatory cases (Assistant to Associate) different than for mandatory cases? How do prior accomplishments count?</a:t>
            </a:r>
          </a:p>
          <a:p>
            <a:pPr lvl="1"/>
            <a:r>
              <a:rPr lang="en-US" dirty="0"/>
              <a:t>No “higher standards” – but expectations must clearly be met</a:t>
            </a:r>
          </a:p>
          <a:p>
            <a:pPr lvl="1"/>
            <a:r>
              <a:rPr lang="en-US" dirty="0"/>
              <a:t>We expect there to be no areas with “questions/doubts”</a:t>
            </a:r>
          </a:p>
          <a:p>
            <a:pPr lvl="1"/>
            <a:r>
              <a:rPr lang="en-US" dirty="0"/>
              <a:t>Accomplishments prior to ISU career counts, but accomplishments at ISU are necessary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46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BE3E9-8898-BE98-F585-77B20FC6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F95CF-DAAF-FA3F-9D87-C3CA6D8E2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133600"/>
          </a:xfrm>
        </p:spPr>
        <p:txBody>
          <a:bodyPr/>
          <a:lstStyle/>
          <a:p>
            <a:r>
              <a:rPr lang="en-US" dirty="0"/>
              <a:t>Articulating DEI activities and the role they play in the decision process</a:t>
            </a:r>
          </a:p>
          <a:p>
            <a:pPr lvl="1"/>
            <a:r>
              <a:rPr lang="en-US" dirty="0"/>
              <a:t>Tangible efforts and activities are valued and recognized in the context of the expectations for</a:t>
            </a:r>
          </a:p>
          <a:p>
            <a:pPr lvl="1"/>
            <a:r>
              <a:rPr lang="en-US" dirty="0"/>
              <a:t>Articulate in the context of areas of PRS in portfolio document and focus on impact as much as possible</a:t>
            </a:r>
          </a:p>
          <a:p>
            <a:pPr lvl="1"/>
            <a:r>
              <a:rPr lang="en-US" dirty="0"/>
              <a:t>There is an “other” section for activities that do not easily fall within the PRS areas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E19B6-FB65-C7F0-BFA8-3BAFE22A8DE9}"/>
              </a:ext>
            </a:extLst>
          </p:cNvPr>
          <p:cNvSpPr txBox="1"/>
          <p:nvPr/>
        </p:nvSpPr>
        <p:spPr>
          <a:xfrm>
            <a:off x="1600200" y="4114800"/>
            <a:ext cx="6400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Helvetica" pitchFamily="2" charset="0"/>
              </a:rPr>
              <a:t>5.3.1.4.5 Equity, Diversity, and Inclusion Activities</a:t>
            </a:r>
          </a:p>
          <a:p>
            <a:r>
              <a:rPr lang="en-US" sz="1800" i="1" dirty="0">
                <a:effectLst/>
                <a:latin typeface="Helvetica" pitchFamily="2" charset="0"/>
              </a:rPr>
              <a:t>Faculty are encouraged to document equity, diversity, and inclusion activities and the impact of this work related to teaching, research/creative activities, extension and/or</a:t>
            </a:r>
          </a:p>
          <a:p>
            <a:r>
              <a:rPr lang="en-US" sz="1800" i="1" dirty="0">
                <a:effectLst/>
                <a:latin typeface="Helvetica" pitchFamily="2" charset="0"/>
              </a:rPr>
              <a:t>professional practice, institutional service, and/or other areas of their job responsibilities.</a:t>
            </a:r>
          </a:p>
        </p:txBody>
      </p:sp>
    </p:spTree>
    <p:extLst>
      <p:ext uri="{BB962C8B-B14F-4D97-AF65-F5344CB8AC3E}">
        <p14:creationId xmlns:p14="http://schemas.microsoft.com/office/powerpoint/2010/main" val="3043161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95FA-DC2E-E640-A9C1-F8CB6432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dossier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6C8A9-CB45-3F4D-B219-4A977FCF2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r>
              <a:rPr lang="en-US" sz="1800" dirty="0"/>
              <a:t>Use the COE templates – portfolio template updated to include activities and impact in the DEI space</a:t>
            </a:r>
          </a:p>
          <a:p>
            <a:r>
              <a:rPr lang="en-US" sz="1800" dirty="0"/>
              <a:t>Ensure factual summary document is accurate</a:t>
            </a:r>
          </a:p>
          <a:p>
            <a:pPr lvl="1"/>
            <a:r>
              <a:rPr lang="en-US" sz="1800" dirty="0"/>
              <a:t>Clearly identify your share of funding, co-advised students etc.</a:t>
            </a:r>
          </a:p>
          <a:p>
            <a:r>
              <a:rPr lang="en-US" altLang="en-US" sz="1800" dirty="0"/>
              <a:t>Portfolio should build a case/tell a story</a:t>
            </a:r>
          </a:p>
          <a:p>
            <a:pPr lvl="1"/>
            <a:r>
              <a:rPr lang="en-US" altLang="en-US" sz="1800" dirty="0"/>
              <a:t>Scholarship data should support the case</a:t>
            </a:r>
          </a:p>
          <a:p>
            <a:pPr lvl="1"/>
            <a:r>
              <a:rPr lang="en-US" altLang="en-US" sz="1800" dirty="0"/>
              <a:t>Articulate </a:t>
            </a:r>
            <a:r>
              <a:rPr lang="en-US" altLang="en-US" sz="1800" u="sng" dirty="0"/>
              <a:t>impact</a:t>
            </a:r>
            <a:r>
              <a:rPr lang="en-US" altLang="en-US" sz="1800" dirty="0"/>
              <a:t> of your activities</a:t>
            </a:r>
          </a:p>
          <a:p>
            <a:pPr lvl="1"/>
            <a:r>
              <a:rPr lang="en-US" altLang="en-US" sz="1800" dirty="0"/>
              <a:t>Your story should be accessible by those outside your area of expertise</a:t>
            </a:r>
          </a:p>
          <a:p>
            <a:r>
              <a:rPr lang="en-US" altLang="en-US" sz="1800" dirty="0"/>
              <a:t>Avoid ambiguity</a:t>
            </a:r>
          </a:p>
          <a:p>
            <a:pPr lvl="1"/>
            <a:r>
              <a:rPr lang="en-US" sz="1800" dirty="0"/>
              <a:t>Address hurdles/issues ‘head on’ using narrative including impacts due to the COVID pandemic </a:t>
            </a:r>
          </a:p>
          <a:p>
            <a:pPr lvl="1"/>
            <a:r>
              <a:rPr lang="en-US" sz="1800" u="sng" dirty="0"/>
              <a:t>Clearly articulate your role in collaborative work (Section III.A of Portfolio template). Use the tabular format</a:t>
            </a:r>
            <a:r>
              <a:rPr lang="en-US" sz="1800" dirty="0"/>
              <a:t>.</a:t>
            </a:r>
          </a:p>
          <a:p>
            <a:pPr lvl="1"/>
            <a:r>
              <a:rPr lang="en-US" altLang="en-US" sz="1800" dirty="0"/>
              <a:t>State significance of awards</a:t>
            </a:r>
          </a:p>
          <a:p>
            <a:r>
              <a:rPr lang="en-US" sz="1800" dirty="0"/>
              <a:t>Focus on accomplishments since last promotion (Associate to Full)</a:t>
            </a:r>
          </a:p>
        </p:txBody>
      </p:sp>
    </p:spTree>
    <p:extLst>
      <p:ext uri="{BB962C8B-B14F-4D97-AF65-F5344CB8AC3E}">
        <p14:creationId xmlns:p14="http://schemas.microsoft.com/office/powerpoint/2010/main" val="1339883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E4442C95-1D39-EB48-8BF8-EECB86F5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85800"/>
          </a:xfrm>
        </p:spPr>
        <p:txBody>
          <a:bodyPr/>
          <a:lstStyle/>
          <a:p>
            <a:r>
              <a:rPr lang="en-US" altLang="en-US" sz="2800" dirty="0"/>
              <a:t>Best practices for career planning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F8EE5B21-B88F-BA41-9AD3-B5F797618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 b="0" dirty="0"/>
              <a:t>Be deliberate about your choices of activities</a:t>
            </a:r>
          </a:p>
          <a:p>
            <a:pPr lvl="1"/>
            <a:r>
              <a:rPr lang="en-US" altLang="en-US" sz="2400" b="0" dirty="0"/>
              <a:t>Research directions</a:t>
            </a:r>
          </a:p>
          <a:p>
            <a:pPr lvl="1"/>
            <a:r>
              <a:rPr lang="en-US" altLang="en-US" sz="2400" b="0" dirty="0"/>
              <a:t>Teaching/education activities</a:t>
            </a:r>
          </a:p>
          <a:p>
            <a:pPr lvl="1"/>
            <a:r>
              <a:rPr lang="en-US" altLang="en-US" sz="2400" b="0" dirty="0"/>
              <a:t>Institutional service activities</a:t>
            </a:r>
          </a:p>
          <a:p>
            <a:r>
              <a:rPr lang="en-US" altLang="en-US" sz="2400" b="0" dirty="0"/>
              <a:t>Focus on long game – ultimate advancement to full professor</a:t>
            </a:r>
          </a:p>
          <a:p>
            <a:r>
              <a:rPr lang="en-US" altLang="en-US" sz="2400" b="0" dirty="0"/>
              <a:t>Be pro-active in asking about your advancement pathway during annual reviews with your chair</a:t>
            </a:r>
          </a:p>
          <a:p>
            <a:r>
              <a:rPr lang="en-US" altLang="en-US" sz="2400" b="0" dirty="0"/>
              <a:t>Profession networking/service is very valuable</a:t>
            </a:r>
          </a:p>
          <a:p>
            <a:pPr lvl="1"/>
            <a:r>
              <a:rPr lang="en-US" altLang="en-US" sz="2400" b="0" dirty="0"/>
              <a:t>Network of peers to provide you with visibility and opportunities</a:t>
            </a:r>
          </a:p>
          <a:p>
            <a:pPr lvl="1"/>
            <a:r>
              <a:rPr lang="en-US" altLang="en-US" sz="2400" dirty="0"/>
              <a:t>Invited talks/PR</a:t>
            </a:r>
            <a:endParaRPr lang="en-US" altLang="en-US" sz="2400" b="0" dirty="0"/>
          </a:p>
          <a:p>
            <a:pPr lvl="1"/>
            <a:r>
              <a:rPr lang="en-US" altLang="en-US" sz="2400" b="0" dirty="0"/>
              <a:t>Network of peers to help write letters</a:t>
            </a:r>
          </a:p>
          <a:p>
            <a:pPr lvl="1"/>
            <a:r>
              <a:rPr lang="en-US" altLang="en-US" sz="2400" b="0" dirty="0"/>
              <a:t>For rank at full professor, committee tends to look for national visibility in terms of professional service and invited talks</a:t>
            </a:r>
          </a:p>
        </p:txBody>
      </p:sp>
    </p:spTree>
    <p:extLst>
      <p:ext uri="{BB962C8B-B14F-4D97-AF65-F5344CB8AC3E}">
        <p14:creationId xmlns:p14="http://schemas.microsoft.com/office/powerpoint/2010/main" val="175527502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2DC1-A5A4-3649-AFFD-2D0EF72E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/>
              <a:t>College of Engineering Spring 2023</a:t>
            </a:r>
            <a:br>
              <a:rPr lang="en-US" dirty="0"/>
            </a:br>
            <a:r>
              <a:rPr lang="en-US" dirty="0"/>
              <a:t>Promotion and Tenure Workshop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DEB8B-4916-3E40-BB5E-CFB09B36D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056938"/>
            <a:ext cx="1360714" cy="1905000"/>
          </a:xfrm>
          <a:prstGeom prst="rect">
            <a:avLst/>
          </a:prstGeom>
        </p:spPr>
      </p:pic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899A65B1-7D6B-8443-BB22-24900B471B2C}"/>
              </a:ext>
            </a:extLst>
          </p:cNvPr>
          <p:cNvSpPr txBox="1">
            <a:spLocks/>
          </p:cNvSpPr>
          <p:nvPr/>
        </p:nvSpPr>
        <p:spPr bwMode="auto">
          <a:xfrm>
            <a:off x="533400" y="1056938"/>
            <a:ext cx="6858000" cy="3591262"/>
          </a:xfrm>
          <a:prstGeom prst="rect">
            <a:avLst/>
          </a:prstGeom>
          <a:solidFill>
            <a:srgbClr val="CCCCCC">
              <a:alpha val="3019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58788" indent="-27781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</a:rPr>
              <a:t>Agenda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b="0" dirty="0">
                <a:solidFill>
                  <a:srgbClr val="000000"/>
                </a:solidFill>
              </a:rPr>
              <a:t>Introduction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b="0" dirty="0">
                <a:solidFill>
                  <a:srgbClr val="000000"/>
                </a:solidFill>
              </a:rPr>
              <a:t>Overview of P&amp;T and COE specifics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400" b="0" dirty="0">
                <a:solidFill>
                  <a:srgbClr val="000000"/>
                </a:solidFill>
              </a:rPr>
              <a:t>Criteria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400" b="0" dirty="0">
                <a:solidFill>
                  <a:srgbClr val="000000"/>
                </a:solidFill>
              </a:rPr>
              <a:t>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400" b="0" dirty="0">
                <a:solidFill>
                  <a:srgbClr val="000000"/>
                </a:solidFill>
              </a:rPr>
              <a:t>COE template documents, best practices and things to look out for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b="0" dirty="0">
                <a:solidFill>
                  <a:srgbClr val="000000"/>
                </a:solidFill>
              </a:rPr>
              <a:t>Perspectives from Dr. </a:t>
            </a:r>
            <a:r>
              <a:rPr lang="en-US" altLang="en-US" sz="1800" b="0" dirty="0" err="1">
                <a:solidFill>
                  <a:srgbClr val="000000"/>
                </a:solidFill>
              </a:rPr>
              <a:t>Bastawros</a:t>
            </a:r>
            <a:r>
              <a:rPr lang="en-US" altLang="en-US" sz="1800" b="0" dirty="0">
                <a:solidFill>
                  <a:srgbClr val="000000"/>
                </a:solidFill>
              </a:rPr>
              <a:t>, </a:t>
            </a:r>
            <a:r>
              <a:rPr lang="en-US" sz="1800" b="0" kern="0" dirty="0"/>
              <a:t>T.A. Wilson Professor of Aerospace Engineering and chair of the College P&amp;T Committee</a:t>
            </a:r>
            <a:endParaRPr lang="en-US" altLang="en-US" sz="1800" b="0" dirty="0">
              <a:solidFill>
                <a:srgbClr val="0000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en-US" sz="1400" b="0" dirty="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b="0" dirty="0">
                <a:solidFill>
                  <a:srgbClr val="000000"/>
                </a:solidFill>
              </a:rPr>
              <a:t>Discussion, Q&amp;A: </a:t>
            </a:r>
            <a:br>
              <a:rPr lang="en-US" altLang="en-US" sz="1800" b="0" dirty="0">
                <a:solidFill>
                  <a:srgbClr val="000000"/>
                </a:solidFill>
              </a:rPr>
            </a:br>
            <a:r>
              <a:rPr lang="en-US" altLang="en-US" sz="1400" b="0" dirty="0">
                <a:solidFill>
                  <a:srgbClr val="000000"/>
                </a:solidFill>
              </a:rPr>
              <a:t>Send questions via Q and A or ask directly</a:t>
            </a:r>
            <a:br>
              <a:rPr lang="en-US" altLang="en-US" sz="1400" b="0" dirty="0">
                <a:solidFill>
                  <a:srgbClr val="000000"/>
                </a:solidFill>
              </a:rPr>
            </a:br>
            <a:endParaRPr lang="en-US" altLang="en-US" sz="1400" b="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altLang="en-US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0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2DC1-A5A4-3649-AFFD-2D0EF72E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/>
              <a:t>College of Engineering Spring 2021</a:t>
            </a:r>
            <a:br>
              <a:rPr lang="en-US" dirty="0"/>
            </a:br>
            <a:r>
              <a:rPr lang="en-US" dirty="0"/>
              <a:t>Promotion and Tenure Workshop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6A35A0-A5FA-0D4F-B38F-48AB96389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3643" y="1145326"/>
            <a:ext cx="1270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F3D00-C3EE-F445-9454-10EA64076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000" y="1156041"/>
            <a:ext cx="1270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FDEB8B-4916-3E40-BB5E-CFB09B36D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43" y="1156041"/>
            <a:ext cx="1360714" cy="1905000"/>
          </a:xfrm>
          <a:prstGeom prst="rect">
            <a:avLst/>
          </a:prstGeom>
        </p:spPr>
      </p:pic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711E45ED-DA08-864C-AE3B-D5CDB9019C63}"/>
              </a:ext>
            </a:extLst>
          </p:cNvPr>
          <p:cNvSpPr txBox="1">
            <a:spLocks/>
          </p:cNvSpPr>
          <p:nvPr/>
        </p:nvSpPr>
        <p:spPr bwMode="auto">
          <a:xfrm>
            <a:off x="240885" y="3180677"/>
            <a:ext cx="4582758" cy="2819400"/>
          </a:xfrm>
          <a:prstGeom prst="rect">
            <a:avLst/>
          </a:prstGeom>
          <a:solidFill>
            <a:srgbClr val="FFC000">
              <a:alpha val="3607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defRPr/>
            </a:pPr>
            <a:r>
              <a:rPr lang="en-US" sz="1600" kern="0" dirty="0"/>
              <a:t>Ashraf </a:t>
            </a:r>
            <a:r>
              <a:rPr lang="en-US" sz="1600" kern="0" dirty="0" err="1"/>
              <a:t>Bastawros</a:t>
            </a:r>
            <a:r>
              <a:rPr lang="en-US" sz="1600" b="0" kern="0" dirty="0"/>
              <a:t>, </a:t>
            </a:r>
            <a:r>
              <a:rPr lang="en-US" sz="1400" b="0" kern="0" dirty="0"/>
              <a:t>T.A. Wilson Professor of Aerospace Engineering and Co-chair of the College P&amp;T Committee</a:t>
            </a:r>
          </a:p>
          <a:p>
            <a:pPr marL="179388" indent="-179388">
              <a:defRPr/>
            </a:pPr>
            <a:r>
              <a:rPr lang="en-US" sz="1600" kern="0" dirty="0"/>
              <a:t>Zhengyi Shao </a:t>
            </a:r>
            <a:r>
              <a:rPr lang="en-US" sz="1600" b="0" kern="0" dirty="0"/>
              <a:t>– </a:t>
            </a:r>
            <a:r>
              <a:rPr lang="en-US" sz="1400" b="0" kern="0" dirty="0"/>
              <a:t>Associate Professor of Chemical and Biological Engineering and Vernon </a:t>
            </a:r>
            <a:r>
              <a:rPr lang="en-US" sz="1400" b="0" kern="0" dirty="0" err="1"/>
              <a:t>Guse</a:t>
            </a:r>
            <a:r>
              <a:rPr lang="en-US" sz="1400" b="0" kern="0" dirty="0"/>
              <a:t> Faculty Fellow</a:t>
            </a:r>
          </a:p>
          <a:p>
            <a:pPr marL="179388" indent="-179388">
              <a:defRPr/>
            </a:pPr>
            <a:r>
              <a:rPr lang="en-US" sz="1600" kern="0" dirty="0"/>
              <a:t>Michelle </a:t>
            </a:r>
            <a:r>
              <a:rPr lang="en-US" sz="1600" kern="0" dirty="0" err="1"/>
              <a:t>Soupir</a:t>
            </a:r>
            <a:r>
              <a:rPr lang="en-US" sz="1600" kern="0" dirty="0"/>
              <a:t> </a:t>
            </a:r>
            <a:r>
              <a:rPr lang="en-US" sz="1600" b="0" kern="0" dirty="0"/>
              <a:t>– </a:t>
            </a:r>
            <a:r>
              <a:rPr lang="en-US" sz="1400" b="0" kern="0" dirty="0"/>
              <a:t>Professor of Agricultural and Biosystems Engineering and Equity Advisor, College of Engineering</a:t>
            </a:r>
          </a:p>
          <a:p>
            <a:pPr marL="179388" indent="-179388">
              <a:defRPr/>
            </a:pPr>
            <a:r>
              <a:rPr lang="en-US" sz="1400" b="0" kern="0" dirty="0"/>
              <a:t>Moderated by </a:t>
            </a:r>
            <a:r>
              <a:rPr lang="en-US" sz="1400" kern="0" dirty="0"/>
              <a:t>Sriram Sundararajan</a:t>
            </a:r>
            <a:r>
              <a:rPr lang="en-US" sz="1400" b="0" kern="0" dirty="0"/>
              <a:t>, Associate Dean for Academic Affairs, College of Engineering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D7E39B-9ED6-E44C-A153-E05366E0D8D6}"/>
              </a:ext>
            </a:extLst>
          </p:cNvPr>
          <p:cNvSpPr/>
          <p:nvPr/>
        </p:nvSpPr>
        <p:spPr>
          <a:xfrm>
            <a:off x="4823642" y="4984414"/>
            <a:ext cx="4244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Recording posted:</a:t>
            </a:r>
          </a:p>
          <a:p>
            <a:r>
              <a:rPr lang="en-US" sz="2000" dirty="0"/>
              <a:t>https://</a:t>
            </a:r>
            <a:r>
              <a:rPr lang="en-US" sz="2000" dirty="0" err="1"/>
              <a:t>www.youtube.com</a:t>
            </a:r>
            <a:r>
              <a:rPr lang="en-US" sz="2000" dirty="0"/>
              <a:t>/</a:t>
            </a:r>
            <a:r>
              <a:rPr lang="en-US" sz="2000" dirty="0" err="1"/>
              <a:t>watch?v</a:t>
            </a:r>
            <a:r>
              <a:rPr lang="en-US" sz="2000" dirty="0"/>
              <a:t>=oLAl2y13OvE</a:t>
            </a:r>
          </a:p>
        </p:txBody>
      </p:sp>
    </p:spTree>
    <p:extLst>
      <p:ext uri="{BB962C8B-B14F-4D97-AF65-F5344CB8AC3E}">
        <p14:creationId xmlns:p14="http://schemas.microsoft.com/office/powerpoint/2010/main" val="331034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3D4A5E-3091-0B76-2B5B-23F068E3D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" b="3476"/>
          <a:stretch/>
        </p:blipFill>
        <p:spPr>
          <a:xfrm>
            <a:off x="762000" y="4038600"/>
            <a:ext cx="7404100" cy="2055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8936E9-326C-8A44-BD71-9970BCA3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S23 Pre-workshop RSVP and survey responses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3710D0-835A-EE48-9F15-62CA2BE3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990600"/>
          </a:xfrm>
        </p:spPr>
        <p:txBody>
          <a:bodyPr/>
          <a:lstStyle/>
          <a:p>
            <a:r>
              <a:rPr lang="en-US" altLang="en-US" sz="2000" b="0" dirty="0"/>
              <a:t>32 respondents</a:t>
            </a:r>
          </a:p>
          <a:p>
            <a:r>
              <a:rPr lang="en-US" altLang="en-US" sz="2000" b="0" dirty="0"/>
              <a:t>14 Assistant, 10 Associate, 6 Full, 1 Chair and 1 Other from across all 8 academic departments</a:t>
            </a:r>
          </a:p>
          <a:p>
            <a:endParaRPr lang="en-US" altLang="en-US" sz="2000" b="0" dirty="0"/>
          </a:p>
          <a:p>
            <a:endParaRPr lang="en-US" altLang="en-US" sz="20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B0C64-314A-7377-D326-0EBC9048C6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38" r="2898" b="3538"/>
          <a:stretch/>
        </p:blipFill>
        <p:spPr>
          <a:xfrm>
            <a:off x="762000" y="2063531"/>
            <a:ext cx="7547187" cy="20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3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187DC-664D-F14A-8AD2-4C5AB5DF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Requirements for Associate Professor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1C238-6DD6-C840-9464-F6B9AAEDD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/>
              <a:t>ISU FH 5.2.3.2 Associate Professor and/or Tenure</a:t>
            </a:r>
          </a:p>
          <a:p>
            <a:pPr marL="0" indent="0">
              <a:buNone/>
            </a:pPr>
            <a:r>
              <a:rPr lang="en-US" sz="2200" dirty="0"/>
              <a:t>An associate professor should have a solid academic reputation and show promise of further development and productivity in his /her academic career. The candidate must demonstrate the following: </a:t>
            </a:r>
          </a:p>
          <a:p>
            <a:r>
              <a:rPr lang="en-US" sz="2200" b="1" dirty="0"/>
              <a:t>Excellence in scholarship</a:t>
            </a:r>
            <a:r>
              <a:rPr lang="en-US" sz="2200" dirty="0"/>
              <a:t> that establishes the individual as a significant contributor to the field or profession, with </a:t>
            </a:r>
            <a:r>
              <a:rPr lang="en-US" sz="2200" b="1" dirty="0"/>
              <a:t>potential for national distinction </a:t>
            </a:r>
          </a:p>
          <a:p>
            <a:r>
              <a:rPr lang="en-US" sz="2200" dirty="0"/>
              <a:t>Effectiveness in areas of position responsibilities </a:t>
            </a:r>
          </a:p>
          <a:p>
            <a:r>
              <a:rPr lang="en-US" sz="2200" dirty="0"/>
              <a:t>Satisfactory institutional service </a:t>
            </a:r>
          </a:p>
          <a:p>
            <a:endParaRPr lang="en-US" sz="2200" dirty="0"/>
          </a:p>
          <a:p>
            <a:r>
              <a:rPr lang="en-US" sz="2200" dirty="0"/>
              <a:t>Furthermore, a recommendation for promotion to associate professor and granting of tenure must be based upon an assessment that the candidate has </a:t>
            </a:r>
            <a:r>
              <a:rPr lang="en-US" sz="2200" b="1" dirty="0"/>
              <a:t>made contributions of appropriate magnitude and quality</a:t>
            </a:r>
            <a:r>
              <a:rPr lang="en-US" sz="2200" dirty="0"/>
              <a:t> and has a high likelihood of sustained contributions to the field or profession and to the university. 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11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28947226-71B5-C140-97D7-01461C37B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522"/>
            <a:ext cx="7924800" cy="1143000"/>
          </a:xfrm>
        </p:spPr>
        <p:txBody>
          <a:bodyPr/>
          <a:lstStyle/>
          <a:p>
            <a:r>
              <a:rPr lang="en-US" altLang="en-US" sz="2800" dirty="0"/>
              <a:t>Requirements for Full Professor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0CF79-7756-C541-ADF8-A1EFEEFA0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sz="2000" b="1" dirty="0"/>
              <a:t>ISU FH 5.2.3.3 Professor</a:t>
            </a:r>
          </a:p>
          <a:p>
            <a:pPr marL="0" indent="0">
              <a:buFontTx/>
              <a:buNone/>
              <a:defRPr/>
            </a:pPr>
            <a:r>
              <a:rPr lang="en-US" sz="2000" b="0" dirty="0"/>
              <a:t>A professor should be recognized by his/her professional peers within the university, as well as nationally and/or internationally, for the quality of the contribution to his /her discipline. The candidate must demonstrate the following:</a:t>
            </a:r>
          </a:p>
          <a:p>
            <a:pPr marL="0" indent="0">
              <a:buFontTx/>
              <a:buNone/>
              <a:defRPr/>
            </a:pPr>
            <a:endParaRPr lang="en-US" sz="2000" b="0" dirty="0"/>
          </a:p>
          <a:p>
            <a:pPr>
              <a:defRPr/>
            </a:pPr>
            <a:r>
              <a:rPr lang="en-US" sz="2000" b="1" dirty="0"/>
              <a:t>National distinction in scholarship</a:t>
            </a:r>
            <a:r>
              <a:rPr lang="en-US" sz="2000" b="0" dirty="0"/>
              <a:t>, as evident in candidate's wide recognition and outstanding contributions to the field or profession</a:t>
            </a:r>
          </a:p>
          <a:p>
            <a:pPr>
              <a:defRPr/>
            </a:pPr>
            <a:r>
              <a:rPr lang="en-US" sz="2000" b="0" dirty="0"/>
              <a:t>Effectiveness in areas of position responsibility</a:t>
            </a:r>
          </a:p>
          <a:p>
            <a:pPr>
              <a:defRPr/>
            </a:pPr>
            <a:r>
              <a:rPr lang="en-US" sz="2000" b="1" dirty="0"/>
              <a:t>Significant institutional service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A recommendation for promotion to professor also must be based </a:t>
            </a:r>
            <a:r>
              <a:rPr lang="en-US" sz="2000" b="1" dirty="0"/>
              <a:t>upon an assessment of the record, since the last promotion</a:t>
            </a:r>
            <a:r>
              <a:rPr lang="en-US" sz="2000" dirty="0"/>
              <a:t>, regardless of the institution that granted the promotion. </a:t>
            </a:r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55467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BB78E51-85FF-0A43-A272-FD2B6E93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The PRS is critical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7687527B-9C5D-6648-BC19-CEDD244B7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1600"/>
            <a:ext cx="7696200" cy="3581400"/>
          </a:xfrm>
        </p:spPr>
        <p:txBody>
          <a:bodyPr/>
          <a:lstStyle/>
          <a:p>
            <a:r>
              <a:rPr lang="en-US" altLang="en-US" sz="2400" b="0" dirty="0"/>
              <a:t>Your Position Responsibility Statement (PRS) ‘states your path’</a:t>
            </a:r>
          </a:p>
          <a:p>
            <a:r>
              <a:rPr lang="en-US" altLang="en-US" sz="2400" b="0" dirty="0"/>
              <a:t>Sets the context for your contributions by stating proportion of effort in areas of responsibility</a:t>
            </a:r>
          </a:p>
          <a:p>
            <a:pPr lvl="1"/>
            <a:r>
              <a:rPr lang="en-US" altLang="en-US" sz="2400" dirty="0"/>
              <a:t>Letter writers</a:t>
            </a:r>
          </a:p>
          <a:p>
            <a:pPr lvl="1"/>
            <a:r>
              <a:rPr lang="en-US" altLang="en-US" sz="2400" b="0" dirty="0"/>
              <a:t>Department</a:t>
            </a:r>
          </a:p>
          <a:p>
            <a:pPr lvl="1"/>
            <a:r>
              <a:rPr lang="en-US" altLang="en-US" sz="2400" b="0" dirty="0"/>
              <a:t>College P&amp;T committee and beyond</a:t>
            </a:r>
          </a:p>
        </p:txBody>
      </p:sp>
    </p:spTree>
    <p:extLst>
      <p:ext uri="{BB962C8B-B14F-4D97-AF65-F5344CB8AC3E}">
        <p14:creationId xmlns:p14="http://schemas.microsoft.com/office/powerpoint/2010/main" val="418510301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73D2-0C4B-E840-B733-E79CB13A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Advancement Process – who reviews my case?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6DE8AC-AB90-0D41-89CD-6DAABDE655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824657"/>
              </p:ext>
            </p:extLst>
          </p:nvPr>
        </p:nvGraphicFramePr>
        <p:xfrm>
          <a:off x="457200" y="10668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DDF170A-70C5-5A46-AB5A-92871F020C94}"/>
              </a:ext>
            </a:extLst>
          </p:cNvPr>
          <p:cNvSpPr/>
          <p:nvPr/>
        </p:nvSpPr>
        <p:spPr>
          <a:xfrm>
            <a:off x="-152400" y="5636565"/>
            <a:ext cx="4210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1" indent="0">
              <a:buNone/>
            </a:pPr>
            <a:r>
              <a:rPr lang="en-US" sz="1200" dirty="0"/>
              <a:t>*(see department governance for more details)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766080-78EA-9242-BB9E-EFF573B0D155}"/>
              </a:ext>
            </a:extLst>
          </p:cNvPr>
          <p:cNvSpPr/>
          <p:nvPr/>
        </p:nvSpPr>
        <p:spPr>
          <a:xfrm>
            <a:off x="4800600" y="5638800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1" indent="0">
              <a:buNone/>
            </a:pPr>
            <a:r>
              <a:rPr lang="en-US" sz="1200" dirty="0">
                <a:solidFill>
                  <a:srgbClr val="C00000"/>
                </a:solidFill>
              </a:rPr>
              <a:t>Candidate is informed in writing of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175216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272C-8C6A-FF4C-B99F-8EFBD41F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/>
              <a:t>Tenure Clock Related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3E47D-5F90-014B-A969-A87E2B37F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800600"/>
          </a:xfrm>
        </p:spPr>
        <p:txBody>
          <a:bodyPr/>
          <a:lstStyle/>
          <a:p>
            <a:r>
              <a:rPr lang="en-US" dirty="0"/>
              <a:t>Mandatory vs Non-Mandatory</a:t>
            </a:r>
          </a:p>
          <a:p>
            <a:pPr lvl="1"/>
            <a:r>
              <a:rPr lang="en-US" dirty="0"/>
              <a:t>Mandatory</a:t>
            </a:r>
          </a:p>
          <a:p>
            <a:pPr lvl="2"/>
            <a:r>
              <a:rPr lang="en-US" dirty="0"/>
              <a:t>Prescribed timeline  (Assistant to Associate - 6</a:t>
            </a:r>
            <a:r>
              <a:rPr lang="en-US" baseline="30000" dirty="0"/>
              <a:t>th</a:t>
            </a:r>
            <a:r>
              <a:rPr lang="en-US" dirty="0"/>
              <a:t> year)</a:t>
            </a:r>
          </a:p>
          <a:p>
            <a:pPr lvl="2"/>
            <a:r>
              <a:rPr lang="en-US" dirty="0"/>
              <a:t>In some cases for associate professors as mentioned in offer letter</a:t>
            </a:r>
          </a:p>
          <a:p>
            <a:pPr lvl="2"/>
            <a:r>
              <a:rPr lang="en-US" dirty="0"/>
              <a:t>Goes all the way to President/Board of Regents</a:t>
            </a:r>
          </a:p>
          <a:p>
            <a:pPr lvl="1"/>
            <a:r>
              <a:rPr lang="en-US" dirty="0"/>
              <a:t>Non-mandatory</a:t>
            </a:r>
          </a:p>
          <a:p>
            <a:pPr lvl="2"/>
            <a:r>
              <a:rPr lang="en-US" dirty="0"/>
              <a:t>“Early” cases for Assistant to Associate</a:t>
            </a:r>
          </a:p>
          <a:p>
            <a:pPr lvl="2"/>
            <a:r>
              <a:rPr lang="en-US" dirty="0"/>
              <a:t>All associate to full (exceptions as noted above)</a:t>
            </a:r>
          </a:p>
          <a:p>
            <a:pPr lvl="2"/>
            <a:r>
              <a:rPr lang="en-US" dirty="0"/>
              <a:t>Department, Dean or SVPP may decide not to forward</a:t>
            </a:r>
          </a:p>
          <a:p>
            <a:pPr lvl="1"/>
            <a:endParaRPr lang="en-US" dirty="0"/>
          </a:p>
          <a:p>
            <a:r>
              <a:rPr lang="en-US" dirty="0"/>
              <a:t>Tenure Clock Extensions</a:t>
            </a:r>
          </a:p>
          <a:p>
            <a:pPr lvl="1"/>
            <a:r>
              <a:rPr lang="en-US" dirty="0"/>
              <a:t>Arrival/adoption of children, medical, extreme extenuating circumstances (needs approval by department, college and SVPP)</a:t>
            </a:r>
          </a:p>
          <a:p>
            <a:pPr lvl="1"/>
            <a:r>
              <a:rPr lang="en-US" dirty="0"/>
              <a:t>COVID-19 related extension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03782"/>
      </p:ext>
    </p:extLst>
  </p:cSld>
  <p:clrMapOvr>
    <a:masterClrMapping/>
  </p:clrMapOvr>
</p:sld>
</file>

<file path=ppt/theme/theme1.xml><?xml version="1.0" encoding="utf-8"?>
<a:theme xmlns:a="http://schemas.openxmlformats.org/drawingml/2006/main" name="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Subtitl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D21412"/>
      </a:accent2>
      <a:accent3>
        <a:srgbClr val="9BBB59"/>
      </a:accent3>
      <a:accent4>
        <a:srgbClr val="8064A2"/>
      </a:accent4>
      <a:accent5>
        <a:srgbClr val="00007B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68097</TotalTime>
  <Words>1509</Words>
  <Application>Microsoft Macintosh PowerPoint</Application>
  <PresentationFormat>On-screen Show (4:3)</PresentationFormat>
  <Paragraphs>218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ＭＳ Ｐゴシック</vt:lpstr>
      <vt:lpstr>ＭＳ Ｐゴシック</vt:lpstr>
      <vt:lpstr>ヒラギノ角ゴ ProN W3</vt:lpstr>
      <vt:lpstr>Arial</vt:lpstr>
      <vt:lpstr>Arial Narrow</vt:lpstr>
      <vt:lpstr>Courier New</vt:lpstr>
      <vt:lpstr>Helvetica</vt:lpstr>
      <vt:lpstr>Helvetica Neue</vt:lpstr>
      <vt:lpstr>Helvetica Neue Light</vt:lpstr>
      <vt:lpstr>Times</vt:lpstr>
      <vt:lpstr>Wingdings</vt:lpstr>
      <vt:lpstr>ISU_VisualID_PPT</vt:lpstr>
      <vt:lpstr>Title &amp; Subtitle</vt:lpstr>
      <vt:lpstr>Promotion and tenure workshop</vt:lpstr>
      <vt:lpstr>College of Engineering Spring 2023 Promotion and Tenure Workshop</vt:lpstr>
      <vt:lpstr>College of Engineering Spring 2021 Promotion and Tenure Workshop</vt:lpstr>
      <vt:lpstr>S23 Pre-workshop RSVP and survey responses</vt:lpstr>
      <vt:lpstr>Requirements for Associate Professor</vt:lpstr>
      <vt:lpstr>Requirements for Full Professor</vt:lpstr>
      <vt:lpstr>The PRS is critical</vt:lpstr>
      <vt:lpstr>Advancement Process – who reviews my case?</vt:lpstr>
      <vt:lpstr>Tenure Clock Related Points</vt:lpstr>
      <vt:lpstr>COE P&amp;T cases (2016-17 to 2022-23): Recommendations to Provost’s office</vt:lpstr>
      <vt:lpstr>Advancement Materials (The Dossier)</vt:lpstr>
      <vt:lpstr>PowerPoint Presentation</vt:lpstr>
      <vt:lpstr>Collaborative Activities</vt:lpstr>
      <vt:lpstr>Q &amp; A</vt:lpstr>
      <vt:lpstr>Questions from survey</vt:lpstr>
      <vt:lpstr>Questions from survey</vt:lpstr>
      <vt:lpstr>Best practices for dossier preparation</vt:lpstr>
      <vt:lpstr>Best practices for career planning</vt:lpstr>
    </vt:vector>
  </TitlesOfParts>
  <Company>Iowa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markc</dc:creator>
  <cp:lastModifiedBy>Sundararajan, Sriram [ENG]</cp:lastModifiedBy>
  <cp:revision>1038</cp:revision>
  <cp:lastPrinted>2017-04-05T13:52:35Z</cp:lastPrinted>
  <dcterms:created xsi:type="dcterms:W3CDTF">2010-02-16T15:48:38Z</dcterms:created>
  <dcterms:modified xsi:type="dcterms:W3CDTF">2023-03-22T17:16:33Z</dcterms:modified>
</cp:coreProperties>
</file>