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Encode Sans ExtraLight"/>
      <p:regular r:id="rId37"/>
      <p:bold r:id="rId38"/>
    </p:embeddedFont>
    <p:embeddedFont>
      <p:font typeface="Encode Sans"/>
      <p:regular r:id="rId39"/>
      <p:bold r:id="rId40"/>
    </p:embeddedFont>
    <p:embeddedFont>
      <p:font typeface="Playfair Display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  <p:embeddedFont>
      <p:font typeface="Source Code Pro"/>
      <p:regular r:id="rId49"/>
      <p:bold r:id="rId50"/>
      <p:italic r:id="rId51"/>
      <p:boldItalic r:id="rId52"/>
    </p:embeddedFont>
    <p:embeddedFont>
      <p:font typeface="Bodoni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6F0AE6-504A-4D14-A0B1-5F60DEA668EA}">
  <a:tblStyle styleId="{B46F0AE6-504A-4D14-A0B1-5F60DEA668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ncodeSans-bold.fntdata"/><Relationship Id="rId42" Type="http://schemas.openxmlformats.org/officeDocument/2006/relationships/font" Target="fonts/PlayfairDisplay-bold.fntdata"/><Relationship Id="rId41" Type="http://schemas.openxmlformats.org/officeDocument/2006/relationships/font" Target="fonts/PlayfairDisplay-regular.fntdata"/><Relationship Id="rId44" Type="http://schemas.openxmlformats.org/officeDocument/2006/relationships/font" Target="fonts/PlayfairDisplay-boldItalic.fntdata"/><Relationship Id="rId43" Type="http://schemas.openxmlformats.org/officeDocument/2006/relationships/font" Target="fonts/PlayfairDisplay-italic.fntdata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SourceCodePr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font" Target="fonts/EncodeSansExtraLight-regular.fntdata"/><Relationship Id="rId36" Type="http://schemas.openxmlformats.org/officeDocument/2006/relationships/slide" Target="slides/slide29.xml"/><Relationship Id="rId39" Type="http://schemas.openxmlformats.org/officeDocument/2006/relationships/font" Target="fonts/EncodeSans-regular.fntdata"/><Relationship Id="rId38" Type="http://schemas.openxmlformats.org/officeDocument/2006/relationships/font" Target="fonts/EncodeSansExtraLight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SourceCodePro-italic.fntdata"/><Relationship Id="rId50" Type="http://schemas.openxmlformats.org/officeDocument/2006/relationships/font" Target="fonts/SourceCodePro-bold.fntdata"/><Relationship Id="rId53" Type="http://schemas.openxmlformats.org/officeDocument/2006/relationships/font" Target="fonts/Bodoni-regular.fntdata"/><Relationship Id="rId52" Type="http://schemas.openxmlformats.org/officeDocument/2006/relationships/font" Target="fonts/SourceCodePro-boldItalic.fntdata"/><Relationship Id="rId11" Type="http://schemas.openxmlformats.org/officeDocument/2006/relationships/slide" Target="slides/slide4.xml"/><Relationship Id="rId55" Type="http://schemas.openxmlformats.org/officeDocument/2006/relationships/font" Target="fonts/Bodoni-italic.fntdata"/><Relationship Id="rId10" Type="http://schemas.openxmlformats.org/officeDocument/2006/relationships/slide" Target="slides/slide3.xml"/><Relationship Id="rId54" Type="http://schemas.openxmlformats.org/officeDocument/2006/relationships/font" Target="fonts/Bodoni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56" Type="http://schemas.openxmlformats.org/officeDocument/2006/relationships/font" Target="fonts/Bodoni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14aef58f8_1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114aef58f8_1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3c9f3cc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83c9f3cc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3f210d097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83f210d097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6001d06bd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6001d06bd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3f210d097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83f210d097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3f210d097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83f210d097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6001d06bd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6001d06bd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6001d06bd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6001d06bd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6001d06bd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6001d06bd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6001d06bd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6001d06bd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6001d06bd7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6001d06bd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7585504c1_0_1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7585504c1_0_1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6001d06bd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6001d06bd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6001d06bd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6001d06bd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a580bb268f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a580bb268f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a580bb268f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a580bb268f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6001d06bd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6001d06bd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6001d06bd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6001d06bd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6001d06bd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6001d06bd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83c9f3cc6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83c9f3cc6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6001d06bd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6001d06bd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6001d06bd7_0_1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6001d06bd7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563b0ad8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563b0ad8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6001d06b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6001d06b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001d06bd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6001d06bd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001d06bd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001d06bd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6001d06bd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6001d06bd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a81f4160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a81f4160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fcade7e97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fcade7e97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showMasterSp="0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 rot="10800000">
            <a:off x="5620994" y="3719847"/>
            <a:ext cx="0" cy="866100"/>
          </a:xfrm>
          <a:prstGeom prst="straightConnector1">
            <a:avLst/>
          </a:prstGeom>
          <a:noFill/>
          <a:ln cap="flat" cmpd="sng" w="12700">
            <a:solidFill>
              <a:srgbClr val="444444">
                <a:alpha val="2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2" name="Google Shape;52;p13"/>
          <p:cNvCxnSpPr/>
          <p:nvPr/>
        </p:nvCxnSpPr>
        <p:spPr>
          <a:xfrm>
            <a:off x="357188" y="4800600"/>
            <a:ext cx="8437200" cy="0"/>
          </a:xfrm>
          <a:prstGeom prst="straightConnector1">
            <a:avLst/>
          </a:prstGeom>
          <a:noFill/>
          <a:ln cap="flat" cmpd="sng" w="12700">
            <a:solidFill>
              <a:srgbClr val="444444">
                <a:alpha val="2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3" name="Google Shape;53;p13"/>
          <p:cNvCxnSpPr/>
          <p:nvPr/>
        </p:nvCxnSpPr>
        <p:spPr>
          <a:xfrm>
            <a:off x="357188" y="3495675"/>
            <a:ext cx="8437500" cy="0"/>
          </a:xfrm>
          <a:prstGeom prst="straightConnector1">
            <a:avLst/>
          </a:prstGeom>
          <a:noFill/>
          <a:ln cap="flat" cmpd="sng" w="12700">
            <a:solidFill>
              <a:srgbClr val="444444">
                <a:alpha val="2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4" name="Google Shape;54;p13"/>
          <p:cNvCxnSpPr/>
          <p:nvPr/>
        </p:nvCxnSpPr>
        <p:spPr>
          <a:xfrm rot="10800000">
            <a:off x="5620994" y="3719847"/>
            <a:ext cx="0" cy="866100"/>
          </a:xfrm>
          <a:prstGeom prst="straightConnector1">
            <a:avLst/>
          </a:prstGeom>
          <a:noFill/>
          <a:ln cap="flat" cmpd="sng" w="12700">
            <a:solidFill>
              <a:srgbClr val="444444">
                <a:alpha val="29800"/>
              </a:srgbClr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57188" y="3228975"/>
            <a:ext cx="50625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i="1" sz="1200"/>
            </a:lvl1pPr>
            <a:lvl2pPr indent="-254000" lvl="1" marL="914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○"/>
              <a:defRPr/>
            </a:lvl2pPr>
            <a:lvl3pPr indent="-254000" lvl="2" marL="137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■"/>
              <a:defRPr/>
            </a:lvl3pPr>
            <a:lvl4pPr indent="-254000" lvl="3" marL="1828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●"/>
              <a:defRPr/>
            </a:lvl4pPr>
            <a:lvl5pPr indent="-254000" lvl="4" marL="22860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○"/>
              <a:defRPr/>
            </a:lvl5pPr>
            <a:lvl6pPr indent="-254000" lvl="5" marL="2743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■"/>
              <a:defRPr/>
            </a:lvl6pPr>
            <a:lvl7pPr indent="-254000" lvl="6" marL="3200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●"/>
              <a:defRPr/>
            </a:lvl7pPr>
            <a:lvl8pPr indent="-254000" lvl="7" marL="3657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○"/>
              <a:defRPr/>
            </a:lvl8pPr>
            <a:lvl9pPr indent="-254000" lvl="8" marL="4114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■"/>
              <a:defRPr/>
            </a:lvl9pPr>
          </a:lstStyle>
          <a:p/>
        </p:txBody>
      </p:sp>
      <p:sp>
        <p:nvSpPr>
          <p:cNvPr id="56" name="Google Shape;56;p13"/>
          <p:cNvSpPr/>
          <p:nvPr>
            <p:ph idx="2" type="pic"/>
          </p:nvPr>
        </p:nvSpPr>
        <p:spPr>
          <a:xfrm>
            <a:off x="357188" y="-547687"/>
            <a:ext cx="8429700" cy="52101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357188" y="3524250"/>
            <a:ext cx="50625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1pPr>
            <a:lvl2pPr lvl="1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2pPr>
            <a:lvl3pPr lvl="2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3pPr>
            <a:lvl4pPr lvl="3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4pPr>
            <a:lvl5pPr lvl="4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5pPr>
            <a:lvl6pPr lvl="5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6pPr>
            <a:lvl7pPr lvl="6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7pPr>
            <a:lvl8pPr lvl="7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8pPr>
            <a:lvl9pPr lvl="8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3" type="body"/>
          </p:nvPr>
        </p:nvSpPr>
        <p:spPr>
          <a:xfrm>
            <a:off x="5824538" y="3524250"/>
            <a:ext cx="29814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sz="1200"/>
            </a:lvl1pPr>
            <a:lvl2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sz="1200"/>
            </a:lvl2pPr>
            <a:lvl3pPr indent="-2286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sz="1200"/>
            </a:lvl3pPr>
            <a:lvl4pPr indent="-22860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sz="1200"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200"/>
              <a:buFont typeface="Palatino"/>
              <a:buNone/>
              <a:defRPr sz="1200"/>
            </a:lvl5pPr>
            <a:lvl6pPr indent="-254000" lvl="5" marL="27432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■"/>
              <a:defRPr/>
            </a:lvl6pPr>
            <a:lvl7pPr indent="-254000" lvl="6" marL="32004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●"/>
              <a:defRPr/>
            </a:lvl7pPr>
            <a:lvl8pPr indent="-254000" lvl="7" marL="3657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○"/>
              <a:defRPr/>
            </a:lvl8pPr>
            <a:lvl9pPr indent="-254000" lvl="8" marL="41148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400"/>
              <a:buChar char="■"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4491038" y="4881563"/>
            <a:ext cx="157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57188" y="428625"/>
            <a:ext cx="8429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1pPr>
            <a:lvl2pPr lvl="1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2pPr>
            <a:lvl3pPr lvl="2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3pPr>
            <a:lvl4pPr lvl="3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4pPr>
            <a:lvl5pPr lvl="4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5pPr>
            <a:lvl6pPr lvl="5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6pPr>
            <a:lvl7pPr lvl="6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7pPr>
            <a:lvl8pPr lvl="7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8pPr>
            <a:lvl9pPr lvl="8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D93E2B"/>
              </a:buClr>
              <a:buSzPts val="7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4491038" y="4881563"/>
            <a:ext cx="157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  <a:defRPr sz="900">
                <a:solidFill>
                  <a:srgbClr val="4C4946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3493950"/>
            <a:ext cx="9144000" cy="164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3747300" y="3493900"/>
            <a:ext cx="1649400" cy="164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6"/>
          <p:cNvSpPr txBox="1"/>
          <p:nvPr>
            <p:ph type="ctrTitle"/>
          </p:nvPr>
        </p:nvSpPr>
        <p:spPr>
          <a:xfrm>
            <a:off x="984050" y="0"/>
            <a:ext cx="7175700" cy="349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4044100"/>
            <a:ext cx="9144000" cy="109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3" name="Google Shape;73;p17"/>
          <p:cNvSpPr/>
          <p:nvPr/>
        </p:nvSpPr>
        <p:spPr>
          <a:xfrm>
            <a:off x="4022400" y="4044100"/>
            <a:ext cx="1099200" cy="109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7"/>
          <p:cNvSpPr txBox="1"/>
          <p:nvPr>
            <p:ph type="ctrTitle"/>
          </p:nvPr>
        </p:nvSpPr>
        <p:spPr>
          <a:xfrm>
            <a:off x="1735925" y="1126150"/>
            <a:ext cx="56721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1735925" y="2665541"/>
            <a:ext cx="56721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7272D"/>
              </a:buClr>
              <a:buSzPts val="1800"/>
              <a:buNone/>
              <a:defRPr sz="1800">
                <a:solidFill>
                  <a:srgbClr val="27272D"/>
                </a:solidFill>
              </a:defRPr>
            </a:lvl9pPr>
          </a:lstStyle>
          <a:p/>
        </p:txBody>
      </p:sp>
      <p:cxnSp>
        <p:nvCxnSpPr>
          <p:cNvPr id="76" name="Google Shape;76;p17"/>
          <p:cNvCxnSpPr/>
          <p:nvPr/>
        </p:nvCxnSpPr>
        <p:spPr>
          <a:xfrm>
            <a:off x="3527100" y="2474305"/>
            <a:ext cx="2089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" name="Google Shape;79;p18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" name="Google Shape;81;p18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cap="flat" cmpd="sng" w="19050">
            <a:solidFill>
              <a:srgbClr val="BA3B21"/>
            </a:solidFill>
            <a:prstDash val="solid"/>
            <a:round/>
            <a:headEnd len="med" w="med" type="diamond"/>
            <a:tailEnd len="med" w="med" type="diamond"/>
          </a:ln>
        </p:spPr>
      </p:cxn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1404225" y="1194150"/>
            <a:ext cx="6335400" cy="30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Char char="▪"/>
              <a:defRPr i="1" sz="3000"/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8pPr>
            <a:lvl9pPr indent="-419100" lvl="8" marL="4114800" rtl="0" algn="ctr">
              <a:spcBef>
                <a:spcPts val="0"/>
              </a:spcBef>
              <a:spcAft>
                <a:spcPts val="0"/>
              </a:spcAft>
              <a:buSzPts val="3000"/>
              <a:buChar char="▫"/>
              <a:defRPr i="1" sz="3000"/>
            </a:lvl9pPr>
          </a:lstStyle>
          <a:p/>
        </p:txBody>
      </p:sp>
      <p:sp>
        <p:nvSpPr>
          <p:cNvPr id="83" name="Google Shape;83;p18"/>
          <p:cNvSpPr txBox="1"/>
          <p:nvPr/>
        </p:nvSpPr>
        <p:spPr>
          <a:xfrm>
            <a:off x="3593400" y="84512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F55C21"/>
                </a:solidFill>
                <a:latin typeface="Encode Sans"/>
                <a:ea typeface="Encode Sans"/>
                <a:cs typeface="Encode Sans"/>
                <a:sym typeface="Encode Sans"/>
              </a:rPr>
              <a:t>“</a:t>
            </a:r>
            <a:endParaRPr b="1" sz="6800">
              <a:solidFill>
                <a:srgbClr val="F55C2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9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87" name="Google Shape;87;p19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diamond"/>
            </a:ln>
          </p:spPr>
        </p:cxnSp>
        <p:sp>
          <p:nvSpPr>
            <p:cNvPr id="88" name="Google Shape;88;p19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9" name="Google Shape;89;p19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0" name="Google Shape;90;p19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1" name="Google Shape;91;p19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hort + 1 column + image">
  <p:cSld name="TITLE_AND_BODY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0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97" name="Google Shape;97;p20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diamond"/>
            </a:ln>
          </p:spPr>
        </p:cxnSp>
        <p:sp>
          <p:nvSpPr>
            <p:cNvPr id="98" name="Google Shape;98;p20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0" name="Google Shape;100;p20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1" name="Google Shape;101;p20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 txBox="1"/>
          <p:nvPr>
            <p:ph type="title"/>
          </p:nvPr>
        </p:nvSpPr>
        <p:spPr>
          <a:xfrm>
            <a:off x="549600" y="361375"/>
            <a:ext cx="37404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549600" y="1200150"/>
            <a:ext cx="3740400" cy="29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1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07" name="Google Shape;107;p21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diamond"/>
            </a:ln>
          </p:spPr>
        </p:cxnSp>
        <p:sp>
          <p:nvSpPr>
            <p:cNvPr id="108" name="Google Shape;108;p21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0" name="Google Shape;110;p21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1" name="Google Shape;111;p21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549600" y="1200150"/>
            <a:ext cx="3639000" cy="31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body"/>
          </p:nvPr>
        </p:nvSpPr>
        <p:spPr>
          <a:xfrm>
            <a:off x="4407604" y="1200150"/>
            <a:ext cx="3639000" cy="31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22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18" name="Google Shape;118;p22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diamond"/>
            </a:ln>
          </p:spPr>
        </p:cxnSp>
        <p:sp>
          <p:nvSpPr>
            <p:cNvPr id="119" name="Google Shape;119;p22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1" name="Google Shape;121;p22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2" name="Google Shape;122;p22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2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549600" y="1200150"/>
            <a:ext cx="2416500" cy="30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125" name="Google Shape;125;p22"/>
          <p:cNvSpPr txBox="1"/>
          <p:nvPr>
            <p:ph idx="2" type="body"/>
          </p:nvPr>
        </p:nvSpPr>
        <p:spPr>
          <a:xfrm>
            <a:off x="3089850" y="1200150"/>
            <a:ext cx="2416500" cy="30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126" name="Google Shape;126;p22"/>
          <p:cNvSpPr txBox="1"/>
          <p:nvPr>
            <p:ph idx="3" type="body"/>
          </p:nvPr>
        </p:nvSpPr>
        <p:spPr>
          <a:xfrm>
            <a:off x="5630099" y="1200150"/>
            <a:ext cx="2416500" cy="30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127" name="Google Shape;127;p22"/>
          <p:cNvSpPr txBox="1"/>
          <p:nvPr>
            <p:ph idx="12" type="sldNum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3"/>
          <p:cNvGrpSpPr/>
          <p:nvPr/>
        </p:nvGrpSpPr>
        <p:grpSpPr>
          <a:xfrm>
            <a:off x="-11050" y="887200"/>
            <a:ext cx="9155050" cy="4256100"/>
            <a:chOff x="-11050" y="887200"/>
            <a:chExt cx="9155050" cy="4256100"/>
          </a:xfrm>
        </p:grpSpPr>
        <p:cxnSp>
          <p:nvCxnSpPr>
            <p:cNvPr id="130" name="Google Shape;130;p23"/>
            <p:cNvCxnSpPr/>
            <p:nvPr/>
          </p:nvCxnSpPr>
          <p:spPr>
            <a:xfrm>
              <a:off x="-11050" y="887200"/>
              <a:ext cx="80604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med" w="med" type="none"/>
              <a:tailEnd len="med" w="med" type="diamond"/>
            </a:ln>
          </p:spPr>
        </p:cxnSp>
        <p:sp>
          <p:nvSpPr>
            <p:cNvPr id="131" name="Google Shape;131;p23"/>
            <p:cNvSpPr/>
            <p:nvPr/>
          </p:nvSpPr>
          <p:spPr>
            <a:xfrm>
              <a:off x="0" y="4593700"/>
              <a:ext cx="9144000" cy="54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0" y="4593700"/>
              <a:ext cx="549600" cy="54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3" name="Google Shape;133;p23"/>
            <p:cNvCxnSpPr/>
            <p:nvPr/>
          </p:nvCxnSpPr>
          <p:spPr>
            <a:xfrm>
              <a:off x="-11050" y="887200"/>
              <a:ext cx="552900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34" name="Google Shape;134;p23"/>
          <p:cNvSpPr/>
          <p:nvPr/>
        </p:nvSpPr>
        <p:spPr>
          <a:xfrm>
            <a:off x="8046600" y="4593700"/>
            <a:ext cx="1097400" cy="549600"/>
          </a:xfrm>
          <a:prstGeom prst="rect">
            <a:avLst/>
          </a:prstGeom>
          <a:solidFill>
            <a:srgbClr val="D4D3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6" name="Google Shape;136;p23"/>
          <p:cNvSpPr txBox="1"/>
          <p:nvPr>
            <p:ph idx="12" type="sldNum"/>
          </p:nvPr>
        </p:nvSpPr>
        <p:spPr>
          <a:xfrm>
            <a:off x="80466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24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>
            <p:ph idx="12" type="sldNum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457200" y="0"/>
            <a:ext cx="8229600" cy="8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cxnSp>
        <p:nvCxnSpPr>
          <p:cNvPr id="142" name="Google Shape;142;p24"/>
          <p:cNvCxnSpPr/>
          <p:nvPr/>
        </p:nvCxnSpPr>
        <p:spPr>
          <a:xfrm>
            <a:off x="3527100" y="887200"/>
            <a:ext cx="2089800" cy="0"/>
          </a:xfrm>
          <a:prstGeom prst="straightConnector1">
            <a:avLst/>
          </a:prstGeom>
          <a:noFill/>
          <a:ln cap="flat" cmpd="sng" w="19050">
            <a:solidFill>
              <a:srgbClr val="BA3B21"/>
            </a:solidFill>
            <a:prstDash val="solid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>
            <p:ph idx="12" type="sldNum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  <a:solidFill>
            <a:schemeClr val="accent6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ed">
  <p:cSld name="BLANK_1">
    <p:bg>
      <p:bgPr>
        <a:solidFill>
          <a:schemeClr val="accent2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0" y="4593700"/>
            <a:ext cx="9144000" cy="54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3473700" y="4593700"/>
            <a:ext cx="2196600" cy="54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4023300" y="4593700"/>
            <a:ext cx="1097400" cy="54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2" type="sldNum"/>
          </p:nvPr>
        </p:nvSpPr>
        <p:spPr>
          <a:xfrm>
            <a:off x="4023300" y="4593850"/>
            <a:ext cx="1097400" cy="54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bg>
      <p:bgPr>
        <a:solidFill>
          <a:schemeClr val="accent6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27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8" name="Google Shape;158;p27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27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62" name="Google Shape;162;p27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" name="Google Shape;165;p27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166" name="Google Shape;166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" name="Google Shape;169;p27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170" name="Google Shape;170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" name="Google Shape;173;p27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174" name="Google Shape;174;p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27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78" name="Google Shape;178;p27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9" name="Google Shape;179;p2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549600" y="361375"/>
            <a:ext cx="74970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ncode Sans"/>
              <a:buNone/>
              <a:defRPr b="1" sz="18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549600" y="1200150"/>
            <a:ext cx="7497000" cy="29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Encode Sans ExtraLight"/>
              <a:buChar char="▪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1pPr>
            <a:lvl2pPr indent="-3810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2pPr>
            <a:lvl3pPr indent="-3810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3pPr>
            <a:lvl4pPr indent="-3810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4pPr>
            <a:lvl5pPr indent="-3810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5pPr>
            <a:lvl6pPr indent="-3810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6pPr>
            <a:lvl7pPr indent="-3810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7pPr>
            <a:lvl8pPr indent="-3810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8pPr>
            <a:lvl9pPr indent="-3810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ncode Sans ExtraLight"/>
              <a:buChar char="▫"/>
              <a:defRPr sz="2400">
                <a:solidFill>
                  <a:schemeClr val="lt1"/>
                </a:solidFill>
                <a:latin typeface="Encode Sans ExtraLight"/>
                <a:ea typeface="Encode Sans ExtraLight"/>
                <a:cs typeface="Encode Sans ExtraLight"/>
                <a:sym typeface="Encode Sans ExtraLight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046650" y="4593850"/>
            <a:ext cx="1097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 rtl="0" algn="ctr">
              <a:buNone/>
              <a:defRPr b="1" sz="1300">
                <a:solidFill>
                  <a:schemeClr val="accent4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hyperlink" Target="https://drive.google.com/file/d/18-LLoOOfNJWFoTH4wNKuposcmoU8vB0H/view?usp=drive_link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engineering.iastate.edu/esc/clubs/allocations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isu.esc.communication@gmail.com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orms.gle/S5eGdzz6BNwxs73bA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shellyer@iastate.edu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miehl@iastate.edu" TargetMode="External"/><Relationship Id="rId4" Type="http://schemas.openxmlformats.org/officeDocument/2006/relationships/hyperlink" Target="mailto:aseeman@iastate.edu" TargetMode="External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isu.esc.outreach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annah2@iastate.edu" TargetMode="External"/><Relationship Id="rId4" Type="http://schemas.openxmlformats.org/officeDocument/2006/relationships/hyperlink" Target="mailto:mkueller@iastate.edu" TargetMode="External"/><Relationship Id="rId9" Type="http://schemas.openxmlformats.org/officeDocument/2006/relationships/image" Target="../media/image17.png"/><Relationship Id="rId5" Type="http://schemas.openxmlformats.org/officeDocument/2006/relationships/hyperlink" Target="mailto:mkueller@iastate.edu" TargetMode="External"/><Relationship Id="rId6" Type="http://schemas.openxmlformats.org/officeDocument/2006/relationships/hyperlink" Target="mailto:cklop@iastate.edu" TargetMode="External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annah2@iastate.edu" TargetMode="External"/><Relationship Id="rId4" Type="http://schemas.openxmlformats.org/officeDocument/2006/relationships/hyperlink" Target="mailto:mkueller@iastate.edu" TargetMode="External"/><Relationship Id="rId5" Type="http://schemas.openxmlformats.org/officeDocument/2006/relationships/hyperlink" Target="mailto:cklop@iastate.edu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annah2@iastate.edu" TargetMode="External"/><Relationship Id="rId4" Type="http://schemas.openxmlformats.org/officeDocument/2006/relationships/hyperlink" Target="mailto:mkueller@iastate.edu" TargetMode="External"/><Relationship Id="rId5" Type="http://schemas.openxmlformats.org/officeDocument/2006/relationships/hyperlink" Target="mailto:cklop@iastate.edu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mailto:rschnepf@iastate.edu" TargetMode="External"/><Relationship Id="rId4" Type="http://schemas.openxmlformats.org/officeDocument/2006/relationships/hyperlink" Target="mailto:vkyveryg@iastate.edu" TargetMode="External"/><Relationship Id="rId9" Type="http://schemas.openxmlformats.org/officeDocument/2006/relationships/image" Target="../media/image20.png"/><Relationship Id="rId5" Type="http://schemas.openxmlformats.org/officeDocument/2006/relationships/hyperlink" Target="mailto:isu.esc.presidents@gmail.com" TargetMode="External"/><Relationship Id="rId6" Type="http://schemas.openxmlformats.org/officeDocument/2006/relationships/image" Target="../media/image26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orms.gle/K7ouJzTaFTtAQ8L49" TargetMode="External"/><Relationship Id="rId4" Type="http://schemas.openxmlformats.org/officeDocument/2006/relationships/hyperlink" Target="https://www.engineering.iastate.edu/esc/clubs/" TargetMode="External"/><Relationship Id="rId5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isu.esc.admi@gmail.com" TargetMode="External"/><Relationship Id="rId4" Type="http://schemas.openxmlformats.org/officeDocument/2006/relationships/hyperlink" Target="mailto:tanvim@iastate.edu" TargetMode="External"/><Relationship Id="rId5" Type="http://schemas.openxmlformats.org/officeDocument/2006/relationships/hyperlink" Target="https://www.engineering.iastate.edu/esc/clubs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trademark.iastate.edu/files/documents/2021-11/GUIDELINES%20FOR%20STUDENT%20AND%20CAMPUS%20ORGANIZATIONS%20USE%20OF%20IOWA%20STATE%20UNIVERSITY%E2%80%99S%20TRADEMARKS.pdf" TargetMode="External"/><Relationship Id="rId4" Type="http://schemas.openxmlformats.org/officeDocument/2006/relationships/hyperlink" Target="https://forms.gle/pvNP6bee3FntVGDM9" TargetMode="External"/><Relationship Id="rId9" Type="http://schemas.openxmlformats.org/officeDocument/2006/relationships/hyperlink" Target="mailto:tanvim@iastate.edu" TargetMode="External"/><Relationship Id="rId5" Type="http://schemas.openxmlformats.org/officeDocument/2006/relationships/hyperlink" Target="https://docs.google.com/forms/d/e/1FAIpQLSe9MGL3bDKMg2p0Dd_TltluUdF5yteDHGtC61AmkqT60HKifQ/viewform?usp=sf_link" TargetMode="External"/><Relationship Id="rId6" Type="http://schemas.openxmlformats.org/officeDocument/2006/relationships/hyperlink" Target="mailto:isu.esc.president@gmail.com" TargetMode="External"/><Relationship Id="rId7" Type="http://schemas.openxmlformats.org/officeDocument/2006/relationships/image" Target="../media/image2.png"/><Relationship Id="rId8" Type="http://schemas.openxmlformats.org/officeDocument/2006/relationships/hyperlink" Target="mailto:isu.esc.admi@gmail.co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forms.gle/tVnrP799PUQX5eAc7" TargetMode="External"/><Relationship Id="rId4" Type="http://schemas.openxmlformats.org/officeDocument/2006/relationships/hyperlink" Target="https://forms.gle/rJ4nEqwEYjt7XszK6" TargetMode="External"/><Relationship Id="rId5" Type="http://schemas.openxmlformats.org/officeDocument/2006/relationships/hyperlink" Target="mailto:joelj@iastate.edu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361950" y="3228975"/>
            <a:ext cx="5057700" cy="2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300"/>
              <a:t>General </a:t>
            </a:r>
            <a:r>
              <a:rPr i="1" lang="en" sz="1300"/>
              <a:t>Meeting -</a:t>
            </a:r>
            <a:r>
              <a:rPr lang="en" sz="1300"/>
              <a:t> September 25th</a:t>
            </a:r>
            <a:r>
              <a:rPr i="1" lang="en" sz="1300"/>
              <a:t>, 202</a:t>
            </a:r>
            <a:r>
              <a:rPr lang="en" sz="1300"/>
              <a:t>3</a:t>
            </a:r>
            <a:endParaRPr sz="1300"/>
          </a:p>
        </p:txBody>
      </p:sp>
      <p:sp>
        <p:nvSpPr>
          <p:cNvPr id="185" name="Google Shape;185;p28"/>
          <p:cNvSpPr txBox="1"/>
          <p:nvPr>
            <p:ph type="title"/>
          </p:nvPr>
        </p:nvSpPr>
        <p:spPr>
          <a:xfrm>
            <a:off x="357188" y="3524250"/>
            <a:ext cx="50625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3E2B"/>
              </a:buClr>
              <a:buSzPts val="3300"/>
              <a:buFont typeface="Bodoni"/>
              <a:buNone/>
            </a:pPr>
            <a:r>
              <a:rPr lang="en" sz="3100"/>
              <a:t>The Engineering Student Council of Iowa State University	</a:t>
            </a:r>
            <a:endParaRPr sz="3500"/>
          </a:p>
        </p:txBody>
      </p:sp>
      <p:sp>
        <p:nvSpPr>
          <p:cNvPr id="186" name="Google Shape;186;p28"/>
          <p:cNvSpPr txBox="1"/>
          <p:nvPr>
            <p:ph idx="3" type="body"/>
          </p:nvPr>
        </p:nvSpPr>
        <p:spPr>
          <a:xfrm>
            <a:off x="5824538" y="3524250"/>
            <a:ext cx="2981400" cy="12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500"/>
              <a:buFont typeface="Arial"/>
              <a:buNone/>
            </a:pPr>
            <a:r>
              <a:rPr b="1" lang="en" sz="1700">
                <a:solidFill>
                  <a:srgbClr val="D93E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Topics: </a:t>
            </a:r>
            <a:endParaRPr b="1" sz="1400">
              <a:solidFill>
                <a:srgbClr val="D93E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3E2B"/>
              </a:buClr>
              <a:buSzPts val="1400"/>
              <a:buFont typeface="Times New Roman"/>
              <a:buChar char=""/>
            </a:pPr>
            <a:r>
              <a:rPr b="1" lang="en" sz="1400">
                <a:solidFill>
                  <a:srgbClr val="D93E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Trademark</a:t>
            </a:r>
            <a:endParaRPr b="1" sz="1400">
              <a:solidFill>
                <a:srgbClr val="D93E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3E2B"/>
              </a:buClr>
              <a:buSzPts val="1400"/>
              <a:buFont typeface="Times New Roman"/>
              <a:buChar char=""/>
            </a:pPr>
            <a:r>
              <a:rPr b="1" lang="en" sz="1400">
                <a:solidFill>
                  <a:srgbClr val="D93E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Allocations </a:t>
            </a:r>
            <a:endParaRPr b="1" sz="1400">
              <a:solidFill>
                <a:srgbClr val="D93E2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187" name="Google Shape;1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2650" y="209550"/>
            <a:ext cx="4838700" cy="3137091"/>
          </a:xfrm>
          <a:prstGeom prst="rect">
            <a:avLst/>
          </a:prstGeom>
          <a:noFill/>
          <a:ln>
            <a:noFill/>
          </a:ln>
          <a:effectLst>
            <a:outerShdw blurRad="1270000" rotWithShape="0" dir="2700000" dist="76200">
              <a:srgbClr val="000000">
                <a:alpha val="74900"/>
              </a:srgbClr>
            </a:outerShdw>
          </a:effectLst>
        </p:spPr>
      </p:pic>
      <p:sp>
        <p:nvSpPr>
          <p:cNvPr id="188" name="Google Shape;188;p28"/>
          <p:cNvSpPr txBox="1"/>
          <p:nvPr>
            <p:ph idx="4294967295" type="sldNum"/>
          </p:nvPr>
        </p:nvSpPr>
        <p:spPr>
          <a:xfrm>
            <a:off x="4519613" y="4881563"/>
            <a:ext cx="999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946"/>
              </a:buClr>
              <a:buSzPts val="900"/>
              <a:buFont typeface="Palatino"/>
              <a:buNone/>
            </a:pPr>
            <a:fld id="{00000000-1234-1234-1234-123412341234}" type="slidenum">
              <a:rPr lang="en" sz="900">
                <a:solidFill>
                  <a:srgbClr val="4C4946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/>
          <p:nvPr>
            <p:ph type="title"/>
          </p:nvPr>
        </p:nvSpPr>
        <p:spPr>
          <a:xfrm>
            <a:off x="4348950" y="210325"/>
            <a:ext cx="3717900" cy="21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form this year to claim reimbursement for club expenses</a:t>
            </a:r>
            <a:endParaRPr/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0325"/>
            <a:ext cx="3774600" cy="47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4348950" y="1881800"/>
            <a:ext cx="398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Campus Organization Funding Support Request Form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4276750" y="2896800"/>
            <a:ext cx="44061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b="1" lang="en" sz="1500">
                <a:solidFill>
                  <a:schemeClr val="lt2"/>
                </a:solidFill>
              </a:rPr>
              <a:t>Allocation Priority Reimbursement Request:</a:t>
            </a:r>
            <a:r>
              <a:rPr b="1" lang="en" sz="1500">
                <a:solidFill>
                  <a:schemeClr val="dk1"/>
                </a:solidFill>
              </a:rPr>
              <a:t> December 17th, 2023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</a:pPr>
            <a:r>
              <a:rPr i="1" lang="en" sz="1500">
                <a:solidFill>
                  <a:schemeClr val="lt2"/>
                </a:solidFill>
              </a:rPr>
              <a:t>Allocation Reimbursement Request - LATEST Submission:</a:t>
            </a:r>
            <a:r>
              <a:rPr lang="en" sz="1500">
                <a:solidFill>
                  <a:schemeClr val="lt2"/>
                </a:solidFill>
              </a:rPr>
              <a:t> </a:t>
            </a:r>
            <a:r>
              <a:rPr b="1" lang="en" sz="1500">
                <a:solidFill>
                  <a:schemeClr val="dk1"/>
                </a:solidFill>
              </a:rPr>
              <a:t>January 26th, 2024 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Everything is also on the ESC website, but we will send out these slides containing all links after the meeting. </a:t>
            </a:r>
            <a:r>
              <a:rPr lang="en" u="sng">
                <a:solidFill>
                  <a:schemeClr val="hlink"/>
                </a:solidFill>
                <a:hlinkClick r:id="rId3"/>
              </a:rPr>
              <a:t>Allocations tab on the ESC website</a:t>
            </a:r>
            <a:r>
              <a:rPr lang="en"/>
              <a:t> </a:t>
            </a:r>
            <a:endParaRPr/>
          </a:p>
        </p:txBody>
      </p:sp>
      <p:pic>
        <p:nvPicPr>
          <p:cNvPr id="271" name="Google Shape;27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00" y="1991425"/>
            <a:ext cx="2705074" cy="23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4050" y="2349688"/>
            <a:ext cx="5518250" cy="15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Communication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278" name="Google Shape;278;p39"/>
          <p:cNvSpPr txBox="1"/>
          <p:nvPr>
            <p:ph idx="1" type="body"/>
          </p:nvPr>
        </p:nvSpPr>
        <p:spPr>
          <a:xfrm>
            <a:off x="417887" y="1828650"/>
            <a:ext cx="4388400" cy="27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9"/>
          <p:cNvSpPr txBox="1"/>
          <p:nvPr/>
        </p:nvSpPr>
        <p:spPr>
          <a:xfrm>
            <a:off x="311700" y="1017450"/>
            <a:ext cx="8520600" cy="1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Abigail Stanlick</a:t>
            </a:r>
            <a:endParaRPr b="1"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stanlick@iastate.edu</a:t>
            </a: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isu.esc.communication@gmail.com</a:t>
            </a:r>
            <a:r>
              <a:rPr lang="en" sz="16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6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Instagram: @esciowastate</a:t>
            </a:r>
            <a:endParaRPr sz="16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39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281" name="Google Shape;281;p39"/>
          <p:cNvSpPr txBox="1"/>
          <p:nvPr>
            <p:ph idx="1" type="body"/>
          </p:nvPr>
        </p:nvSpPr>
        <p:spPr>
          <a:xfrm>
            <a:off x="417875" y="2710550"/>
            <a:ext cx="8520600" cy="16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 If you have a club event that you would like to promote on the ESC Instagram, send a DM and we may be able to help!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Please include your club socials on the company interest form (link and QR code in 2 slides)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00" y="2103675"/>
            <a:ext cx="2876299" cy="2913374"/>
          </a:xfrm>
          <a:prstGeom prst="rect">
            <a:avLst/>
          </a:prstGeom>
          <a:noFill/>
          <a:ln cap="flat" cmpd="sng" w="9525">
            <a:solidFill>
              <a:srgbClr val="BA3B2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725" y="300814"/>
            <a:ext cx="2996599" cy="3326125"/>
          </a:xfrm>
          <a:prstGeom prst="rect">
            <a:avLst/>
          </a:prstGeom>
          <a:noFill/>
          <a:ln cap="flat" cmpd="sng" w="9525">
            <a:solidFill>
              <a:srgbClr val="BA3B2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40"/>
          <p:cNvSpPr txBox="1"/>
          <p:nvPr/>
        </p:nvSpPr>
        <p:spPr>
          <a:xfrm>
            <a:off x="197400" y="590875"/>
            <a:ext cx="16998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A3B21"/>
                </a:solidFill>
              </a:rPr>
              <a:t>This is the form that companies fill out to connect with student orgs</a:t>
            </a:r>
            <a:endParaRPr>
              <a:solidFill>
                <a:srgbClr val="BA3B21"/>
              </a:solidFill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7325" y="424525"/>
            <a:ext cx="4047500" cy="4294473"/>
          </a:xfrm>
          <a:prstGeom prst="rect">
            <a:avLst/>
          </a:prstGeom>
          <a:noFill/>
          <a:ln cap="flat" cmpd="sng" w="9525">
            <a:solidFill>
              <a:srgbClr val="BA3B2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0" name="Google Shape;290;p40"/>
          <p:cNvSpPr txBox="1"/>
          <p:nvPr/>
        </p:nvSpPr>
        <p:spPr>
          <a:xfrm>
            <a:off x="3170613" y="3751075"/>
            <a:ext cx="16998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A3B21"/>
                </a:solidFill>
              </a:rPr>
              <a:t>This is the info that gets sent to you about the company</a:t>
            </a:r>
            <a:endParaRPr>
              <a:solidFill>
                <a:srgbClr val="BA3B21"/>
              </a:solidFill>
            </a:endParaRPr>
          </a:p>
        </p:txBody>
      </p:sp>
      <p:cxnSp>
        <p:nvCxnSpPr>
          <p:cNvPr id="291" name="Google Shape;291;p40"/>
          <p:cNvCxnSpPr/>
          <p:nvPr/>
        </p:nvCxnSpPr>
        <p:spPr>
          <a:xfrm>
            <a:off x="4379975" y="4541950"/>
            <a:ext cx="489600" cy="1335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2" name="Google Shape;292;p40"/>
          <p:cNvCxnSpPr/>
          <p:nvPr/>
        </p:nvCxnSpPr>
        <p:spPr>
          <a:xfrm>
            <a:off x="686975" y="1569750"/>
            <a:ext cx="26700" cy="435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3" name="Google Shape;293;p40"/>
          <p:cNvCxnSpPr/>
          <p:nvPr/>
        </p:nvCxnSpPr>
        <p:spPr>
          <a:xfrm>
            <a:off x="1443375" y="1525250"/>
            <a:ext cx="409500" cy="177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Employer-Club Outreach Form</a:t>
            </a:r>
            <a:endParaRPr/>
          </a:p>
        </p:txBody>
      </p:sp>
      <p:sp>
        <p:nvSpPr>
          <p:cNvPr id="299" name="Google Shape;29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Employers fill out form (see previous slide)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We send emails to you guys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You reply quickly to the employers (a lot of them are trying to recruit 👀)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Fill out this form to receive information about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employer interest!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(last question asks for social platforms and usernames)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https://forms.gle/S5eGdzz6BNwxs73bA</a:t>
            </a:r>
            <a:r>
              <a:rPr lang="en"/>
              <a:t> </a:t>
            </a:r>
            <a:endParaRPr/>
          </a:p>
        </p:txBody>
      </p:sp>
      <p:pic>
        <p:nvPicPr>
          <p:cNvPr id="300" name="Google Shape;300;p41"/>
          <p:cNvPicPr preferRelativeResize="0"/>
          <p:nvPr/>
        </p:nvPicPr>
        <p:blipFill rotWithShape="1">
          <a:blip r:embed="rId4">
            <a:alphaModFix/>
          </a:blip>
          <a:srcRect b="9462" l="10440" r="9738" t="10009"/>
          <a:stretch/>
        </p:blipFill>
        <p:spPr>
          <a:xfrm>
            <a:off x="5838975" y="2428575"/>
            <a:ext cx="2280975" cy="2301100"/>
          </a:xfrm>
          <a:prstGeom prst="rect">
            <a:avLst/>
          </a:prstGeom>
          <a:noFill/>
          <a:ln cap="flat" cmpd="sng" w="19050">
            <a:solidFill>
              <a:srgbClr val="BA3B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Student Affairs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06" name="Google Shape;306;p42"/>
          <p:cNvSpPr txBox="1"/>
          <p:nvPr>
            <p:ph idx="1" type="body"/>
          </p:nvPr>
        </p:nvSpPr>
        <p:spPr>
          <a:xfrm>
            <a:off x="417887" y="1828650"/>
            <a:ext cx="4388400" cy="27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2"/>
          <p:cNvSpPr txBox="1"/>
          <p:nvPr/>
        </p:nvSpPr>
        <p:spPr>
          <a:xfrm>
            <a:off x="311700" y="101745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Stephen Peterson</a:t>
            </a:r>
            <a:endParaRPr b="1"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sjp22308@iastate.edu</a:t>
            </a:r>
            <a:endParaRPr b="1"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309" name="Google Shape;309;p42"/>
          <p:cNvSpPr txBox="1"/>
          <p:nvPr>
            <p:ph idx="1" type="body"/>
          </p:nvPr>
        </p:nvSpPr>
        <p:spPr>
          <a:xfrm>
            <a:off x="270350" y="1732450"/>
            <a:ext cx="85206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Projects: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Dean Meet &amp; Greet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Feedback for ESC/Deans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Supporting Engineering Professionals &amp; Pizza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350" y="648450"/>
            <a:ext cx="4615951" cy="19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Events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311700" y="101745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Soren Hellyer </a:t>
            </a: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&amp;  Charan Gurramkonda </a:t>
            </a:r>
            <a:endParaRPr b="1"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shellyer@iastate.edu</a:t>
            </a:r>
            <a:r>
              <a:rPr lang="en" sz="16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6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&amp; </a:t>
            </a:r>
            <a:r>
              <a:rPr lang="en" sz="16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charang@iastate.edu</a:t>
            </a:r>
            <a:endParaRPr sz="1600" u="sng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17" name="Google Shape;317;p43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318" name="Google Shape;318;p43"/>
          <p:cNvSpPr txBox="1"/>
          <p:nvPr>
            <p:ph idx="1" type="body"/>
          </p:nvPr>
        </p:nvSpPr>
        <p:spPr>
          <a:xfrm>
            <a:off x="439900" y="1861225"/>
            <a:ext cx="8520600" cy="30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fair Display"/>
              <a:buChar char="❏"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Engineering Club Fest (Oct.4 ] 5:00-7:30pm | West Marston Lawn) 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**Setup Time - 4:00pm**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Char char="❏"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 DOs for Clubs - Google Form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Other Events: 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Char char="❏"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Donuts W/ The Dean (PENDING)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Char char="❏"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Order Of The Engineering (PENDING)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fair Display"/>
              <a:buChar char="❏"/>
            </a:pPr>
            <a:r>
              <a:rPr lang="en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Dead Week Breakfast (PENDING)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19" name="Google Shape;3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6074" y="2738225"/>
            <a:ext cx="1764749" cy="17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First-Year Leaders in Engineering (FLiE)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311700" y="101745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Matthew Iehl &amp; </a:t>
            </a:r>
            <a:r>
              <a:rPr lang="en" sz="22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Analyn Seeman</a:t>
            </a:r>
            <a:endParaRPr sz="2200">
              <a:solidFill>
                <a:srgbClr val="D90B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miehl@iastate.edu</a:t>
            </a:r>
            <a:r>
              <a:rPr lang="en" sz="16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6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&amp;</a:t>
            </a: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aseeman@iastate.edu</a:t>
            </a: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6" name="Google Shape;32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5350" y="2815729"/>
            <a:ext cx="1956950" cy="19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328" name="Google Shape;328;p44"/>
          <p:cNvSpPr txBox="1"/>
          <p:nvPr>
            <p:ph idx="1" type="body"/>
          </p:nvPr>
        </p:nvSpPr>
        <p:spPr>
          <a:xfrm>
            <a:off x="206750" y="1934075"/>
            <a:ext cx="85206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Had our first meeting last week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have elections for positions next week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accepting members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/>
          <p:nvPr>
            <p:ph type="title"/>
          </p:nvPr>
        </p:nvSpPr>
        <p:spPr>
          <a:xfrm>
            <a:off x="311700" y="1033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Engineers’ Week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34" name="Google Shape;334;p45"/>
          <p:cNvSpPr txBox="1"/>
          <p:nvPr>
            <p:ph idx="1" type="body"/>
          </p:nvPr>
        </p:nvSpPr>
        <p:spPr>
          <a:xfrm>
            <a:off x="311700" y="1954775"/>
            <a:ext cx="85206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Had a great golf tournament!</a:t>
            </a:r>
            <a:endParaRPr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be assisting with DE on October 4th</a:t>
            </a:r>
            <a:endParaRPr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Planning Pi-Mile run for October 22nd</a:t>
            </a:r>
            <a:endParaRPr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Trivia night early November</a:t>
            </a:r>
            <a:endParaRPr/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Lego Building </a:t>
            </a:r>
            <a:r>
              <a:rPr lang="en"/>
              <a:t>Competition late November</a:t>
            </a:r>
            <a:r>
              <a:rPr lang="en"/>
              <a:t> 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5"/>
          <p:cNvSpPr txBox="1"/>
          <p:nvPr/>
        </p:nvSpPr>
        <p:spPr>
          <a:xfrm>
            <a:off x="311700" y="74120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Blake Gleason</a:t>
            </a:r>
            <a:r>
              <a:rPr b="1" lang="en" sz="22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&amp; </a:t>
            </a:r>
            <a:r>
              <a:rPr b="1" lang="en" sz="2200">
                <a:solidFill>
                  <a:srgbClr val="D90B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Julia Bigari</a:t>
            </a:r>
            <a:endParaRPr b="1" sz="2200">
              <a:solidFill>
                <a:srgbClr val="D90B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isueweek@gmail.com</a:t>
            </a:r>
            <a:endParaRPr b="1" sz="2200">
              <a:solidFill>
                <a:schemeClr val="accent5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6" name="Google Shape;336;p45"/>
          <p:cNvPicPr preferRelativeResize="0"/>
          <p:nvPr/>
        </p:nvPicPr>
        <p:blipFill rotWithShape="1">
          <a:blip r:embed="rId3">
            <a:alphaModFix/>
          </a:blip>
          <a:srcRect b="22031" l="0" r="0" t="6319"/>
          <a:stretch/>
        </p:blipFill>
        <p:spPr>
          <a:xfrm>
            <a:off x="6788175" y="103325"/>
            <a:ext cx="2209800" cy="148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5"/>
          <p:cNvSpPr/>
          <p:nvPr/>
        </p:nvSpPr>
        <p:spPr>
          <a:xfrm>
            <a:off x="-10200" y="4974050"/>
            <a:ext cx="9144000" cy="1695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Outreach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43" name="Google Shape;343;p46"/>
          <p:cNvSpPr txBox="1"/>
          <p:nvPr/>
        </p:nvSpPr>
        <p:spPr>
          <a:xfrm>
            <a:off x="311700" y="101745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Matthew Brown</a:t>
            </a:r>
            <a:endParaRPr b="1" sz="22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isu.esc.outreach@gmail.com</a:t>
            </a:r>
            <a:endParaRPr b="1" sz="16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4" name="Google Shape;344;p46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345" name="Google Shape;345;p46"/>
          <p:cNvSpPr txBox="1"/>
          <p:nvPr>
            <p:ph idx="1" type="body"/>
          </p:nvPr>
        </p:nvSpPr>
        <p:spPr>
          <a:xfrm>
            <a:off x="206750" y="1934075"/>
            <a:ext cx="85206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Set up meetings with important individuals related to ISU outreach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Next steps will be known after the meetings have occurred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Agenda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Yamille Perez, Engineering Outreach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Quick PSA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ESC Updates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Including trademark and allocations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Club Updates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Questions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Events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" id="195" name="Google Shape;19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4100" y="3690600"/>
            <a:ext cx="1815975" cy="117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 txBox="1"/>
          <p:nvPr>
            <p:ph type="title"/>
          </p:nvPr>
        </p:nvSpPr>
        <p:spPr>
          <a:xfrm>
            <a:off x="509550" y="1026525"/>
            <a:ext cx="8124900" cy="15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93E2B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Student Government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351" name="Google Shape;3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5975" y="211050"/>
            <a:ext cx="1450900" cy="132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Senate Updates - Max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graphicFrame>
        <p:nvGraphicFramePr>
          <p:cNvPr id="358" name="Google Shape;358;p48"/>
          <p:cNvGraphicFramePr/>
          <p:nvPr/>
        </p:nvGraphicFramePr>
        <p:xfrm>
          <a:off x="4746375" y="19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{B46F0AE6-504A-4D14-A0B1-5F60DEA668EA}</a:tableStyleId>
              </a:tblPr>
              <a:tblGrid>
                <a:gridCol w="2161875"/>
                <a:gridCol w="2161875"/>
              </a:tblGrid>
              <a:tr h="853400"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Anna Hackbarth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Open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Max Kueller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Caden	Klopfenstein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annah2@iastate.edu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	 </a:t>
                      </a:r>
                      <a:endParaRPr i="1"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mkueller@iastate.e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du</a:t>
                      </a: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cklop@iastate.edu</a:t>
                      </a: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9" name="Google Shape;359;p48"/>
          <p:cNvSpPr txBox="1"/>
          <p:nvPr>
            <p:ph idx="1" type="body"/>
          </p:nvPr>
        </p:nvSpPr>
        <p:spPr>
          <a:xfrm>
            <a:off x="265850" y="1323375"/>
            <a:ext cx="8566500" cy="30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Health and Wellness Student Leadership Board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Party Smart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ISUPD Advisory Board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Iowa State Safe App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Friend Walk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Social Escape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Future ISUPD meetings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Cyclone Support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What it is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Getting it to students</a:t>
            </a:r>
            <a:endParaRPr/>
          </a:p>
        </p:txBody>
      </p:sp>
      <p:pic>
        <p:nvPicPr>
          <p:cNvPr id="360" name="Google Shape;36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6150" y="1271063"/>
            <a:ext cx="1636500" cy="16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 txBox="1"/>
          <p:nvPr/>
        </p:nvSpPr>
        <p:spPr>
          <a:xfrm>
            <a:off x="7457800" y="1175363"/>
            <a:ext cx="145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Cyclone Support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362" name="Google Shape;362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7775" y="1271063"/>
            <a:ext cx="1636500" cy="16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77775" y="3073800"/>
            <a:ext cx="1636500" cy="16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8"/>
          <p:cNvSpPr txBox="1"/>
          <p:nvPr/>
        </p:nvSpPr>
        <p:spPr>
          <a:xfrm>
            <a:off x="5769425" y="1183938"/>
            <a:ext cx="145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Safe App (App Store)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65" name="Google Shape;365;p48"/>
          <p:cNvSpPr txBox="1"/>
          <p:nvPr/>
        </p:nvSpPr>
        <p:spPr>
          <a:xfrm>
            <a:off x="5769425" y="3025950"/>
            <a:ext cx="145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Safe App (Play Store)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Senate Updates - Anna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71" name="Google Shape;371;p49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graphicFrame>
        <p:nvGraphicFramePr>
          <p:cNvPr id="372" name="Google Shape;372;p49"/>
          <p:cNvGraphicFramePr/>
          <p:nvPr/>
        </p:nvGraphicFramePr>
        <p:xfrm>
          <a:off x="4746375" y="19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{B46F0AE6-504A-4D14-A0B1-5F60DEA668EA}</a:tableStyleId>
              </a:tblPr>
              <a:tblGrid>
                <a:gridCol w="2161875"/>
                <a:gridCol w="2161875"/>
              </a:tblGrid>
              <a:tr h="853400"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Anna Hackbarth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Open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Max Kueller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Caden	Klopfenstein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annah2@iastate.edu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	 </a:t>
                      </a:r>
                      <a:endParaRPr i="1"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mkueller@iastate.edu</a:t>
                      </a: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cklop@iastate.edu</a:t>
                      </a: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3" name="Google Shape;373;p49"/>
          <p:cNvSpPr txBox="1"/>
          <p:nvPr>
            <p:ph idx="1" type="body"/>
          </p:nvPr>
        </p:nvSpPr>
        <p:spPr>
          <a:xfrm>
            <a:off x="311700" y="140167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Elected as Speaker of the Senate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Written confirmation bills for various directors, senators, and other vacancies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Bylaw bill up for vote this week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Bylaw and governing document review started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Senate Updates - Caden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79" name="Google Shape;379;p50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graphicFrame>
        <p:nvGraphicFramePr>
          <p:cNvPr id="380" name="Google Shape;380;p50"/>
          <p:cNvGraphicFramePr/>
          <p:nvPr/>
        </p:nvGraphicFramePr>
        <p:xfrm>
          <a:off x="4746375" y="19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{B46F0AE6-504A-4D14-A0B1-5F60DEA668EA}</a:tableStyleId>
              </a:tblPr>
              <a:tblGrid>
                <a:gridCol w="2161875"/>
                <a:gridCol w="2161875"/>
              </a:tblGrid>
              <a:tr h="853400"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Anna Hackbarth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Open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Max Kueller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0B00"/>
                        </a:buClr>
                        <a:buSzPts val="1100"/>
                        <a:buFont typeface="Source Code Pro"/>
                        <a:buChar char="●"/>
                      </a:pPr>
                      <a:r>
                        <a:rPr lang="en" sz="1100">
                          <a:solidFill>
                            <a:srgbClr val="D90B00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Caden	Klopfenstein</a:t>
                      </a:r>
                      <a:endParaRPr sz="1100">
                        <a:solidFill>
                          <a:srgbClr val="D90B00"/>
                        </a:solidFill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annah2@iastate.edu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	 </a:t>
                      </a:r>
                      <a:endParaRPr i="1"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mkueller@iastate.edu</a:t>
                      </a:r>
                      <a:r>
                        <a:rPr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 sz="1100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&lt;</a:t>
                      </a:r>
                      <a:r>
                        <a:rPr i="1" lang="en" sz="1100" u="sng">
                          <a:solidFill>
                            <a:srgbClr val="DB4437"/>
                          </a:solidFill>
                          <a:latin typeface="Source Code Pro"/>
                          <a:ea typeface="Source Code Pro"/>
                          <a:cs typeface="Source Code Pro"/>
                          <a:sym typeface="Source Code Pro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cklop@iastate.edu</a:t>
                      </a:r>
                      <a:r>
                        <a:rPr i="1" lang="en" sz="1100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&gt;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1" name="Google Shape;381;p50"/>
          <p:cNvSpPr txBox="1"/>
          <p:nvPr>
            <p:ph idx="1" type="body"/>
          </p:nvPr>
        </p:nvSpPr>
        <p:spPr>
          <a:xfrm>
            <a:off x="311700" y="1401675"/>
            <a:ext cx="85206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Confirmed as a Senator in early September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Confirmed to the </a:t>
            </a:r>
            <a:r>
              <a:rPr lang="en"/>
              <a:t>Sustainability</a:t>
            </a:r>
            <a:r>
              <a:rPr lang="en"/>
              <a:t> </a:t>
            </a:r>
            <a:r>
              <a:rPr lang="en"/>
              <a:t>Committee</a:t>
            </a:r>
            <a:endParaRPr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❏"/>
            </a:pPr>
            <a:r>
              <a:rPr lang="en" sz="1500"/>
              <a:t>Gathering and connecting ideas from sustainable clubs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❏"/>
            </a:pPr>
            <a:r>
              <a:rPr lang="en" sz="1500"/>
              <a:t>Reduction of plastic waste from dining centers</a:t>
            </a:r>
            <a:endParaRPr sz="15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600"/>
              <a:buFont typeface="Arial"/>
              <a:buChar char="❏"/>
            </a:pPr>
            <a:r>
              <a:rPr lang="en" sz="1600"/>
              <a:t>Implementing Cyclone Support in Residence Halls</a:t>
            </a:r>
            <a:endParaRPr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600"/>
              <a:buFont typeface="Arial"/>
              <a:buChar char="❏"/>
            </a:pPr>
            <a:r>
              <a:rPr lang="en" sz="1600"/>
              <a:t>Spreading awareness of Student Government</a:t>
            </a:r>
            <a:endParaRPr sz="1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/>
          <p:nvPr>
            <p:ph type="title"/>
          </p:nvPr>
        </p:nvSpPr>
        <p:spPr>
          <a:xfrm>
            <a:off x="117825" y="10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Co-Presidents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87" name="Google Shape;387;p51"/>
          <p:cNvSpPr txBox="1"/>
          <p:nvPr/>
        </p:nvSpPr>
        <p:spPr>
          <a:xfrm>
            <a:off x="2678800" y="0"/>
            <a:ext cx="85206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Rachel Schnepf</a:t>
            </a:r>
            <a:r>
              <a:rPr b="1" lang="en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&amp; Victoria Kyveryga</a:t>
            </a:r>
            <a:endParaRPr b="1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rschnepf@iastate.edu</a:t>
            </a:r>
            <a:r>
              <a:rPr lang="en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r>
              <a:rPr lang="en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&amp; </a:t>
            </a:r>
            <a:r>
              <a:rPr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vkyveryg@iastate.edu</a:t>
            </a:r>
            <a:r>
              <a:rPr lang="en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5"/>
              </a:rPr>
              <a:t>isu.esc.presidents@gmail.com</a:t>
            </a:r>
            <a:r>
              <a:rPr b="1" lang="en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51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389" name="Google Shape;389;p51"/>
          <p:cNvSpPr txBox="1"/>
          <p:nvPr>
            <p:ph idx="1" type="body"/>
          </p:nvPr>
        </p:nvSpPr>
        <p:spPr>
          <a:xfrm>
            <a:off x="278550" y="675575"/>
            <a:ext cx="8566500" cy="30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Office hours Mondays, </a:t>
            </a:r>
            <a:r>
              <a:rPr lang="en">
                <a:solidFill>
                  <a:schemeClr val="dk1"/>
                </a:solidFill>
              </a:rPr>
              <a:t>Marston 1110, 3-4 pm</a:t>
            </a:r>
            <a:r>
              <a:rPr lang="en"/>
              <a:t>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General Committee applications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Thanks for a successful Reverse Career Fair!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meetings coming up: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Monday, </a:t>
            </a:r>
            <a:r>
              <a:rPr lang="en">
                <a:solidFill>
                  <a:schemeClr val="dk1"/>
                </a:solidFill>
              </a:rPr>
              <a:t>October 23, 2023, 7-8 pm</a:t>
            </a:r>
            <a:r>
              <a:rPr lang="en"/>
              <a:t> in Marston 2200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Monday, </a:t>
            </a:r>
            <a:r>
              <a:rPr lang="en">
                <a:solidFill>
                  <a:schemeClr val="dk1"/>
                </a:solidFill>
              </a:rPr>
              <a:t>November 13, 2023, 7-8 pm</a:t>
            </a:r>
            <a:r>
              <a:rPr lang="en"/>
              <a:t> in Hoover 1227</a:t>
            </a:r>
            <a:endParaRPr/>
          </a:p>
        </p:txBody>
      </p:sp>
      <p:pic>
        <p:nvPicPr>
          <p:cNvPr id="390" name="Google Shape;390;p51"/>
          <p:cNvPicPr preferRelativeResize="0"/>
          <p:nvPr/>
        </p:nvPicPr>
        <p:blipFill rotWithShape="1">
          <a:blip r:embed="rId6">
            <a:alphaModFix/>
          </a:blip>
          <a:srcRect b="20390" l="0" r="0" t="15022"/>
          <a:stretch/>
        </p:blipFill>
        <p:spPr>
          <a:xfrm>
            <a:off x="2544800" y="3070463"/>
            <a:ext cx="3503473" cy="16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1"/>
          <p:cNvPicPr preferRelativeResize="0"/>
          <p:nvPr/>
        </p:nvPicPr>
        <p:blipFill rotWithShape="1">
          <a:blip r:embed="rId7">
            <a:alphaModFix/>
          </a:blip>
          <a:srcRect b="0" l="0" r="0" t="25760"/>
          <a:stretch/>
        </p:blipFill>
        <p:spPr>
          <a:xfrm>
            <a:off x="6649800" y="556175"/>
            <a:ext cx="2277000" cy="225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1"/>
          <p:cNvPicPr preferRelativeResize="0"/>
          <p:nvPr/>
        </p:nvPicPr>
        <p:blipFill rotWithShape="1">
          <a:blip r:embed="rId8">
            <a:alphaModFix/>
          </a:blip>
          <a:srcRect b="14483" l="0" r="0" t="35486"/>
          <a:stretch/>
        </p:blipFill>
        <p:spPr>
          <a:xfrm>
            <a:off x="6386126" y="3026000"/>
            <a:ext cx="2540674" cy="16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 rotWithShape="1">
          <a:blip r:embed="rId9">
            <a:alphaModFix/>
          </a:blip>
          <a:srcRect b="0" l="0" r="0" t="26150"/>
          <a:stretch/>
        </p:blipFill>
        <p:spPr>
          <a:xfrm>
            <a:off x="503375" y="3026000"/>
            <a:ext cx="1811549" cy="178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Feedback &amp; attendance form 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399" name="Google Shape;399;p52"/>
          <p:cNvSpPr txBox="1"/>
          <p:nvPr>
            <p:ph idx="1" type="body"/>
          </p:nvPr>
        </p:nvSpPr>
        <p:spPr>
          <a:xfrm>
            <a:off x="417875" y="1071775"/>
            <a:ext cx="4388400" cy="3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https://forms.gle/K7ouJzTaFTtAQ8L49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Lastly, a reminder about the email list-serve: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https://www.engineering.iastate.edu/esc/clubs/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Please make sure your club exec contact info is correct in this link^</a:t>
            </a:r>
            <a:endParaRPr/>
          </a:p>
        </p:txBody>
      </p:sp>
      <p:sp>
        <p:nvSpPr>
          <p:cNvPr id="400" name="Google Shape;400;p52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pic>
        <p:nvPicPr>
          <p:cNvPr id="401" name="Google Shape;401;p52"/>
          <p:cNvPicPr preferRelativeResize="0"/>
          <p:nvPr/>
        </p:nvPicPr>
        <p:blipFill rotWithShape="1">
          <a:blip r:embed="rId5">
            <a:alphaModFix/>
          </a:blip>
          <a:srcRect b="6340" l="6589" r="5898" t="4485"/>
          <a:stretch/>
        </p:blipFill>
        <p:spPr>
          <a:xfrm>
            <a:off x="5526175" y="1007913"/>
            <a:ext cx="3069500" cy="31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3E2B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 Updates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pic>
        <p:nvPicPr>
          <p:cNvPr id="412" name="Google Shape;4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225" y="-30391"/>
            <a:ext cx="9252048" cy="520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"/>
          <p:cNvSpPr/>
          <p:nvPr/>
        </p:nvSpPr>
        <p:spPr>
          <a:xfrm>
            <a:off x="4572675" y="-125"/>
            <a:ext cx="4571400" cy="5143500"/>
          </a:xfrm>
          <a:prstGeom prst="rect">
            <a:avLst/>
          </a:prstGeom>
          <a:solidFill>
            <a:srgbClr val="D93E2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5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  <a:highlight>
                  <a:srgbClr val="FFE599"/>
                </a:highlight>
              </a:rPr>
              <a:t>Important ESC Dates</a:t>
            </a:r>
            <a:endParaRPr>
              <a:solidFill>
                <a:srgbClr val="D93E2B"/>
              </a:solidFill>
              <a:highlight>
                <a:srgbClr val="FFE599"/>
              </a:highlight>
            </a:endParaRPr>
          </a:p>
        </p:txBody>
      </p:sp>
      <p:sp>
        <p:nvSpPr>
          <p:cNvPr id="419" name="Google Shape;419;p55"/>
          <p:cNvSpPr txBox="1"/>
          <p:nvPr>
            <p:ph idx="2" type="body"/>
          </p:nvPr>
        </p:nvSpPr>
        <p:spPr>
          <a:xfrm>
            <a:off x="5039950" y="613675"/>
            <a:ext cx="3837000" cy="1519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❖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Upcoming Events: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imes New Roman"/>
              <a:buChar char="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Destination Engineering, October 4th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imes New Roman"/>
              <a:buChar char="➢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Next general meeting: October 23rd, 7-8 pm  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" id="420" name="Google Shape;42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237" y="2991123"/>
            <a:ext cx="2343726" cy="15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6"/>
          <p:cNvSpPr txBox="1"/>
          <p:nvPr>
            <p:ph type="title"/>
          </p:nvPr>
        </p:nvSpPr>
        <p:spPr>
          <a:xfrm>
            <a:off x="357188" y="428625"/>
            <a:ext cx="8429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-463550" lvl="0" marL="4572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3E2B"/>
              </a:buClr>
              <a:buSzPts val="3700"/>
              <a:buFont typeface="Bodoni"/>
              <a:buChar char="-"/>
            </a:pPr>
            <a:r>
              <a:rPr b="0" i="0" lang="en" sz="3700" u="none" cap="none" strike="noStrike">
                <a:solidFill>
                  <a:srgbClr val="D93E2B"/>
                </a:solidFill>
                <a:highlight>
                  <a:srgbClr val="FFE599"/>
                </a:highlight>
                <a:latin typeface="Bodoni"/>
                <a:ea typeface="Bodoni"/>
                <a:cs typeface="Bodoni"/>
                <a:sym typeface="Bodoni"/>
              </a:rPr>
              <a:t>Thank you! -</a:t>
            </a:r>
            <a:endParaRPr>
              <a:highlight>
                <a:srgbClr val="FFE599"/>
              </a:highlight>
            </a:endParaRPr>
          </a:p>
        </p:txBody>
      </p:sp>
      <p:pic>
        <p:nvPicPr>
          <p:cNvPr descr="Image" id="426" name="Google Shape;42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9421" y="2398426"/>
            <a:ext cx="2698074" cy="17492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27" name="Google Shape;42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288" y="1619099"/>
            <a:ext cx="1661676" cy="15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6"/>
          <p:cNvPicPr preferRelativeResize="0"/>
          <p:nvPr/>
        </p:nvPicPr>
        <p:blipFill rotWithShape="1">
          <a:blip r:embed="rId5">
            <a:alphaModFix/>
          </a:blip>
          <a:srcRect b="22031" l="0" r="0" t="6319"/>
          <a:stretch/>
        </p:blipFill>
        <p:spPr>
          <a:xfrm>
            <a:off x="1083663" y="3592747"/>
            <a:ext cx="1895800" cy="127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6"/>
          <p:cNvPicPr preferRelativeResize="0"/>
          <p:nvPr/>
        </p:nvPicPr>
        <p:blipFill rotWithShape="1">
          <a:blip r:embed="rId6">
            <a:alphaModFix/>
          </a:blip>
          <a:srcRect b="21003" l="14329" r="13228" t="13072"/>
          <a:stretch/>
        </p:blipFill>
        <p:spPr>
          <a:xfrm>
            <a:off x="6727981" y="3592749"/>
            <a:ext cx="1594317" cy="145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6750" y="1705475"/>
            <a:ext cx="1459950" cy="145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549600" y="332750"/>
            <a:ext cx="7497000" cy="5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Avoiding phishing scams- indications</a:t>
            </a:r>
            <a:endParaRPr/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51850" y="946675"/>
            <a:ext cx="3056700" cy="29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Misspelled words or incorrect grammar</a:t>
            </a:r>
            <a:endParaRPr sz="1600"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Unfamiliar emails, non-iastate.edu emails </a:t>
            </a:r>
            <a:endParaRPr sz="1600"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Requests for gift cards </a:t>
            </a:r>
            <a:endParaRPr sz="1600"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" sz="1600"/>
              <a:t>Requests to Venmo/Zelle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Phishing scams are getting dangerously good! If in doubt, double-check by sending us a teams message or text. </a:t>
            </a:r>
            <a:r>
              <a:rPr lang="en" sz="2200"/>
              <a:t> </a:t>
            </a:r>
            <a:endParaRPr sz="2200"/>
          </a:p>
        </p:txBody>
      </p:sp>
      <p:pic>
        <p:nvPicPr>
          <p:cNvPr descr="image"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188" y="186275"/>
            <a:ext cx="3299775" cy="20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4">
            <a:alphaModFix/>
          </a:blip>
          <a:srcRect b="15219" l="0" r="0" t="9097"/>
          <a:stretch/>
        </p:blipFill>
        <p:spPr>
          <a:xfrm>
            <a:off x="2979400" y="1122913"/>
            <a:ext cx="2381850" cy="320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/>
          <p:nvPr/>
        </p:nvSpPr>
        <p:spPr>
          <a:xfrm>
            <a:off x="6045950" y="1113625"/>
            <a:ext cx="237000" cy="225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3783350" y="1896288"/>
            <a:ext cx="237000" cy="225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6978107" y="280700"/>
            <a:ext cx="1533000" cy="225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5">
            <a:alphaModFix/>
          </a:blip>
          <a:srcRect b="23268" l="12518" r="0" t="19447"/>
          <a:stretch/>
        </p:blipFill>
        <p:spPr>
          <a:xfrm>
            <a:off x="5730737" y="2309175"/>
            <a:ext cx="3056701" cy="266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0"/>
          <p:cNvSpPr/>
          <p:nvPr/>
        </p:nvSpPr>
        <p:spPr>
          <a:xfrm>
            <a:off x="7217550" y="3596575"/>
            <a:ext cx="746100" cy="2253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ncode Sans ExtraLight"/>
              <a:ea typeface="Encode Sans ExtraLight"/>
              <a:cs typeface="Encode Sans ExtraLight"/>
              <a:sym typeface="Encode Sans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3E2B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Student Council Updates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509563" y="2102363"/>
            <a:ext cx="8124900" cy="1105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accent4"/>
                </a:solidFill>
              </a:rPr>
              <a:t>Updates: </a:t>
            </a:r>
            <a:endParaRPr sz="52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chemeClr val="accent4"/>
              </a:solidFill>
              <a:highlight>
                <a:srgbClr val="D93E2B"/>
              </a:highlight>
            </a:endParaRPr>
          </a:p>
        </p:txBody>
      </p:sp>
      <p:pic>
        <p:nvPicPr>
          <p:cNvPr descr="Image" id="220" name="Google Shape;2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0615" y="135225"/>
            <a:ext cx="2342775" cy="15188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4">
            <a:alphaModFix/>
          </a:blip>
          <a:srcRect b="22031" l="0" r="0" t="6319"/>
          <a:stretch/>
        </p:blipFill>
        <p:spPr>
          <a:xfrm>
            <a:off x="4348700" y="3344652"/>
            <a:ext cx="2170025" cy="14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8076" y="3145849"/>
            <a:ext cx="1789176" cy="174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6">
            <a:alphaModFix/>
          </a:blip>
          <a:srcRect b="21003" l="14329" r="13228" t="13072"/>
          <a:stretch/>
        </p:blipFill>
        <p:spPr>
          <a:xfrm>
            <a:off x="556800" y="3336248"/>
            <a:ext cx="1616599" cy="14710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4" name="Google Shape;22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2750" y="3207876"/>
            <a:ext cx="1616600" cy="16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Administration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311700" y="101745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Tanvi Mehetre</a:t>
            </a:r>
            <a:endParaRPr b="1" sz="2200">
              <a:solidFill>
                <a:srgbClr val="FFE5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isu.esc.admi@gmail.com</a:t>
            </a:r>
            <a:r>
              <a:rPr b="1" lang="en" sz="16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/ </a:t>
            </a:r>
            <a:r>
              <a:rPr b="1"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tanvim@iastate.edu</a:t>
            </a:r>
            <a:r>
              <a:rPr b="1" lang="en" sz="16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16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232" name="Google Shape;232;p33"/>
          <p:cNvSpPr txBox="1"/>
          <p:nvPr>
            <p:ph idx="1" type="body"/>
          </p:nvPr>
        </p:nvSpPr>
        <p:spPr>
          <a:xfrm>
            <a:off x="228625" y="1781100"/>
            <a:ext cx="7454700" cy="25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Updating ESC Listserv.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https://www.engineering.iastate.edu/esc/clubs/</a:t>
            </a:r>
            <a:r>
              <a:rPr lang="en"/>
              <a:t>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the executive members </a:t>
            </a:r>
            <a:r>
              <a:rPr lang="en"/>
              <a:t>contact</a:t>
            </a:r>
            <a:r>
              <a:rPr lang="en"/>
              <a:t> information to receive emails on time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0B00"/>
              </a:buClr>
              <a:buSzPts val="1800"/>
              <a:buFont typeface="Arial"/>
              <a:buChar char="❏"/>
            </a:pPr>
            <a:r>
              <a:rPr lang="en"/>
              <a:t>Filling out Trademark form requests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/>
          <p:nvPr>
            <p:ph type="title"/>
          </p:nvPr>
        </p:nvSpPr>
        <p:spPr>
          <a:xfrm>
            <a:off x="129250" y="1360725"/>
            <a:ext cx="85206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0B00"/>
                </a:solidFill>
              </a:rPr>
              <a:t>Trademark</a:t>
            </a:r>
            <a:endParaRPr>
              <a:solidFill>
                <a:srgbClr val="D90B00"/>
              </a:solidFill>
            </a:endParaRPr>
          </a:p>
        </p:txBody>
      </p:sp>
      <p:sp>
        <p:nvSpPr>
          <p:cNvPr id="238" name="Google Shape;238;p34"/>
          <p:cNvSpPr txBox="1"/>
          <p:nvPr>
            <p:ph idx="1" type="body"/>
          </p:nvPr>
        </p:nvSpPr>
        <p:spPr>
          <a:xfrm>
            <a:off x="301500" y="1881475"/>
            <a:ext cx="8520600" cy="28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3 Levels of Sponsorship (determined by SAC):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Sponsored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Affiliated 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Registered/Campus Organization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Acceptable marks for each tier are found at: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https://www.trademark.iastate.edu/files/documents/2021-11/GUIDELINES%20FOR%20STUDENT%20AND%20CAMPUS%20ORGANIZATIONS%20USE%20OF%20IOWA%20STATE%20UNIVERSITY%E2%80%99S%20TRADEMARKS.pdf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Apparel requires ® symbol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/>
              <a:t>Merchandise/other requires ™ symbol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u="sng">
                <a:solidFill>
                  <a:schemeClr val="hlink"/>
                </a:solidFill>
                <a:hlinkClick r:id="rId4"/>
              </a:rPr>
              <a:t>Sponsorship Form</a:t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u="sng">
                <a:solidFill>
                  <a:schemeClr val="hlink"/>
                </a:solidFill>
                <a:hlinkClick r:id="rId5"/>
              </a:rPr>
              <a:t>Trademark Request Form</a:t>
            </a:r>
            <a:endParaRPr/>
          </a:p>
          <a:p>
            <a:pPr indent="-30416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7777"/>
              <a:buChar char="❏"/>
            </a:pPr>
            <a:r>
              <a:rPr b="1" lang="en" sz="1800" u="sng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isu.esc.president@gmail.com</a:t>
            </a:r>
            <a:r>
              <a:rPr lang="en" sz="1000"/>
              <a:t> </a:t>
            </a:r>
            <a:r>
              <a:rPr lang="en"/>
              <a:t>for any questionse</a:t>
            </a:r>
            <a:endParaRPr/>
          </a:p>
        </p:txBody>
      </p:sp>
      <p:pic>
        <p:nvPicPr>
          <p:cNvPr descr="Image" id="239" name="Google Shape;239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71400" y="4024627"/>
            <a:ext cx="1262400" cy="81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241" name="Google Shape;241;p34"/>
          <p:cNvSpPr txBox="1"/>
          <p:nvPr>
            <p:ph type="title"/>
          </p:nvPr>
        </p:nvSpPr>
        <p:spPr>
          <a:xfrm>
            <a:off x="60800" y="4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VP of Administration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60800" y="618300"/>
            <a:ext cx="85206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Tanvi Mehetre</a:t>
            </a:r>
            <a:endParaRPr b="1" sz="2200">
              <a:solidFill>
                <a:srgbClr val="FFE5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8"/>
              </a:rPr>
              <a:t>isu.esc.admi@gmail.com</a:t>
            </a:r>
            <a:r>
              <a:rPr b="1" lang="en" sz="16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/ </a:t>
            </a:r>
            <a:r>
              <a:rPr b="1" lang="en" sz="16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9"/>
              </a:rPr>
              <a:t>tanvim@iastate.edu</a:t>
            </a:r>
            <a:r>
              <a:rPr b="1" lang="en" sz="16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 sz="16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Allocation Process Refresher</a:t>
            </a:r>
            <a:endParaRPr>
              <a:solidFill>
                <a:srgbClr val="D93E2B"/>
              </a:solidFill>
            </a:endParaRPr>
          </a:p>
        </p:txBody>
      </p:sp>
      <p:sp>
        <p:nvSpPr>
          <p:cNvPr id="248" name="Google Shape;248;p35"/>
          <p:cNvSpPr/>
          <p:nvPr/>
        </p:nvSpPr>
        <p:spPr>
          <a:xfrm>
            <a:off x="-10200" y="4867950"/>
            <a:ext cx="9144000" cy="275700"/>
          </a:xfrm>
          <a:prstGeom prst="rect">
            <a:avLst/>
          </a:prstGeom>
          <a:solidFill>
            <a:srgbClr val="D90B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0B00"/>
              </a:highlight>
            </a:endParaRPr>
          </a:p>
        </p:txBody>
      </p:sp>
      <p:sp>
        <p:nvSpPr>
          <p:cNvPr id="249" name="Google Shape;249;p35"/>
          <p:cNvSpPr txBox="1"/>
          <p:nvPr>
            <p:ph idx="1" type="body"/>
          </p:nvPr>
        </p:nvSpPr>
        <p:spPr>
          <a:xfrm>
            <a:off x="476350" y="1093575"/>
            <a:ext cx="8520600" cy="3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Fill out these TWO forms by </a:t>
            </a:r>
            <a:r>
              <a:rPr b="1" lang="en">
                <a:solidFill>
                  <a:schemeClr val="dk1"/>
                </a:solidFill>
              </a:rPr>
              <a:t>OCTOBER 2nd, 2023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u="sng">
                <a:solidFill>
                  <a:schemeClr val="hlink"/>
                </a:solidFill>
                <a:hlinkClick r:id="rId3"/>
              </a:rPr>
              <a:t>ESC Fall 2023 Training Quiz (Quiz 1/2)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u="sng">
                <a:solidFill>
                  <a:schemeClr val="hlink"/>
                </a:solidFill>
                <a:hlinkClick r:id="rId4"/>
              </a:rPr>
              <a:t>ESC Fall 2023 Funding Requests (Quiz 2/2)</a:t>
            </a:r>
            <a:r>
              <a:rPr lang="en"/>
              <a:t> 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Submit number of expenditures to total allocation from ESC (next slide)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Multiple forms can be submitted, but nothing less than 100.00 or to full ESC allocation amount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Forms submitted to </a:t>
            </a:r>
            <a:r>
              <a:rPr lang="en" u="sng">
                <a:solidFill>
                  <a:schemeClr val="hlink"/>
                </a:solidFill>
                <a:hlinkClick r:id="rId5"/>
              </a:rPr>
              <a:t>joelj@iastate.edu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Critical forms are accurate and only list expenditures that are cleared and approved in workday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Please select larger expenditures to assist with less processing.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Goal is to equal ESC allocation to total expenditure amount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No funds are transferred from college to student organizations student.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Expenditures are removed from student organizational account and applied to COE designated account as designated by treasurer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transactions listed on the form will be taken off of your account and put into an account under the Dean of the College of Engineering.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5"/>
          <p:cNvSpPr txBox="1"/>
          <p:nvPr>
            <p:ph type="title"/>
          </p:nvPr>
        </p:nvSpPr>
        <p:spPr>
          <a:xfrm>
            <a:off x="7038900" y="115250"/>
            <a:ext cx="1980600" cy="4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837">
                <a:solidFill>
                  <a:srgbClr val="D93E2B"/>
                </a:solidFill>
              </a:rPr>
              <a:t>VP of Finance</a:t>
            </a:r>
            <a:endParaRPr b="1" sz="1837">
              <a:solidFill>
                <a:srgbClr val="D93E2B"/>
              </a:solidFill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7003950" y="445025"/>
            <a:ext cx="205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D93E2B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Garrett Hein</a:t>
            </a:r>
            <a:endParaRPr b="1" i="1" sz="1600">
              <a:solidFill>
                <a:srgbClr val="D93E2B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3E2B"/>
                </a:solidFill>
              </a:rPr>
              <a:t>ALLOCATION IMPORTANT DATES</a:t>
            </a:r>
            <a:endParaRPr/>
          </a:p>
        </p:txBody>
      </p:sp>
      <p:sp>
        <p:nvSpPr>
          <p:cNvPr id="257" name="Google Shape;25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Allocations Open:</a:t>
            </a:r>
            <a:r>
              <a:rPr lang="en"/>
              <a:t> </a:t>
            </a:r>
            <a:r>
              <a:rPr b="1" lang="en">
                <a:solidFill>
                  <a:schemeClr val="dk1"/>
                </a:solidFill>
              </a:rPr>
              <a:t>NOW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(1) </a:t>
            </a:r>
            <a:r>
              <a:rPr i="1" lang="en"/>
              <a:t>Presentations/Worksheets and Training Due:</a:t>
            </a:r>
            <a:r>
              <a:rPr lang="en"/>
              <a:t> </a:t>
            </a:r>
            <a:r>
              <a:rPr b="1" lang="en">
                <a:solidFill>
                  <a:schemeClr val="dk1"/>
                </a:solidFill>
              </a:rPr>
              <a:t>October 2nd, 2023</a:t>
            </a:r>
            <a:endParaRPr b="1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NEW this year: in-person allocations meetings are optional.</a:t>
            </a:r>
            <a:endParaRPr i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i="1" lang="en"/>
              <a:t>Holding Office Hours Thursday September 28th 11:00am-2:00pm Parks Library 0130b</a:t>
            </a:r>
            <a:endParaRPr i="1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i="1" lang="en"/>
              <a:t>Email gmhein@iastate.edu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Allocation Priority Reimbursement Request:</a:t>
            </a:r>
            <a:r>
              <a:rPr b="1" lang="en">
                <a:solidFill>
                  <a:schemeClr val="dk1"/>
                </a:solidFill>
              </a:rPr>
              <a:t> December 17th, 2023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/>
              <a:t>Allocation Reimbursement Request - LATEST Submission:</a:t>
            </a:r>
            <a:r>
              <a:rPr lang="en"/>
              <a:t> </a:t>
            </a:r>
            <a:r>
              <a:rPr b="1" lang="en">
                <a:solidFill>
                  <a:schemeClr val="dk1"/>
                </a:solidFill>
              </a:rPr>
              <a:t>January 26th, 2024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~$37,500 to Allocate to Clubs for the Fall 2023 Semester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ertes template">
  <a:themeElements>
    <a:clrScheme name="Custom 347">
      <a:dk1>
        <a:srgbClr val="000000"/>
      </a:dk1>
      <a:lt1>
        <a:srgbClr val="FFFFFF"/>
      </a:lt1>
      <a:dk2>
        <a:srgbClr val="696974"/>
      </a:dk2>
      <a:lt2>
        <a:srgbClr val="F3F3F3"/>
      </a:lt2>
      <a:accent1>
        <a:srgbClr val="F55C21"/>
      </a:accent1>
      <a:accent2>
        <a:srgbClr val="BA3B21"/>
      </a:accent2>
      <a:accent3>
        <a:srgbClr val="661201"/>
      </a:accent3>
      <a:accent4>
        <a:srgbClr val="27272D"/>
      </a:accent4>
      <a:accent5>
        <a:srgbClr val="4F4F5C"/>
      </a:accent5>
      <a:accent6>
        <a:srgbClr val="D4D3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