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6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7" roundtripDataSignature="AMtx7miJhbhdh0fJ89fMbKWk2XjhihHu6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7" Type="http://customschemas.google.com/relationships/presentationmetadata" Target="meta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Google Shape;284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chemeClr val="lt1"/>
            </a:gs>
            <a:gs pos="50000">
              <a:srgbClr val="FAFAFA"/>
            </a:gs>
            <a:gs pos="100000">
              <a:srgbClr val="D3D4D6"/>
            </a:gs>
          </a:gsLst>
          <a:lin ang="16200000" scaled="0"/>
        </a:grad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01E2C"/>
              </a:buClr>
              <a:buSzPts val="6000"/>
              <a:buFont typeface="Calibri"/>
              <a:buNone/>
              <a:defRPr sz="6000">
                <a:solidFill>
                  <a:srgbClr val="D01E2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400"/>
              <a:buNone/>
              <a:defRPr sz="2400">
                <a:solidFill>
                  <a:srgbClr val="525252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pic>
        <p:nvPicPr>
          <p:cNvPr id="14" name="Google Shape;14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892040"/>
            <a:ext cx="3032329" cy="19659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3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3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3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3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3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3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3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3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93" name="Google Shape;93;p3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3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3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3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9" name="Google Shape;99;p3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3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3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8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38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5" name="Google Shape;105;p3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3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3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3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1" name="Google Shape;111;p3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3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3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3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4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8" name="Google Shape;118;p4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" name="Google Shape;119;p4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0" name="Google Shape;120;p4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" name="Google Shape;121;p4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4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4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4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4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4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bg>
      <p:bgPr>
        <a:gradFill>
          <a:gsLst>
            <a:gs pos="0">
              <a:srgbClr val="FFFFFF"/>
            </a:gs>
            <a:gs pos="35000">
              <a:schemeClr val="lt1"/>
            </a:gs>
            <a:gs pos="100000">
              <a:srgbClr val="D3D4D6"/>
            </a:gs>
          </a:gsLst>
          <a:lin ang="16200000" scaled="0"/>
        </a:gra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01E2C"/>
              </a:buClr>
              <a:buSzPts val="4400"/>
              <a:buFont typeface="Calibri"/>
              <a:buNone/>
              <a:defRPr>
                <a:solidFill>
                  <a:srgbClr val="D01E2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800"/>
              <a:buChar char="•"/>
              <a:defRPr>
                <a:solidFill>
                  <a:srgbClr val="525252"/>
                </a:solidFill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2400"/>
              <a:buChar char="•"/>
              <a:defRPr>
                <a:solidFill>
                  <a:srgbClr val="525252"/>
                </a:solidFill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2000"/>
              <a:buChar char="•"/>
              <a:defRPr>
                <a:solidFill>
                  <a:srgbClr val="525252"/>
                </a:solidFill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1800"/>
              <a:buChar char="•"/>
              <a:defRPr>
                <a:solidFill>
                  <a:srgbClr val="525252"/>
                </a:solidFill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1800"/>
              <a:buChar char="•"/>
              <a:defRPr>
                <a:solidFill>
                  <a:srgbClr val="52525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8" name="Google Shape;18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892040"/>
            <a:ext cx="3032329" cy="19659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4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4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4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36" name="Google Shape;136;p4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37" name="Google Shape;137;p4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4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4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4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4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43" name="Google Shape;143;p4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44" name="Google Shape;144;p4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4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4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4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p4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" name="Google Shape;150;p4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4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4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4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4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6" name="Google Shape;156;p4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4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4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gradFill>
          <a:gsLst>
            <a:gs pos="0">
              <a:schemeClr val="lt1"/>
            </a:gs>
            <a:gs pos="50000">
              <a:srgbClr val="FAFAFA"/>
            </a:gs>
            <a:gs pos="100000">
              <a:srgbClr val="D3D4D6"/>
            </a:gs>
          </a:gsLst>
          <a:lin ang="16200000" scaled="0"/>
        </a:gra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01E2C"/>
              </a:buClr>
              <a:buSzPts val="6000"/>
              <a:buFont typeface="Calibri"/>
              <a:buNone/>
              <a:defRPr sz="6000">
                <a:solidFill>
                  <a:srgbClr val="D01E2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4B5B7"/>
              </a:buClr>
              <a:buSzPts val="2400"/>
              <a:buNone/>
              <a:defRPr sz="2400">
                <a:solidFill>
                  <a:srgbClr val="B4B5B7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pic>
        <p:nvPicPr>
          <p:cNvPr id="22" name="Google Shape;22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5471" y="4892562"/>
            <a:ext cx="3031524" cy="19654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Slide">
  <p:cSld name="2_Title Slide">
    <p:bg>
      <p:bgPr>
        <a:gradFill>
          <a:gsLst>
            <a:gs pos="0">
              <a:schemeClr val="lt1"/>
            </a:gs>
            <a:gs pos="50000">
              <a:srgbClr val="FAFAFA"/>
            </a:gs>
            <a:gs pos="100000">
              <a:srgbClr val="D3D4D6"/>
            </a:gs>
          </a:gsLst>
          <a:lin ang="16200000" scaled="0"/>
        </a:gra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01E2C"/>
              </a:buClr>
              <a:buSzPts val="6000"/>
              <a:buFont typeface="Calibri"/>
              <a:buNone/>
              <a:defRPr sz="6000">
                <a:solidFill>
                  <a:srgbClr val="D01E2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4B5B7"/>
              </a:buClr>
              <a:buSzPts val="2400"/>
              <a:buNone/>
              <a:defRPr sz="2400">
                <a:solidFill>
                  <a:srgbClr val="B4B5B7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pic>
        <p:nvPicPr>
          <p:cNvPr id="26" name="Google Shape;26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5471" y="4892562"/>
            <a:ext cx="3031524" cy="19654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2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2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2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3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/>
        </p:txBody>
      </p:sp>
      <p:sp>
        <p:nvSpPr>
          <p:cNvPr id="8" name="Google Shape;8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/>
        </p:txBody>
      </p:sp>
      <p:sp>
        <p:nvSpPr>
          <p:cNvPr id="9" name="Google Shape;9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/>
        </p:txBody>
      </p:sp>
      <p:sp>
        <p:nvSpPr>
          <p:cNvPr id="10" name="Google Shape;10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6" name="Google Shape;86;p3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Google Shape;87;p3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8" name="Google Shape;88;p3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Google Shape;89;p3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mailto:isu.esc.finance@gmail.com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hyperlink" Target="mailto:alex1999@iastate.edu" TargetMode="External"/><Relationship Id="rId4" Type="http://schemas.openxmlformats.org/officeDocument/2006/relationships/hyperlink" Target="mailto:schmitz4@iastate.edu" TargetMode="External"/><Relationship Id="rId5" Type="http://schemas.openxmlformats.org/officeDocument/2006/relationships/hyperlink" Target="mailto:bboie@iastate.edu" TargetMode="External"/><Relationship Id="rId6" Type="http://schemas.openxmlformats.org/officeDocument/2006/relationships/hyperlink" Target="mailto:bboie@iastate.edu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6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6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transportation.iastate.edu/about/rate-calculator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01E2C"/>
              </a:buClr>
              <a:buSzPts val="5400"/>
              <a:buFont typeface="Cambria"/>
              <a:buNone/>
            </a:pPr>
            <a:r>
              <a:rPr lang="en-US" sz="5400">
                <a:latin typeface="Cambria"/>
                <a:ea typeface="Cambria"/>
                <a:cs typeface="Cambria"/>
                <a:sym typeface="Cambria"/>
              </a:rPr>
              <a:t>ESC Allocations</a:t>
            </a:r>
            <a:endParaRPr/>
          </a:p>
        </p:txBody>
      </p:sp>
      <p:sp>
        <p:nvSpPr>
          <p:cNvPr id="164" name="Google Shape;164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5252"/>
              </a:buClr>
              <a:buSzPts val="2400"/>
              <a:buNone/>
            </a:pPr>
            <a:r>
              <a:rPr lang="en-US"/>
              <a:t>VP of Finance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01E2C"/>
              </a:buClr>
              <a:buSzPts val="4400"/>
              <a:buFont typeface="Cambria"/>
              <a:buNone/>
            </a:pPr>
            <a:r>
              <a:rPr lang="en-US">
                <a:latin typeface="Cambria"/>
                <a:ea typeface="Cambria"/>
                <a:cs typeface="Cambria"/>
                <a:sym typeface="Cambria"/>
              </a:rPr>
              <a:t>Reductions in Funding</a:t>
            </a:r>
            <a:endParaRPr/>
          </a:p>
        </p:txBody>
      </p:sp>
      <p:sp>
        <p:nvSpPr>
          <p:cNvPr id="219" name="Google Shape;219;p10"/>
          <p:cNvSpPr txBox="1"/>
          <p:nvPr>
            <p:ph idx="1" type="body"/>
          </p:nvPr>
        </p:nvSpPr>
        <p:spPr>
          <a:xfrm>
            <a:off x="1164771" y="1690688"/>
            <a:ext cx="10515600" cy="4176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5252"/>
              </a:buClr>
              <a:buSzPts val="2400"/>
              <a:buChar char="•"/>
            </a:pPr>
            <a:r>
              <a:rPr lang="en-US" sz="2400"/>
              <a:t>Attendance Requirements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2000"/>
              <a:buChar char="•"/>
            </a:pPr>
            <a:r>
              <a:rPr lang="en-US" sz="2000"/>
              <a:t>Absences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1800"/>
              <a:buChar char="•"/>
            </a:pPr>
            <a:r>
              <a:rPr lang="en-US" sz="1800"/>
              <a:t>Unexcused absences from the previous semester will count as deductions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1800"/>
              <a:buChar char="•"/>
            </a:pPr>
            <a:r>
              <a:rPr lang="en-US" sz="1800"/>
              <a:t>1 meeting = -15%, 2 meetings = -30%, 3 meetings = -45%, 4 meetings = -60%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1800"/>
              <a:buChar char="•"/>
            </a:pPr>
            <a:r>
              <a:rPr lang="en-US" sz="1800"/>
              <a:t>These will be reviewed on a case-by-case basis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2000"/>
              <a:buChar char="•"/>
            </a:pPr>
            <a:r>
              <a:rPr lang="en-US" sz="2000"/>
              <a:t>Missing or Late Documents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1800"/>
              <a:buChar char="•"/>
            </a:pPr>
            <a:r>
              <a:rPr lang="en-US" sz="1800"/>
              <a:t>Late documents must be turned in 24 hours before you present or all funding will be revoked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400"/>
              <a:buChar char="•"/>
            </a:pPr>
            <a:r>
              <a:rPr lang="en-US" sz="2400"/>
              <a:t>Missing Information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2000"/>
              <a:buChar char="•"/>
            </a:pPr>
            <a:r>
              <a:rPr lang="en-US" sz="2000"/>
              <a:t>You must disclose all funding given to your org by ANY university entity within the last year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2000"/>
              <a:buChar char="•"/>
            </a:pPr>
            <a:r>
              <a:rPr lang="en-US" sz="2000"/>
              <a:t>At least one alternate funding source instead of ESC must be shown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01E2C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25" name="Google Shape;225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5252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226" name="Google Shape;226;p11"/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01E2C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27" name="Google Shape;227;p11"/>
          <p:cNvSpPr txBox="1"/>
          <p:nvPr/>
        </p:nvSpPr>
        <p:spPr>
          <a:xfrm>
            <a:off x="548639" y="375147"/>
            <a:ext cx="5976851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rgbClr val="D8D8D8"/>
                </a:solidFill>
                <a:latin typeface="Cambria"/>
                <a:ea typeface="Cambria"/>
                <a:cs typeface="Cambria"/>
                <a:sym typeface="Cambria"/>
              </a:rPr>
              <a:t>Presentation Template</a:t>
            </a:r>
            <a:endParaRPr/>
          </a:p>
        </p:txBody>
      </p:sp>
      <p:sp>
        <p:nvSpPr>
          <p:cNvPr id="228" name="Google Shape;228;p11"/>
          <p:cNvSpPr txBox="1"/>
          <p:nvPr/>
        </p:nvSpPr>
        <p:spPr>
          <a:xfrm>
            <a:off x="838200" y="1418301"/>
            <a:ext cx="9975273" cy="22397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rgbClr val="D8D8D8"/>
                </a:solidFill>
                <a:latin typeface="Cambria"/>
                <a:ea typeface="Cambria"/>
                <a:cs typeface="Cambria"/>
                <a:sym typeface="Cambria"/>
              </a:rPr>
              <a:t>Bring electronic copy with you to present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rgbClr val="D8D8D8"/>
                </a:solidFill>
                <a:latin typeface="Cambria"/>
                <a:ea typeface="Cambria"/>
                <a:cs typeface="Cambria"/>
                <a:sym typeface="Cambria"/>
              </a:rPr>
              <a:t>This is only a guideline, feel free to be creative, but present the information clearly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rgbClr val="D8D8D8"/>
                </a:solidFill>
                <a:latin typeface="Cambria"/>
                <a:ea typeface="Cambria"/>
                <a:cs typeface="Cambria"/>
                <a:sym typeface="Cambria"/>
              </a:rPr>
              <a:t>Email The Treasurer at </a:t>
            </a:r>
            <a:r>
              <a:rPr lang="en-US" sz="2400" u="sng">
                <a:solidFill>
                  <a:srgbClr val="D8D8D8"/>
                </a:solidFill>
                <a:latin typeface="Cambria"/>
                <a:ea typeface="Cambria"/>
                <a:cs typeface="Cambria"/>
                <a:sym typeface="Cambria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isu.esc.finance@gmail.com</a:t>
            </a:r>
            <a:r>
              <a:rPr lang="en-US" sz="2400">
                <a:solidFill>
                  <a:srgbClr val="D8D8D8"/>
                </a:solidFill>
                <a:latin typeface="Cambria"/>
                <a:ea typeface="Cambria"/>
                <a:cs typeface="Cambria"/>
                <a:sym typeface="Cambria"/>
              </a:rPr>
              <a:t> with any questions</a:t>
            </a:r>
            <a:endParaRPr sz="2400">
              <a:solidFill>
                <a:srgbClr val="D8D8D8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2"/>
          <p:cNvSpPr txBox="1"/>
          <p:nvPr>
            <p:ph type="ctrTitle"/>
          </p:nvPr>
        </p:nvSpPr>
        <p:spPr>
          <a:xfrm>
            <a:off x="1312026" y="1138989"/>
            <a:ext cx="9567948" cy="18037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01E2C"/>
              </a:buClr>
              <a:buSzPts val="6000"/>
              <a:buFont typeface="Cambria"/>
              <a:buNone/>
            </a:pPr>
            <a:r>
              <a:rPr lang="en-US">
                <a:latin typeface="Cambria"/>
                <a:ea typeface="Cambria"/>
                <a:cs typeface="Cambria"/>
                <a:sym typeface="Cambria"/>
              </a:rPr>
              <a:t>Engineering Student Council</a:t>
            </a:r>
            <a:br>
              <a:rPr lang="en-US">
                <a:latin typeface="Cambria"/>
                <a:ea typeface="Cambria"/>
                <a:cs typeface="Cambria"/>
                <a:sym typeface="Cambria"/>
              </a:rPr>
            </a:b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34" name="Google Shape;234;p12"/>
          <p:cNvSpPr txBox="1"/>
          <p:nvPr>
            <p:ph idx="1" type="subTitle"/>
          </p:nvPr>
        </p:nvSpPr>
        <p:spPr>
          <a:xfrm>
            <a:off x="1524000" y="3701888"/>
            <a:ext cx="9144000" cy="26740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en-US">
                <a:solidFill>
                  <a:schemeClr val="dk1"/>
                </a:solidFill>
              </a:rPr>
              <a:t>Presidents</a:t>
            </a:r>
            <a:r>
              <a:rPr lang="en-US">
                <a:solidFill>
                  <a:schemeClr val="dk1"/>
                </a:solidFill>
              </a:rPr>
              <a:t> </a:t>
            </a:r>
            <a:endParaRPr/>
          </a:p>
          <a:p>
            <a:pPr indent="-342900" lvl="1" marL="8001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Alex Kasemeier </a:t>
            </a:r>
            <a:r>
              <a:rPr lang="en-US" u="sng">
                <a:solidFill>
                  <a:schemeClr val="dk1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alex1999@iastate.edu</a:t>
            </a:r>
            <a:r>
              <a:rPr lang="en-US">
                <a:solidFill>
                  <a:schemeClr val="dk1"/>
                </a:solidFill>
              </a:rPr>
              <a:t> </a:t>
            </a:r>
            <a:endParaRPr/>
          </a:p>
          <a:p>
            <a:pPr indent="-342900" lvl="1" marL="8001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>
                <a:solidFill>
                  <a:schemeClr val="dk1"/>
                </a:solidFill>
              </a:rPr>
              <a:t>Katelyn Schmitz </a:t>
            </a:r>
            <a:r>
              <a:rPr lang="en-US" u="sng">
                <a:solidFill>
                  <a:schemeClr val="dk1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schmitz4@iastate.edu</a:t>
            </a:r>
            <a:r>
              <a:rPr lang="en-US">
                <a:solidFill>
                  <a:schemeClr val="dk1"/>
                </a:solidFill>
              </a:rPr>
              <a:t>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en-US">
                <a:solidFill>
                  <a:schemeClr val="dk1"/>
                </a:solidFill>
              </a:rPr>
              <a:t>Treasurer</a:t>
            </a:r>
            <a:endParaRPr/>
          </a:p>
          <a:p>
            <a:pPr indent="-342900" lvl="1" marL="8001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Brooks Boie </a:t>
            </a:r>
            <a:r>
              <a:rPr lang="en-US" u="sng">
                <a:solidFill>
                  <a:schemeClr val="hlink"/>
                </a:solidFill>
                <a:hlinkClick r:id="rId5"/>
              </a:rPr>
              <a:t>bboie@iastate.</a:t>
            </a:r>
            <a:r>
              <a:rPr lang="en-US" u="sng">
                <a:solidFill>
                  <a:schemeClr val="dk1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edu</a:t>
            </a:r>
            <a:r>
              <a:rPr lang="en-US">
                <a:solidFill>
                  <a:schemeClr val="dk1"/>
                </a:solidFill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01E2C"/>
              </a:buClr>
              <a:buSzPts val="4400"/>
              <a:buFont typeface="Cambria"/>
              <a:buNone/>
            </a:pPr>
            <a:r>
              <a:rPr lang="en-US">
                <a:latin typeface="Cambria"/>
                <a:ea typeface="Cambria"/>
                <a:cs typeface="Cambria"/>
                <a:sym typeface="Cambria"/>
              </a:rPr>
              <a:t>Organization Overview</a:t>
            </a:r>
            <a:endParaRPr/>
          </a:p>
        </p:txBody>
      </p:sp>
      <p:sp>
        <p:nvSpPr>
          <p:cNvPr id="240" name="Google Shape;240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5252"/>
              </a:buClr>
              <a:buSzPts val="2800"/>
              <a:buNone/>
            </a:pPr>
            <a:r>
              <a:rPr lang="en-US"/>
              <a:t>Engineering Student Council’s mission is to promote and support engineering student organizations by: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2400"/>
              <a:buChar char="•"/>
            </a:pPr>
            <a:r>
              <a:rPr lang="en-US"/>
              <a:t>Acting as the liaison between students and College administration.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2400"/>
              <a:buChar char="•"/>
            </a:pPr>
            <a:r>
              <a:rPr lang="en-US"/>
              <a:t>Hosting Events within the College of Engineering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2400"/>
              <a:buChar char="•"/>
            </a:pPr>
            <a:r>
              <a:rPr lang="en-US"/>
              <a:t>Allocating the College’s funds to affiliated clubs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01E2C"/>
              </a:buClr>
              <a:buSzPts val="4400"/>
              <a:buFont typeface="Calibri"/>
              <a:buNone/>
            </a:pPr>
            <a:r>
              <a:rPr lang="en-US"/>
              <a:t>Previous Allocated Items and Results</a:t>
            </a:r>
            <a:endParaRPr/>
          </a:p>
        </p:txBody>
      </p:sp>
      <p:sp>
        <p:nvSpPr>
          <p:cNvPr id="246" name="Google Shape;246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5252"/>
              </a:buClr>
              <a:buSzPts val="2800"/>
              <a:buChar char="•"/>
            </a:pPr>
            <a:r>
              <a:rPr lang="en-US" sz="2800"/>
              <a:t>Project/Activity that happened and was funded by ESC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800"/>
              <a:buChar char="•"/>
            </a:pPr>
            <a:r>
              <a:rPr lang="en-US" sz="2800"/>
              <a:t>Who did it involve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800"/>
              <a:buChar char="•"/>
            </a:pPr>
            <a:r>
              <a:rPr lang="en-US" sz="2800"/>
              <a:t>When did it occur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800"/>
              <a:buChar char="•"/>
            </a:pPr>
            <a:r>
              <a:rPr lang="en-US" sz="2800"/>
              <a:t>What happen</a:t>
            </a:r>
            <a:endParaRPr sz="28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Pictures of the event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800"/>
              <a:buNone/>
            </a:pPr>
            <a:r>
              <a:rPr lang="en-US"/>
              <a:t>Please include a slide for each item that you were allocated for</a:t>
            </a:r>
            <a:endParaRPr sz="2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01E2C"/>
              </a:buClr>
              <a:buSzPts val="4400"/>
              <a:buFont typeface="Cambria"/>
              <a:buNone/>
            </a:pPr>
            <a:r>
              <a:rPr lang="en-US">
                <a:latin typeface="Cambria"/>
                <a:ea typeface="Cambria"/>
                <a:cs typeface="Cambria"/>
                <a:sym typeface="Cambria"/>
              </a:rPr>
              <a:t>Priority 1 Items</a:t>
            </a:r>
            <a:endParaRPr/>
          </a:p>
        </p:txBody>
      </p:sp>
      <p:sp>
        <p:nvSpPr>
          <p:cNvPr id="252" name="Google Shape;252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5252"/>
              </a:buClr>
              <a:buSzPts val="2200"/>
              <a:buChar char="•"/>
            </a:pPr>
            <a:r>
              <a:rPr lang="en-US" sz="2200"/>
              <a:t>Project/Activity each item is for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200"/>
              <a:buChar char="•"/>
            </a:pPr>
            <a:r>
              <a:rPr lang="en-US" sz="2200"/>
              <a:t>Who does it involve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200"/>
              <a:buChar char="•"/>
            </a:pPr>
            <a:r>
              <a:rPr lang="en-US" sz="2200"/>
              <a:t>When does it occur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200"/>
              <a:buChar char="•"/>
            </a:pPr>
            <a:r>
              <a:rPr lang="en-US" sz="2200"/>
              <a:t>Where does it happen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200"/>
              <a:buChar char="•"/>
            </a:pPr>
            <a:r>
              <a:rPr lang="en-US" sz="2200"/>
              <a:t>How will you fund the additional amount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200"/>
              <a:buChar char="•"/>
            </a:pPr>
            <a:r>
              <a:rPr lang="en-US" sz="2200"/>
              <a:t>Requested amount</a:t>
            </a:r>
            <a:endParaRPr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4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400"/>
              <a:buNone/>
            </a:pPr>
            <a:r>
              <a:t/>
            </a:r>
            <a:endParaRPr sz="2400">
              <a:solidFill>
                <a:srgbClr val="D01E2C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400"/>
              <a:buNone/>
            </a:pPr>
            <a:r>
              <a:t/>
            </a:r>
            <a:endParaRPr sz="2400">
              <a:solidFill>
                <a:srgbClr val="D01E2C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01E2C"/>
              </a:buClr>
              <a:buSzPts val="2400"/>
              <a:buNone/>
            </a:pPr>
            <a:r>
              <a:rPr lang="en-US" sz="2400">
                <a:solidFill>
                  <a:srgbClr val="D01E2C"/>
                </a:solidFill>
              </a:rPr>
              <a:t>Example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400"/>
              <a:buNone/>
            </a:pPr>
            <a:r>
              <a:t/>
            </a:r>
            <a:endParaRPr sz="2400">
              <a:solidFill>
                <a:srgbClr val="D01E2C"/>
              </a:solidFill>
            </a:endParaRPr>
          </a:p>
        </p:txBody>
      </p:sp>
      <p:pic>
        <p:nvPicPr>
          <p:cNvPr id="253" name="Google Shape;253;p15"/>
          <p:cNvPicPr preferRelativeResize="0"/>
          <p:nvPr/>
        </p:nvPicPr>
        <p:blipFill rotWithShape="1">
          <a:blip r:embed="rId3">
            <a:alphaModFix/>
          </a:blip>
          <a:srcRect b="-1" l="1643" r="0" t="1261"/>
          <a:stretch/>
        </p:blipFill>
        <p:spPr>
          <a:xfrm>
            <a:off x="6953121" y="2361129"/>
            <a:ext cx="3980139" cy="2999611"/>
          </a:xfrm>
          <a:prstGeom prst="rect">
            <a:avLst/>
          </a:prstGeom>
          <a:noFill/>
          <a:ln>
            <a:noFill/>
          </a:ln>
          <a:effectLst>
            <a:outerShdw blurRad="292100" rotWithShape="0" algn="tl" dir="2700000" dist="139700">
              <a:srgbClr val="333333">
                <a:alpha val="64705"/>
              </a:srgbClr>
            </a:outerShdw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01E2C"/>
              </a:buClr>
              <a:buSzPts val="4400"/>
              <a:buFont typeface="Cambria"/>
              <a:buNone/>
            </a:pPr>
            <a:r>
              <a:rPr lang="en-US">
                <a:latin typeface="Cambria"/>
                <a:ea typeface="Cambria"/>
                <a:cs typeface="Cambria"/>
                <a:sym typeface="Cambria"/>
              </a:rPr>
              <a:t>Priority 2 Items</a:t>
            </a:r>
            <a:endParaRPr/>
          </a:p>
        </p:txBody>
      </p:sp>
      <p:sp>
        <p:nvSpPr>
          <p:cNvPr id="259" name="Google Shape;259;p1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5252"/>
              </a:buClr>
              <a:buSzPts val="2200"/>
              <a:buChar char="•"/>
            </a:pPr>
            <a:r>
              <a:rPr lang="en-US" sz="2200"/>
              <a:t>Project/Activity each item is for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200"/>
              <a:buChar char="•"/>
            </a:pPr>
            <a:r>
              <a:rPr lang="en-US" sz="2200"/>
              <a:t>Who does it involve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200"/>
              <a:buChar char="•"/>
            </a:pPr>
            <a:r>
              <a:rPr lang="en-US" sz="2200"/>
              <a:t>When does it occur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200"/>
              <a:buChar char="•"/>
            </a:pPr>
            <a:r>
              <a:rPr lang="en-US" sz="2200"/>
              <a:t>Where does it happen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200"/>
              <a:buChar char="•"/>
            </a:pPr>
            <a:r>
              <a:rPr lang="en-US" sz="2200"/>
              <a:t>How will you fund the additional amount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200"/>
              <a:buChar char="•"/>
            </a:pPr>
            <a:r>
              <a:rPr lang="en-US" sz="2200"/>
              <a:t>Requested amount</a:t>
            </a:r>
            <a:endParaRPr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4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400"/>
              <a:buNone/>
            </a:pPr>
            <a:r>
              <a:t/>
            </a:r>
            <a:endParaRPr sz="2400">
              <a:solidFill>
                <a:srgbClr val="D01E2C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400"/>
              <a:buNone/>
            </a:pPr>
            <a:r>
              <a:t/>
            </a:r>
            <a:endParaRPr sz="2400">
              <a:solidFill>
                <a:srgbClr val="D01E2C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01E2C"/>
              </a:buClr>
              <a:buSzPts val="2400"/>
              <a:buNone/>
            </a:pPr>
            <a:r>
              <a:rPr lang="en-US" sz="2400">
                <a:solidFill>
                  <a:srgbClr val="D01E2C"/>
                </a:solidFill>
              </a:rPr>
              <a:t>Example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400"/>
              <a:buNone/>
            </a:pPr>
            <a:r>
              <a:t/>
            </a:r>
            <a:endParaRPr sz="2400">
              <a:solidFill>
                <a:srgbClr val="D01E2C"/>
              </a:solidFill>
            </a:endParaRPr>
          </a:p>
        </p:txBody>
      </p:sp>
      <p:pic>
        <p:nvPicPr>
          <p:cNvPr id="260" name="Google Shape;260;p16"/>
          <p:cNvPicPr preferRelativeResize="0"/>
          <p:nvPr/>
        </p:nvPicPr>
        <p:blipFill rotWithShape="1">
          <a:blip r:embed="rId3">
            <a:alphaModFix/>
          </a:blip>
          <a:srcRect b="-1" l="1643" r="0" t="1261"/>
          <a:stretch/>
        </p:blipFill>
        <p:spPr>
          <a:xfrm>
            <a:off x="6866311" y="2419003"/>
            <a:ext cx="3980139" cy="2999611"/>
          </a:xfrm>
          <a:prstGeom prst="rect">
            <a:avLst/>
          </a:prstGeom>
          <a:noFill/>
          <a:ln>
            <a:noFill/>
          </a:ln>
          <a:effectLst>
            <a:outerShdw blurRad="292100" rotWithShape="0" algn="tl" dir="2700000" dist="139700">
              <a:srgbClr val="333333">
                <a:alpha val="64705"/>
              </a:srgbClr>
            </a:outerShdw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01E2C"/>
              </a:buClr>
              <a:buSzPts val="4400"/>
              <a:buFont typeface="Cambria"/>
              <a:buNone/>
            </a:pPr>
            <a:r>
              <a:rPr lang="en-US">
                <a:latin typeface="Cambria"/>
                <a:ea typeface="Cambria"/>
                <a:cs typeface="Cambria"/>
                <a:sym typeface="Cambria"/>
              </a:rPr>
              <a:t>Fundraising</a:t>
            </a:r>
            <a:endParaRPr/>
          </a:p>
        </p:txBody>
      </p:sp>
      <p:sp>
        <p:nvSpPr>
          <p:cNvPr id="266" name="Google Shape;266;p1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5252"/>
              </a:buClr>
              <a:buSzPts val="2400"/>
              <a:buChar char="•"/>
            </a:pPr>
            <a:r>
              <a:rPr lang="en-US" sz="2400"/>
              <a:t>List amount from sponsors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400"/>
              <a:buChar char="•"/>
            </a:pPr>
            <a:r>
              <a:rPr lang="en-US" sz="2400"/>
              <a:t>List specific sponsor name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400"/>
              <a:buChar char="•"/>
            </a:pPr>
            <a:r>
              <a:rPr lang="en-US" sz="2400"/>
              <a:t>List purpose of sponsorship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400"/>
              <a:buChar char="•"/>
            </a:pPr>
            <a:r>
              <a:rPr lang="en-US" sz="2400"/>
              <a:t>List frequency of sponsorship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400"/>
              <a:buChar char="•"/>
            </a:pPr>
            <a:r>
              <a:rPr lang="en-US" sz="2400"/>
              <a:t>Material/labor donations apply as well</a:t>
            </a:r>
            <a:endParaRPr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400"/>
              <a:buNone/>
            </a:pPr>
            <a:r>
              <a:t/>
            </a:r>
            <a:endParaRPr sz="2400"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4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4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01E2C"/>
              </a:buClr>
              <a:buSzPts val="2400"/>
              <a:buNone/>
            </a:pPr>
            <a:r>
              <a:rPr lang="en-US" sz="2400">
                <a:solidFill>
                  <a:srgbClr val="D01E2C"/>
                </a:solidFill>
              </a:rPr>
              <a:t>Example</a:t>
            </a:r>
            <a:endParaRPr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400"/>
              <a:buNone/>
            </a:pPr>
            <a:r>
              <a:t/>
            </a:r>
            <a:endParaRPr sz="2400"/>
          </a:p>
        </p:txBody>
      </p:sp>
      <p:pic>
        <p:nvPicPr>
          <p:cNvPr id="267" name="Google Shape;267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27279" y="2527069"/>
            <a:ext cx="4314175" cy="3241963"/>
          </a:xfrm>
          <a:prstGeom prst="rect">
            <a:avLst/>
          </a:prstGeom>
          <a:noFill/>
          <a:ln>
            <a:noFill/>
          </a:ln>
          <a:effectLst>
            <a:outerShdw blurRad="292100" rotWithShape="0" algn="tl" dir="2700000" dist="139700">
              <a:srgbClr val="333333">
                <a:alpha val="64705"/>
              </a:srgbClr>
            </a:outerShdw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01E2C"/>
              </a:buClr>
              <a:buSzPts val="4400"/>
              <a:buFont typeface="Cambria"/>
              <a:buNone/>
            </a:pPr>
            <a:r>
              <a:rPr lang="en-US">
                <a:latin typeface="Cambria"/>
                <a:ea typeface="Cambria"/>
                <a:cs typeface="Cambria"/>
                <a:sym typeface="Cambria"/>
              </a:rPr>
              <a:t>Allocation Request</a:t>
            </a:r>
            <a:endParaRPr/>
          </a:p>
        </p:txBody>
      </p:sp>
      <p:sp>
        <p:nvSpPr>
          <p:cNvPr id="273" name="Google Shape;273;p1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5252"/>
              </a:buClr>
              <a:buSzPts val="2400"/>
              <a:buChar char="•"/>
            </a:pPr>
            <a:r>
              <a:rPr lang="en-US" sz="2400"/>
              <a:t>Display the funding request for Priority 1, Priority 2, and Total Funding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01E2C"/>
              </a:buClr>
              <a:buSzPts val="2400"/>
              <a:buNone/>
            </a:pPr>
            <a:r>
              <a:rPr lang="en-US" sz="2400">
                <a:solidFill>
                  <a:srgbClr val="D01E2C"/>
                </a:solidFill>
              </a:rPr>
              <a:t>Example</a:t>
            </a:r>
            <a:r>
              <a:rPr lang="en-US"/>
              <a:t>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2400"/>
              <a:buChar char="•"/>
            </a:pPr>
            <a:r>
              <a:rPr lang="en-US"/>
              <a:t>Priority 1: $315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2400"/>
              <a:buChar char="•"/>
            </a:pPr>
            <a:r>
              <a:rPr lang="en-US"/>
              <a:t>Priority 2: $125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2400"/>
              <a:buChar char="•"/>
            </a:pPr>
            <a:r>
              <a:rPr lang="en-US"/>
              <a:t>Total: $440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01E2C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79" name="Google Shape;279;p1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5252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280" name="Google Shape;280;p19"/>
          <p:cNvSpPr txBox="1"/>
          <p:nvPr/>
        </p:nvSpPr>
        <p:spPr>
          <a:xfrm>
            <a:off x="0" y="-19800"/>
            <a:ext cx="12192000" cy="6877800"/>
          </a:xfrm>
          <a:prstGeom prst="rect">
            <a:avLst/>
          </a:prstGeom>
          <a:solidFill>
            <a:srgbClr val="D01E2C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81" name="Google Shape;281;p19"/>
          <p:cNvSpPr txBox="1"/>
          <p:nvPr/>
        </p:nvSpPr>
        <p:spPr>
          <a:xfrm>
            <a:off x="3618807" y="1690892"/>
            <a:ext cx="4954385" cy="144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rgbClr val="D8D8D8"/>
                </a:solidFill>
                <a:latin typeface="Cambria"/>
                <a:ea typeface="Cambria"/>
                <a:cs typeface="Cambria"/>
                <a:sym typeface="Cambria"/>
              </a:rPr>
              <a:t>End of Presentation Template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01E2C"/>
              </a:buClr>
              <a:buSzPts val="4400"/>
              <a:buFont typeface="Cambria"/>
              <a:buNone/>
            </a:pPr>
            <a:r>
              <a:rPr lang="en-US">
                <a:latin typeface="Cambria"/>
                <a:ea typeface="Cambria"/>
                <a:cs typeface="Cambria"/>
                <a:sym typeface="Cambria"/>
              </a:rPr>
              <a:t>Stipulations to Receive Funding</a:t>
            </a:r>
            <a:endParaRPr/>
          </a:p>
        </p:txBody>
      </p:sp>
      <p:sp>
        <p:nvSpPr>
          <p:cNvPr id="170" name="Google Shape;170;p2"/>
          <p:cNvSpPr txBox="1"/>
          <p:nvPr>
            <p:ph idx="1" type="body"/>
          </p:nvPr>
        </p:nvSpPr>
        <p:spPr>
          <a:xfrm>
            <a:off x="1132114" y="1690688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5252"/>
              </a:buClr>
              <a:buSzPts val="2400"/>
              <a:buChar char="•"/>
            </a:pPr>
            <a:r>
              <a:rPr lang="en-US" sz="2400"/>
              <a:t>Allocations disbursements will be determined by the ESC Executive Team and by the VP of Finance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400"/>
              <a:buChar char="•"/>
            </a:pPr>
            <a:r>
              <a:rPr lang="en-US" sz="2400"/>
              <a:t>Recognized representatives (Treasurer and/or President) must review this presentation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400"/>
              <a:buChar char="•"/>
            </a:pPr>
            <a:r>
              <a:rPr lang="en-US" sz="2400"/>
              <a:t>All organizations requesting funding must have attended ALL 4 general ESC meetings from the previous semester to receive more then 60% of funding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400"/>
              <a:buChar char="•"/>
            </a:pPr>
            <a:r>
              <a:rPr lang="en-US" sz="2400"/>
              <a:t>Special Funding Requests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2000"/>
              <a:buChar char="•"/>
            </a:pPr>
            <a:r>
              <a:rPr lang="en-US" sz="2000"/>
              <a:t>ESC can fund any non-represented org for a one-time only request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2000"/>
              <a:buChar char="•"/>
            </a:pPr>
            <a:r>
              <a:rPr lang="en-US" sz="2000"/>
              <a:t>These orgs must meet all of the guidelines the represented orgs do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2000"/>
              <a:buChar char="•"/>
            </a:pPr>
            <a:r>
              <a:rPr lang="en-US" sz="2000"/>
              <a:t>ESC does not provide emergency funding or funding on short notice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171" name="Google Shape;17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892040"/>
            <a:ext cx="3032329" cy="19659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01E2C"/>
              </a:buClr>
              <a:buSzPts val="4400"/>
              <a:buFont typeface="Cambria"/>
              <a:buNone/>
            </a:pPr>
            <a:r>
              <a:rPr lang="en-US">
                <a:latin typeface="Cambria"/>
                <a:ea typeface="Cambria"/>
                <a:cs typeface="Cambria"/>
                <a:sym typeface="Cambria"/>
              </a:rPr>
              <a:t>Questions or Comments</a:t>
            </a:r>
            <a:endParaRPr/>
          </a:p>
        </p:txBody>
      </p:sp>
      <p:sp>
        <p:nvSpPr>
          <p:cNvPr id="287" name="Google Shape;287;p2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25252"/>
              </a:buClr>
              <a:buSzPts val="2400"/>
              <a:buChar char="•"/>
            </a:pPr>
            <a:r>
              <a:rPr lang="en-US" sz="2400"/>
              <a:t>Watch the deadlines, the process will be smoother the earlier you turn your materials in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400"/>
              <a:buChar char="•"/>
            </a:pPr>
            <a:r>
              <a:rPr lang="en-US" sz="2400"/>
              <a:t>Paper copies will not be acceptable substitutes for electronic documents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400"/>
              <a:buNone/>
            </a:pPr>
            <a:r>
              <a:t/>
            </a:r>
            <a:endParaRPr sz="2400"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400"/>
              <a:buNone/>
            </a:pPr>
            <a:r>
              <a:rPr lang="en-US" sz="2400"/>
              <a:t>Any questions that come up can be directed to the VP of Finace by emailing </a:t>
            </a:r>
            <a:r>
              <a:rPr lang="en-US" sz="2400">
                <a:solidFill>
                  <a:srgbClr val="1E4E79"/>
                </a:solidFill>
              </a:rPr>
              <a:t>isu.esc.finance@gmail.com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01E2C"/>
              </a:buClr>
              <a:buSzPts val="4400"/>
              <a:buFont typeface="Cambria"/>
              <a:buNone/>
            </a:pPr>
            <a:r>
              <a:rPr lang="en-US">
                <a:latin typeface="Cambria"/>
                <a:ea typeface="Cambria"/>
                <a:cs typeface="Cambria"/>
                <a:sym typeface="Cambria"/>
              </a:rPr>
              <a:t>Funding from the COE</a:t>
            </a:r>
            <a:endParaRPr/>
          </a:p>
        </p:txBody>
      </p:sp>
      <p:sp>
        <p:nvSpPr>
          <p:cNvPr id="177" name="Google Shape;177;p3"/>
          <p:cNvSpPr txBox="1"/>
          <p:nvPr>
            <p:ph idx="1" type="body"/>
          </p:nvPr>
        </p:nvSpPr>
        <p:spPr>
          <a:xfrm>
            <a:off x="1132115" y="1690688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25252"/>
              </a:buClr>
              <a:buSzPts val="2800"/>
              <a:buChar char="•"/>
            </a:pPr>
            <a:r>
              <a:rPr lang="en-US"/>
              <a:t>Requirements</a:t>
            </a:r>
            <a:endParaRPr/>
          </a:p>
          <a:p>
            <a:pPr indent="-228600" lvl="1" marL="685800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2400"/>
              <a:buChar char="•"/>
            </a:pPr>
            <a:r>
              <a:rPr lang="en-US"/>
              <a:t>All funding must be accounted for</a:t>
            </a:r>
            <a:endParaRPr/>
          </a:p>
          <a:p>
            <a:pPr indent="-228600" lvl="1" marL="685800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2400"/>
              <a:buChar char="•"/>
            </a:pPr>
            <a:r>
              <a:rPr lang="en-US"/>
              <a:t>Justification for funding must be listed</a:t>
            </a:r>
            <a:endParaRPr/>
          </a:p>
          <a:p>
            <a:pPr indent="-228600" lvl="1" marL="685800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2400"/>
              <a:buChar char="•"/>
            </a:pPr>
            <a:r>
              <a:rPr lang="en-US"/>
              <a:t>Funding and use of funds must follow the established priorities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01E2C"/>
              </a:buClr>
              <a:buSzPts val="4400"/>
              <a:buFont typeface="Cambria"/>
              <a:buNone/>
            </a:pPr>
            <a:r>
              <a:rPr lang="en-US">
                <a:latin typeface="Cambria"/>
                <a:ea typeface="Cambria"/>
                <a:cs typeface="Cambria"/>
                <a:sym typeface="Cambria"/>
              </a:rPr>
              <a:t>Allocations Overview - Rules</a:t>
            </a:r>
            <a:endParaRPr/>
          </a:p>
        </p:txBody>
      </p:sp>
      <p:sp>
        <p:nvSpPr>
          <p:cNvPr id="183" name="Google Shape;183;p4"/>
          <p:cNvSpPr txBox="1"/>
          <p:nvPr>
            <p:ph idx="1" type="body"/>
          </p:nvPr>
        </p:nvSpPr>
        <p:spPr>
          <a:xfrm>
            <a:off x="1132115" y="1690688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5252"/>
              </a:buClr>
              <a:buSzPts val="2800"/>
              <a:buChar char="•"/>
            </a:pPr>
            <a:r>
              <a:rPr lang="en-US"/>
              <a:t>Money can only be spent on items in the approved request, no substitutions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800"/>
              <a:buChar char="•"/>
            </a:pPr>
            <a:r>
              <a:rPr lang="en-US"/>
              <a:t>Specific requests with specific sources and specific pricing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2400"/>
              <a:buChar char="•"/>
            </a:pPr>
            <a:r>
              <a:rPr lang="en-US"/>
              <a:t>Links to exact product webpages, and exact cost (no tax) are required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800"/>
              <a:buChar char="•"/>
            </a:pPr>
            <a:r>
              <a:rPr lang="en-US"/>
              <a:t>Orgs must fill out ALL worksheet tabs with complete information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800"/>
              <a:buChar char="•"/>
            </a:pPr>
            <a:r>
              <a:rPr lang="en-US"/>
              <a:t>An alternate source of funding must be shown (not ESC)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800"/>
              <a:buChar char="•"/>
            </a:pPr>
            <a:r>
              <a:rPr lang="en-US"/>
              <a:t>Funding from any university entity for the year must be listed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800"/>
              <a:buChar char="•"/>
            </a:pPr>
            <a:r>
              <a:rPr lang="en-US"/>
              <a:t>Orgs receiving other funding from the COE may only request Priority 1 funding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2400"/>
              <a:buNone/>
            </a:pPr>
            <a:r>
              <a:t/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2400"/>
              <a:buNone/>
            </a:pPr>
            <a:r>
              <a:t/>
            </a:r>
            <a:endParaRPr/>
          </a:p>
          <a:p>
            <a:pPr indent="-101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01E2C"/>
              </a:buClr>
              <a:buSzPts val="4400"/>
              <a:buFont typeface="Cambria"/>
              <a:buNone/>
            </a:pPr>
            <a:r>
              <a:rPr lang="en-US">
                <a:latin typeface="Cambria"/>
                <a:ea typeface="Cambria"/>
                <a:cs typeface="Cambria"/>
                <a:sym typeface="Cambria"/>
              </a:rPr>
              <a:t>Allocations Overview - Priorities</a:t>
            </a:r>
            <a:endParaRPr/>
          </a:p>
        </p:txBody>
      </p:sp>
      <p:sp>
        <p:nvSpPr>
          <p:cNvPr id="189" name="Google Shape;189;p5"/>
          <p:cNvSpPr txBox="1"/>
          <p:nvPr>
            <p:ph idx="1" type="body"/>
          </p:nvPr>
        </p:nvSpPr>
        <p:spPr>
          <a:xfrm>
            <a:off x="1115786" y="1434662"/>
            <a:ext cx="10897538" cy="52341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en-US" sz="3300">
                <a:solidFill>
                  <a:schemeClr val="dk1"/>
                </a:solidFill>
              </a:rPr>
              <a:t>Priority 1 </a:t>
            </a:r>
            <a:endParaRPr sz="3300">
              <a:solidFill>
                <a:schemeClr val="dk1"/>
              </a:solidFill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>
                <a:solidFill>
                  <a:schemeClr val="dk1"/>
                </a:solidFill>
              </a:rPr>
              <a:t>Career &amp; Leadership Development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>
                <a:solidFill>
                  <a:schemeClr val="dk1"/>
                </a:solidFill>
              </a:rPr>
              <a:t>Interaction with industry outside of ISU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>
                <a:solidFill>
                  <a:schemeClr val="dk1"/>
                </a:solidFill>
              </a:rPr>
              <a:t>Outreach Program Material &amp; Travel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>
                <a:solidFill>
                  <a:schemeClr val="dk1"/>
                </a:solidFill>
              </a:rPr>
              <a:t>Interaction with non-ISU community for STEM education purposes, as well as to promote diversity and inclusion in engineering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>
                <a:solidFill>
                  <a:schemeClr val="dk1"/>
                </a:solidFill>
              </a:rPr>
              <a:t>Sponsorship Packet Materials 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>
                <a:solidFill>
                  <a:schemeClr val="dk1"/>
                </a:solidFill>
              </a:rPr>
              <a:t>Only includes sponsorship packets and letters sent to ask for sponsorship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>
                <a:solidFill>
                  <a:schemeClr val="dk1"/>
                </a:solidFill>
              </a:rPr>
              <a:t>Printing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>
                <a:solidFill>
                  <a:schemeClr val="dk1"/>
                </a:solidFill>
              </a:rPr>
              <a:t>Postage and packaging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>
                <a:solidFill>
                  <a:schemeClr val="dk1"/>
                </a:solidFill>
              </a:rPr>
              <a:t>Safety Equipment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>
                <a:solidFill>
                  <a:schemeClr val="dk1"/>
                </a:solidFill>
              </a:rPr>
              <a:t>PPE only, no tool guards or equipment not worn on your person</a:t>
            </a:r>
            <a:endParaRPr/>
          </a:p>
          <a:p>
            <a:pPr indent="-50482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ct val="100000"/>
              <a:buNone/>
            </a:pPr>
            <a:r>
              <a:t/>
            </a:r>
            <a:endParaRPr b="1" sz="3300">
              <a:solidFill>
                <a:schemeClr val="dk1"/>
              </a:solidFill>
            </a:endParaRPr>
          </a:p>
          <a:p>
            <a:pPr indent="-50482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ct val="100000"/>
              <a:buNone/>
            </a:pPr>
            <a:r>
              <a:t/>
            </a:r>
            <a:endParaRPr b="1" sz="3300">
              <a:solidFill>
                <a:schemeClr val="dk1"/>
              </a:solidFill>
            </a:endParaRPr>
          </a:p>
          <a:p>
            <a:pPr indent="-50482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ct val="100000"/>
              <a:buNone/>
            </a:pPr>
            <a:r>
              <a:t/>
            </a:r>
            <a:endParaRPr b="1" sz="3300">
              <a:solidFill>
                <a:schemeClr val="dk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en-US" sz="3300">
                <a:solidFill>
                  <a:schemeClr val="dk1"/>
                </a:solidFill>
              </a:rPr>
              <a:t>Priority 2 </a:t>
            </a:r>
            <a:endParaRPr sz="3300">
              <a:solidFill>
                <a:schemeClr val="dk1"/>
              </a:solidFill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>
                <a:solidFill>
                  <a:schemeClr val="dk1"/>
                </a:solidFill>
              </a:rPr>
              <a:t>Faculty &amp; Student interaction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>
                <a:solidFill>
                  <a:schemeClr val="dk1"/>
                </a:solidFill>
              </a:rPr>
              <a:t>Collaboration Between Student Orgs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>
                <a:solidFill>
                  <a:schemeClr val="dk1"/>
                </a:solidFill>
              </a:rPr>
              <a:t>Excludes raw materials of any kind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>
                <a:solidFill>
                  <a:schemeClr val="dk1"/>
                </a:solidFill>
              </a:rPr>
              <a:t>Community Service Programs</a:t>
            </a:r>
            <a:endParaRPr/>
          </a:p>
          <a:p>
            <a:pPr indent="-50482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ct val="100000"/>
              <a:buNone/>
            </a:pPr>
            <a:r>
              <a:t/>
            </a:r>
            <a:endParaRPr b="1" sz="3300">
              <a:solidFill>
                <a:schemeClr val="dk1"/>
              </a:solidFill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en-US" sz="3300">
                <a:solidFill>
                  <a:schemeClr val="dk1"/>
                </a:solidFill>
              </a:rPr>
              <a:t>Unfunded Items </a:t>
            </a:r>
            <a:endParaRPr sz="3300">
              <a:solidFill>
                <a:schemeClr val="dk1"/>
              </a:solidFill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>
                <a:solidFill>
                  <a:schemeClr val="dk1"/>
                </a:solidFill>
              </a:rPr>
              <a:t>Hotel &amp; Food Costs While Traveling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>
                <a:solidFill>
                  <a:schemeClr val="dk1"/>
                </a:solidFill>
              </a:rPr>
              <a:t>Cost of Travel </a:t>
            </a:r>
            <a:r>
              <a:rPr b="1" lang="en-US" u="sng">
                <a:solidFill>
                  <a:schemeClr val="dk1"/>
                </a:solidFill>
              </a:rPr>
              <a:t>at</a:t>
            </a:r>
            <a:r>
              <a:rPr lang="en-US">
                <a:solidFill>
                  <a:schemeClr val="dk1"/>
                </a:solidFill>
              </a:rPr>
              <a:t> Events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>
                <a:solidFill>
                  <a:schemeClr val="dk1"/>
                </a:solidFill>
              </a:rPr>
              <a:t>Giveaways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>
                <a:solidFill>
                  <a:schemeClr val="dk1"/>
                </a:solidFill>
              </a:rPr>
              <a:t>Fundraising Material/Sponsorship Recognition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>
                <a:solidFill>
                  <a:schemeClr val="dk1"/>
                </a:solidFill>
              </a:rPr>
              <a:t>Overseas Travel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ct val="1000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109728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n-US" sz="2400">
                <a:solidFill>
                  <a:schemeClr val="dk1"/>
                </a:solidFill>
              </a:rPr>
              <a:t>Not all items are listed, so ask if you’re unsure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01E2C"/>
              </a:buClr>
              <a:buSzPts val="4400"/>
              <a:buFont typeface="Cambria"/>
              <a:buNone/>
            </a:pPr>
            <a:r>
              <a:rPr lang="en-US">
                <a:latin typeface="Cambria"/>
                <a:ea typeface="Cambria"/>
                <a:cs typeface="Cambria"/>
                <a:sym typeface="Cambria"/>
              </a:rPr>
              <a:t>Travel Documentation</a:t>
            </a:r>
            <a:endParaRPr/>
          </a:p>
        </p:txBody>
      </p:sp>
      <p:sp>
        <p:nvSpPr>
          <p:cNvPr id="195" name="Google Shape;195;p6"/>
          <p:cNvSpPr txBox="1"/>
          <p:nvPr>
            <p:ph idx="1" type="body"/>
          </p:nvPr>
        </p:nvSpPr>
        <p:spPr>
          <a:xfrm>
            <a:off x="1132115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5252"/>
              </a:buClr>
              <a:buSzPts val="2400"/>
              <a:buChar char="•"/>
            </a:pPr>
            <a:r>
              <a:rPr lang="en-US" sz="2400"/>
              <a:t>Use the Transportation Services website to determine mileage and daily rates (</a:t>
            </a:r>
            <a:r>
              <a:rPr lang="en-US" sz="2400" u="sng">
                <a:solidFill>
                  <a:schemeClr val="hlink"/>
                </a:solidFill>
                <a:hlinkClick r:id="rId3"/>
              </a:rPr>
              <a:t>https://www.transportation.iastate.edu/about/rate-calculator</a:t>
            </a:r>
            <a:r>
              <a:rPr lang="en-US" sz="2400"/>
              <a:t>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400"/>
              <a:buChar char="•"/>
            </a:pPr>
            <a:r>
              <a:rPr lang="en-US" sz="2400"/>
              <a:t>Unless the vehicle is rented for a single day, the daily rates are not covered by ESC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400"/>
              <a:buChar char="•"/>
            </a:pPr>
            <a:r>
              <a:rPr lang="en-US" sz="2400"/>
              <a:t>If you do not know which vehicle you will be using, use $0.50 for mileage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400"/>
              <a:buChar char="•"/>
            </a:pPr>
            <a:r>
              <a:rPr lang="en-US" sz="2400"/>
              <a:t>Use Google Maps to determine mileage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400"/>
              <a:buChar char="•"/>
            </a:pPr>
            <a:r>
              <a:rPr lang="en-US" sz="2400"/>
              <a:t>For flight travel, treat the price as a rental car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2000"/>
              <a:buChar char="•"/>
            </a:pPr>
            <a:r>
              <a:rPr lang="en-US" sz="2000"/>
              <a:t>Use rental mileage and distance traveled to find cost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01E2C"/>
              </a:buClr>
              <a:buSzPts val="4400"/>
              <a:buFont typeface="Cambria"/>
              <a:buNone/>
            </a:pPr>
            <a:r>
              <a:rPr lang="en-US">
                <a:latin typeface="Cambria"/>
                <a:ea typeface="Cambria"/>
                <a:cs typeface="Cambria"/>
                <a:sym typeface="Cambria"/>
              </a:rPr>
              <a:t>Process of Fund Distribution</a:t>
            </a:r>
            <a:endParaRPr/>
          </a:p>
        </p:txBody>
      </p:sp>
      <p:sp>
        <p:nvSpPr>
          <p:cNvPr id="201" name="Google Shape;201;p7"/>
          <p:cNvSpPr txBox="1"/>
          <p:nvPr>
            <p:ph idx="1" type="body"/>
          </p:nvPr>
        </p:nvSpPr>
        <p:spPr>
          <a:xfrm>
            <a:off x="1148443" y="1690688"/>
            <a:ext cx="10515600" cy="4577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5252"/>
              </a:buClr>
              <a:buSzPts val="2400"/>
              <a:buChar char="•"/>
            </a:pPr>
            <a:r>
              <a:rPr lang="en-US" sz="2400"/>
              <a:t>Each Club will receive a receipt that specifies the amount they will be allocated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400"/>
              <a:buChar char="•"/>
            </a:pPr>
            <a:r>
              <a:rPr lang="en-US" sz="2400"/>
              <a:t>Transactions will be reimbursed throughout the semester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1800"/>
              <a:buChar char="•"/>
            </a:pPr>
            <a:r>
              <a:rPr lang="en-US" sz="1800"/>
              <a:t>Clubs must fill out a request form found on the COA Website and in the Canvas Course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1800"/>
              <a:buChar char="•"/>
            </a:pPr>
            <a:r>
              <a:rPr lang="en-US" sz="1800"/>
              <a:t>The form must be emailed to Joel Johnson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01E2C"/>
              </a:buClr>
              <a:buSzPts val="4400"/>
              <a:buFont typeface="Cambria"/>
              <a:buNone/>
            </a:pPr>
            <a:r>
              <a:rPr lang="en-US">
                <a:latin typeface="Cambria"/>
                <a:ea typeface="Cambria"/>
                <a:cs typeface="Cambria"/>
                <a:sym typeface="Cambria"/>
              </a:rPr>
              <a:t>Application Outline</a:t>
            </a:r>
            <a:endParaRPr/>
          </a:p>
        </p:txBody>
      </p:sp>
      <p:sp>
        <p:nvSpPr>
          <p:cNvPr id="207" name="Google Shape;207;p8"/>
          <p:cNvSpPr txBox="1"/>
          <p:nvPr>
            <p:ph idx="1" type="body"/>
          </p:nvPr>
        </p:nvSpPr>
        <p:spPr>
          <a:xfrm>
            <a:off x="1115785" y="1690688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5252"/>
              </a:buClr>
              <a:buSzPts val="2800"/>
              <a:buChar char="•"/>
            </a:pPr>
            <a:r>
              <a:rPr b="1" lang="en-US"/>
              <a:t>Submit through the Canvas Quiz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2400"/>
              <a:buChar char="•"/>
            </a:pPr>
            <a:r>
              <a:rPr lang="en-US"/>
              <a:t>Completely filled-out Allocations Worksheet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2400"/>
              <a:buChar char="•"/>
            </a:pPr>
            <a:r>
              <a:rPr lang="en-US"/>
              <a:t>Completely filled-out Allocations Presentation</a:t>
            </a:r>
            <a:endParaRPr/>
          </a:p>
          <a:p>
            <a:pPr indent="0" lvl="1" marL="457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24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800"/>
              <a:buChar char="•"/>
            </a:pPr>
            <a:r>
              <a:rPr b="1" lang="en-US"/>
              <a:t>Submit in Meeting (in-person or virtual)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2400"/>
              <a:buChar char="•"/>
            </a:pPr>
            <a:r>
              <a:rPr lang="en-US"/>
              <a:t>Present your Allocations Presentation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000"/>
              <a:buNone/>
            </a:pPr>
            <a:r>
              <a:rPr lang="en-US" sz="2000"/>
              <a:t>Find the required worksheet and presentation templates on the ESC Canvas Course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01E2C"/>
              </a:buClr>
              <a:buSzPts val="4400"/>
              <a:buFont typeface="Cambria"/>
              <a:buNone/>
            </a:pPr>
            <a:r>
              <a:rPr lang="en-US">
                <a:latin typeface="Cambria"/>
                <a:ea typeface="Cambria"/>
                <a:cs typeface="Cambria"/>
                <a:sym typeface="Cambria"/>
              </a:rPr>
              <a:t>Required Documents – Meeting</a:t>
            </a:r>
            <a:endParaRPr/>
          </a:p>
        </p:txBody>
      </p:sp>
      <p:sp>
        <p:nvSpPr>
          <p:cNvPr id="213" name="Google Shape;213;p9"/>
          <p:cNvSpPr txBox="1"/>
          <p:nvPr>
            <p:ph idx="1" type="body"/>
          </p:nvPr>
        </p:nvSpPr>
        <p:spPr>
          <a:xfrm>
            <a:off x="1197428" y="1809297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25252"/>
              </a:buClr>
              <a:buSzPts val="2400"/>
              <a:buChar char="•"/>
            </a:pPr>
            <a:r>
              <a:rPr lang="en-US" sz="2400"/>
              <a:t>Preparation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2000"/>
              <a:buChar char="•"/>
            </a:pPr>
            <a:r>
              <a:rPr lang="en-US" sz="2000"/>
              <a:t>Use presentation template as a starting point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2000"/>
              <a:buChar char="•"/>
            </a:pPr>
            <a:r>
              <a:rPr lang="en-US" sz="2000"/>
              <a:t>Submit copy of presentation on the esc website</a:t>
            </a:r>
            <a:endParaRPr sz="2000">
              <a:solidFill>
                <a:srgbClr val="535353"/>
              </a:solidFill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2000"/>
              <a:buChar char="•"/>
            </a:pPr>
            <a:r>
              <a:rPr lang="en-US" sz="2000"/>
              <a:t>Schedule and attend your presentation section (Information on this will be discussed at a General Meeting .)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400"/>
              <a:buChar char="•"/>
            </a:pPr>
            <a:r>
              <a:rPr lang="en-US" sz="2400"/>
              <a:t>Guidelines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2000"/>
              <a:buChar char="•"/>
            </a:pPr>
            <a:r>
              <a:rPr lang="en-US" sz="2000"/>
              <a:t>Presentations will be no more than 15 minutes long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2000"/>
              <a:buChar char="•"/>
            </a:pPr>
            <a:r>
              <a:rPr lang="en-US" sz="2000"/>
              <a:t>No more than two presenters for an organization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2000"/>
              <a:buChar char="•"/>
            </a:pPr>
            <a:r>
              <a:rPr lang="en-US" sz="2000"/>
              <a:t>Bring your own electronic copy of your presentation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2000"/>
              <a:buChar char="•"/>
            </a:pPr>
            <a:r>
              <a:rPr lang="en-US" sz="2000"/>
              <a:t>Work to explain what priority of funding for what items/events your organization is requesting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2000"/>
              <a:buChar char="•"/>
            </a:pPr>
            <a:r>
              <a:rPr lang="en-US" sz="2000"/>
              <a:t>Be prepared to answer questions and justify your requested allocations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25252"/>
              </a:buClr>
              <a:buSzPts val="24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25252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2017-09-01T16:15:16Z</dcterms:created>
  <dc:creator>Whited, Derick J</dc:creator>
</cp:coreProperties>
</file>