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3" r:id="rId3"/>
    <p:sldMasterId id="2147483678" r:id="rId4"/>
    <p:sldMasterId id="2147483682" r:id="rId5"/>
  </p:sldMasterIdLst>
  <p:notesMasterIdLst>
    <p:notesMasterId r:id="rId26"/>
  </p:notesMasterIdLst>
  <p:sldIdLst>
    <p:sldId id="256" r:id="rId6"/>
    <p:sldId id="257" r:id="rId7"/>
    <p:sldId id="264" r:id="rId8"/>
    <p:sldId id="271" r:id="rId9"/>
    <p:sldId id="272" r:id="rId10"/>
    <p:sldId id="280" r:id="rId11"/>
    <p:sldId id="275" r:id="rId12"/>
    <p:sldId id="278" r:id="rId13"/>
    <p:sldId id="274" r:id="rId14"/>
    <p:sldId id="279" r:id="rId15"/>
    <p:sldId id="276" r:id="rId16"/>
    <p:sldId id="281" r:id="rId17"/>
    <p:sldId id="282" r:id="rId18"/>
    <p:sldId id="269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Maven Pro" panose="020B0604020202020204" charset="0"/>
      <p:regular r:id="rId33"/>
      <p:bold r:id="rId34"/>
    </p:embeddedFont>
    <p:embeddedFont>
      <p:font typeface="Nunito" panose="020B060402020202020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2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8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469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73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4bb11644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4bb11644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weekend after getting back from winter break, AND monday after is no class for martin luther king jr. holiday.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2975b31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2975b31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29d4a88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29d4a88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4c54bb3f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4c54bb3f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29d4a8a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29d4a8a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29d4a8a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29d4a8a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77aef39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77aef39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9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1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4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2"/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8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2"/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25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356074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6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356074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F3DD-795E-49E5-9B5D-9EC5B0BB7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8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8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8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me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/>
              <a:pPr/>
              <a:t>10/8/2019</a:t>
            </a:fld>
            <a:endParaRPr lang="en-US"/>
          </a:p>
        </p:txBody>
      </p:sp>
      <p:pic>
        <p:nvPicPr>
          <p:cNvPr id="8" name="Picture 7" descr="ISU Foundation Logo #11A29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1028700"/>
            <a:ext cx="8493049" cy="97155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914900"/>
            <a:ext cx="9144000" cy="285750"/>
            <a:chOff x="-152400" y="6553200"/>
            <a:chExt cx="9601200" cy="381000"/>
          </a:xfrm>
        </p:grpSpPr>
        <p:sp>
          <p:nvSpPr>
            <p:cNvPr id="7" name="Rectangle 6"/>
            <p:cNvSpPr/>
            <p:nvPr userDrawn="1"/>
          </p:nvSpPr>
          <p:spPr>
            <a:xfrm rot="16200000">
              <a:off x="4495800" y="1981200"/>
              <a:ext cx="304800" cy="96012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4610100" y="1790700"/>
              <a:ext cx="76200" cy="9601200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43151"/>
            <a:ext cx="7772400" cy="1125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309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me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SU Foundation Logo #11A29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1028700"/>
            <a:ext cx="8493049" cy="9715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533900" y="285750"/>
            <a:ext cx="228600" cy="960120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4619625" y="142875"/>
            <a:ext cx="57150" cy="9601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43151"/>
            <a:ext cx="7772400" cy="1125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503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BD2B-181F-498D-BC03-73DC88D78A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EA14-74F9-4689-B39D-0596412F1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05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56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70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6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8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me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SU Foundation Logo #11A29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1028700"/>
            <a:ext cx="8493049" cy="97155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914900"/>
            <a:ext cx="9144000" cy="285750"/>
            <a:chOff x="-152400" y="6553200"/>
            <a:chExt cx="9601200" cy="381000"/>
          </a:xfrm>
        </p:grpSpPr>
        <p:sp>
          <p:nvSpPr>
            <p:cNvPr id="7" name="Rectangle 6"/>
            <p:cNvSpPr/>
            <p:nvPr userDrawn="1"/>
          </p:nvSpPr>
          <p:spPr>
            <a:xfrm rot="16200000">
              <a:off x="4495800" y="1981200"/>
              <a:ext cx="304800" cy="96012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4610100" y="1790700"/>
              <a:ext cx="76200" cy="9601200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43151"/>
            <a:ext cx="7772400" cy="1125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576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me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SU Foundation Logo #11A29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1028700"/>
            <a:ext cx="8493049" cy="9715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533900" y="285750"/>
            <a:ext cx="228600" cy="960120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4619625" y="142875"/>
            <a:ext cx="57150" cy="9601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43151"/>
            <a:ext cx="7772400" cy="1125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584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BD2B-181F-498D-BC03-73DC88D78A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EA14-74F9-4689-B39D-0596412F1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18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46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6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32DE-A516-4300-8777-6AB2CBDB9605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B9A3-C2AA-48A1-A35E-A2EFCD83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468630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" y="4686301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3900" y="285750"/>
            <a:ext cx="228600" cy="960120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4619625" y="142875"/>
            <a:ext cx="57150" cy="9601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10" descr="ISU Foundation Logo #11A29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400801" y="4561380"/>
            <a:ext cx="2590799" cy="2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 baseline="0">
          <a:solidFill>
            <a:srgbClr val="E318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468630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" y="4686301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533900" y="285750"/>
            <a:ext cx="228600" cy="960120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619625" y="142875"/>
            <a:ext cx="57150" cy="9601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10" descr="ISU Foundation Logo #11A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1" y="4561380"/>
            <a:ext cx="2590799" cy="2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 baseline="0">
          <a:solidFill>
            <a:srgbClr val="E318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468630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E67E08-037A-4E04-BA00-63BA6B948B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10/8/2019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" y="4686301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Page </a:t>
            </a:r>
            <a:fld id="{AC85C349-2C77-42A4-9ED5-FB6AD6BA42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3900" y="285750"/>
            <a:ext cx="228600" cy="9601200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4619625" y="142875"/>
            <a:ext cx="57150" cy="9601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" name="Picture 10" descr="ISU Foundation Logo #11A29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400801" y="4561380"/>
            <a:ext cx="2590799" cy="2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 baseline="0">
          <a:solidFill>
            <a:srgbClr val="E318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fundisu.foundation.iastate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welder@foundation.iastat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tPV3BygQHSkQsjL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hyperlink" Target="mailto:njkline@iastate.edu" TargetMode="External"/><Relationship Id="rId4" Type="http://schemas.openxmlformats.org/officeDocument/2006/relationships/hyperlink" Target="https://forms.gle/Z9H4mVYcLbkbaDQJ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su.esc.finance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UYnNcfKzek5aC2A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.iastate.edu/esc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benito@iastate.edu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jsales@foundation.iastate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isu.foundation.iastate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savagian@foundation.iasta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ESC!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57" y="93146"/>
            <a:ext cx="5163025" cy="4349707"/>
          </a:xfrm>
        </p:spPr>
      </p:pic>
      <p:sp>
        <p:nvSpPr>
          <p:cNvPr id="5" name="TextBox 4"/>
          <p:cNvSpPr txBox="1"/>
          <p:nvPr/>
        </p:nvSpPr>
        <p:spPr>
          <a:xfrm>
            <a:off x="302559" y="4442852"/>
            <a:ext cx="42257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u="sng" kern="1200">
                <a:solidFill>
                  <a:prstClr val="black"/>
                </a:solidFill>
                <a:latin typeface="Calibri"/>
                <a:ea typeface="+mn-ea"/>
                <a:cs typeface="+mn-cs"/>
                <a:hlinkClick r:id="rId4"/>
              </a:rPr>
              <a:t>https://fundisu.foundation.iastate.edu/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7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Tips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0661" y="1343798"/>
            <a:ext cx="6373907" cy="3108722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>
              <a:buNone/>
            </a:pPr>
            <a:r>
              <a:rPr lang="en-US" i="1"/>
              <a:t>Fundraising is student organization responsibility</a:t>
            </a:r>
          </a:p>
          <a:p>
            <a:r>
              <a:rPr lang="en-US"/>
              <a:t>Develop a fundraising plan</a:t>
            </a:r>
          </a:p>
          <a:p>
            <a:pPr lvl="2"/>
            <a:r>
              <a:rPr lang="en-US"/>
              <a:t>Who is your target audience?</a:t>
            </a:r>
          </a:p>
          <a:p>
            <a:pPr lvl="3"/>
            <a:r>
              <a:rPr lang="en-US"/>
              <a:t>Past members, Past member companies</a:t>
            </a:r>
            <a:r>
              <a:rPr lang="en-US" sz="1500"/>
              <a:t>, </a:t>
            </a:r>
            <a:r>
              <a:rPr lang="en-US"/>
              <a:t>Current members Co-ops and internship companies</a:t>
            </a:r>
            <a:r>
              <a:rPr lang="en-US" sz="1500"/>
              <a:t>, </a:t>
            </a:r>
            <a:r>
              <a:rPr lang="en-US"/>
              <a:t>Social media followers</a:t>
            </a:r>
            <a:r>
              <a:rPr lang="en-US" sz="1500"/>
              <a:t>, </a:t>
            </a:r>
            <a:r>
              <a:rPr lang="en-US"/>
              <a:t>Volunteers</a:t>
            </a:r>
            <a:r>
              <a:rPr lang="en-US" sz="1500"/>
              <a:t>, </a:t>
            </a:r>
            <a:r>
              <a:rPr lang="en-US"/>
              <a:t>Parents/Family</a:t>
            </a:r>
            <a:r>
              <a:rPr lang="en-US" sz="1500"/>
              <a:t>, </a:t>
            </a:r>
            <a:r>
              <a:rPr lang="en-US"/>
              <a:t>Regional/local companies, companies with ISU alums (everyone wants to go after the large corporations so think outside the box)</a:t>
            </a:r>
          </a:p>
          <a:p>
            <a:pPr lvl="3"/>
            <a:endParaRPr lang="en-US"/>
          </a:p>
          <a:p>
            <a:pPr lvl="2"/>
            <a:r>
              <a:rPr lang="en-US"/>
              <a:t>How will you solicit your audience? What is your story, vision, immediate needs, etc.?</a:t>
            </a:r>
            <a:endParaRPr lang="en-US" sz="1950"/>
          </a:p>
          <a:p>
            <a:pPr lvl="3"/>
            <a:r>
              <a:rPr lang="en-US">
                <a:latin typeface="Arial"/>
                <a:cs typeface="Arial"/>
              </a:rPr>
              <a:t>Social media, </a:t>
            </a:r>
            <a:r>
              <a:rPr lang="en-US" err="1">
                <a:latin typeface="Arial"/>
                <a:cs typeface="Arial"/>
              </a:rPr>
              <a:t>FundISU</a:t>
            </a:r>
            <a:r>
              <a:rPr lang="en-US">
                <a:latin typeface="Arial"/>
                <a:cs typeface="Arial"/>
              </a:rPr>
              <a:t> – crowdfunding platform, College/department specific communications</a:t>
            </a:r>
            <a:endParaRPr lang="en-US" sz="1500"/>
          </a:p>
          <a:p>
            <a:pPr lvl="2"/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73438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Tips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0661" y="1343798"/>
            <a:ext cx="6373907" cy="3108722"/>
          </a:xfrm>
        </p:spPr>
        <p:txBody>
          <a:bodyPr>
            <a:normAutofit/>
          </a:bodyPr>
          <a:lstStyle/>
          <a:p>
            <a:pPr lvl="0"/>
            <a:r>
              <a:rPr lang="en-US"/>
              <a:t>Be conscious of timing. Don’t fundraise for a conference next week.	</a:t>
            </a:r>
            <a:endParaRPr lang="en-US" sz="1800"/>
          </a:p>
          <a:p>
            <a:pPr lvl="1"/>
            <a:r>
              <a:rPr lang="en-US"/>
              <a:t>Create a realistic timeline to understand needs (i.e., bus rental, airline tickets, etc.)</a:t>
            </a:r>
            <a:endParaRPr lang="en-US" sz="1500"/>
          </a:p>
          <a:p>
            <a:pPr lvl="0"/>
            <a:r>
              <a:rPr lang="en-US"/>
              <a:t>Create a Donor Stewardship strategy </a:t>
            </a:r>
            <a:endParaRPr lang="en-US" sz="1800"/>
          </a:p>
          <a:p>
            <a:pPr lvl="1"/>
            <a:r>
              <a:rPr lang="en-US"/>
              <a:t>This will greatly help the future fundraising success of the student organization</a:t>
            </a:r>
            <a:endParaRPr lang="en-US" sz="1500"/>
          </a:p>
          <a:p>
            <a:pPr lvl="1"/>
            <a:r>
              <a:rPr lang="en-US"/>
              <a:t>Regular/personalized communication. </a:t>
            </a:r>
            <a:r>
              <a:rPr lang="en-US" err="1"/>
              <a:t>Phonecalls</a:t>
            </a:r>
            <a:r>
              <a:rPr lang="en-US"/>
              <a:t>, thank you letters, emails, social media, etc.</a:t>
            </a:r>
            <a:endParaRPr lang="en-US" sz="1500"/>
          </a:p>
          <a:p>
            <a:pPr lvl="2"/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59945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Tips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0661" y="1343798"/>
            <a:ext cx="6373907" cy="310872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/>
              <a:t>Collect membership/volunteer data and contact information</a:t>
            </a:r>
            <a:endParaRPr lang="en-US" sz="1800"/>
          </a:p>
          <a:p>
            <a:pPr lvl="1"/>
            <a:r>
              <a:rPr lang="en-US"/>
              <a:t>Extremely beneficial for future fundraising campaigns</a:t>
            </a:r>
            <a:endParaRPr lang="en-US" sz="1500"/>
          </a:p>
          <a:p>
            <a:pPr lvl="1"/>
            <a:r>
              <a:rPr lang="en-US"/>
              <a:t>Share this data with the ISU Foundation (include student ID’s)</a:t>
            </a:r>
            <a:endParaRPr lang="en-US" sz="1500"/>
          </a:p>
          <a:p>
            <a:pPr lvl="2"/>
            <a:r>
              <a:rPr lang="en-US"/>
              <a:t>Info can be sent to Amanda Welder: </a:t>
            </a:r>
            <a:r>
              <a:rPr lang="en-US" u="sng">
                <a:hlinkClick r:id="rId3"/>
              </a:rPr>
              <a:t>awelder@foundation.iastate.edu</a:t>
            </a:r>
            <a:endParaRPr lang="en-US" sz="1350"/>
          </a:p>
          <a:p>
            <a:pPr lvl="1"/>
            <a:r>
              <a:rPr lang="en-US"/>
              <a:t>Pass down strategies during student organization leadership transition</a:t>
            </a:r>
            <a:endParaRPr lang="en-US" sz="1500"/>
          </a:p>
          <a:p>
            <a:pPr lvl="2"/>
            <a:r>
              <a:rPr lang="en-US"/>
              <a:t>Transfer of knowledge is very important, it’s what helps groups that do projects multiple years be successful. </a:t>
            </a:r>
          </a:p>
          <a:p>
            <a:pPr lvl="1"/>
            <a:r>
              <a:rPr lang="en-US" sz="1650"/>
              <a:t>Make sure you are recording gifts through ISU Foundation to ensure data for the future and easily gives College of Engineering view into your progress</a:t>
            </a:r>
          </a:p>
          <a:p>
            <a:pPr lvl="2"/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23351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8" y="1779284"/>
            <a:ext cx="8229600" cy="85725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7712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First Lego League (FLL) State Event Outreach </a:t>
            </a:r>
            <a:endParaRPr sz="24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Saturday and Sunday (1/18/2020 &amp; 1/19/2020)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Event with over 4000 people, including 600 kids (x2 days)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High Density Impact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Activities geared towards youth (we can help!)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Opportunity for larger presentations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 sz="1800">
                <a:solidFill>
                  <a:srgbClr val="000000"/>
                </a:solidFill>
              </a:rPr>
              <a:t>More details and resources will be coming later!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725" y="3930200"/>
            <a:ext cx="1541334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Trademark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877800" y="1388600"/>
            <a:ext cx="7456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Guideline Document - In process, will be posted on website</a:t>
            </a:r>
            <a:endParaRPr sz="1200"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For requests, please allow approximately 3 weeks for full processing: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ESC Sponsorship - </a:t>
            </a:r>
            <a:r>
              <a:rPr lang="en" sz="1800" u="sng">
                <a:solidFill>
                  <a:srgbClr val="4A86E8"/>
                </a:solidFill>
                <a:hlinkClick r:id="rId3"/>
              </a:rPr>
              <a:t>https://forms.gle/gtPV3BygQHSkQsjLA</a:t>
            </a:r>
            <a:endParaRPr sz="1800">
              <a:solidFill>
                <a:srgbClr val="4A86E8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Only need one submission per semester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Requests - </a:t>
            </a:r>
            <a:r>
              <a:rPr lang="en" sz="1800" u="sng">
                <a:solidFill>
                  <a:srgbClr val="4A86E8"/>
                </a:solidFill>
                <a:hlinkClick r:id="rId4"/>
              </a:rPr>
              <a:t>https://forms.gle/Z9H4mVYcLbkbaDQJ8</a:t>
            </a:r>
            <a:endParaRPr sz="1800">
              <a:solidFill>
                <a:srgbClr val="4A86E8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Submissions needed per item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Questions -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njkline@iastate.edu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3725" y="3930200"/>
            <a:ext cx="1541334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Allocations</a:t>
            </a:r>
            <a:endParaRPr sz="2000"/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831050" y="1451325"/>
            <a:ext cx="63891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>
                <a:solidFill>
                  <a:srgbClr val="000000"/>
                </a:solidFill>
              </a:rPr>
              <a:t>25 Clubs Requested Funds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Should have receipts done by tomorrow.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Transfers will be done as soon as possible.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If you have any questions, reach out to Josh at </a:t>
            </a:r>
            <a:r>
              <a:rPr lang="en" sz="1800" u="sng">
                <a:solidFill>
                  <a:srgbClr val="000000"/>
                </a:solidFill>
                <a:hlinkClick r:id="rId3"/>
              </a:rPr>
              <a:t>isu.esc.finance@gmail.com</a:t>
            </a:r>
            <a:r>
              <a:rPr lang="en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 sz="1800">
                <a:solidFill>
                  <a:srgbClr val="000000"/>
                </a:solidFill>
              </a:rPr>
              <a:t>Spring Allocations will be in January. Watch for emails towards the end of this semester for details.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725" y="3930200"/>
            <a:ext cx="1541334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846600" y="1444625"/>
            <a:ext cx="82974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StuGov Engineering Senators open forum - Oct. 24, 6pm (location TBD)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E-Week Trivia Night - Nov. 3, 8-9pm (Marston 2200)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Order of the Engineer - Dec. 2 (Lee Liu Auditorium)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Ceremony for graduating seniors to swear to be ethical engineers.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Dead Week Breakfast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Tuesday, Dec. 10, 10p-midnight (Howe Atrium 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Club Showcase: Suggestions for next year? Fill out this survey: </a:t>
            </a:r>
            <a:r>
              <a:rPr lang="en" sz="1800" u="sng">
                <a:solidFill>
                  <a:schemeClr val="accent5"/>
                </a:solidFill>
                <a:hlinkClick r:id="rId3"/>
              </a:rPr>
              <a:t>https://forms.gle/wUYnNcfKzek5aC2A9</a:t>
            </a:r>
            <a:r>
              <a:rPr lang="en" sz="1800">
                <a:solidFill>
                  <a:srgbClr val="FF0000"/>
                </a:solidFill>
              </a:rPr>
              <a:t>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50" y="152400"/>
            <a:ext cx="37739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4572000" y="1096700"/>
            <a:ext cx="4296300" cy="3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Follow ESC on Social Media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Instagram @esciowastate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Twitter @esciowastate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>
                <a:solidFill>
                  <a:srgbClr val="000000"/>
                </a:solidFill>
              </a:rPr>
              <a:t>Facebook ESCatISU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Research Project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6486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384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Luan M. Nguyen </a:t>
            </a: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384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nguyenl@iastate.edu</a:t>
            </a: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Presidents</a:t>
            </a:r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1303800" y="144690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sure to sign in on the iPad.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Office Hours: Fridays from 11a-12p in 1200 Marston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slides can be found on our website shortly!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https://www.engineering.iastate.edu/esc/</a:t>
            </a:r>
            <a:endParaRPr sz="1800"/>
          </a:p>
        </p:txBody>
      </p:sp>
      <p:pic>
        <p:nvPicPr>
          <p:cNvPr id="324" name="Google Shape;3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725" y="3930200"/>
            <a:ext cx="1541334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54692" y="2914651"/>
            <a:ext cx="8199344" cy="17583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150"/>
              <a:t>Welcome</a:t>
            </a:r>
          </a:p>
          <a:p>
            <a:pPr algn="ctr">
              <a:buNone/>
            </a:pPr>
            <a:endParaRPr lang="en-US" sz="1350"/>
          </a:p>
          <a:p>
            <a:pPr algn="ctr">
              <a:buNone/>
            </a:pPr>
            <a:r>
              <a:rPr lang="en-US" sz="2025"/>
              <a:t>Valentina Benito-Correa – Development Assistant, College of Engineering</a:t>
            </a:r>
          </a:p>
          <a:p>
            <a:pPr algn="ctr">
              <a:buNone/>
            </a:pPr>
            <a:r>
              <a:rPr lang="en-US" sz="2025"/>
              <a:t>Dana </a:t>
            </a:r>
            <a:r>
              <a:rPr lang="en-US" sz="2025" err="1"/>
              <a:t>Savagian</a:t>
            </a:r>
            <a:r>
              <a:rPr lang="en-US" sz="2025"/>
              <a:t> – Assistant Director of Annual and Special Gifts</a:t>
            </a:r>
          </a:p>
          <a:p>
            <a:pPr algn="ctr">
              <a:buNone/>
            </a:pPr>
            <a:endParaRPr lang="en-US" sz="2700"/>
          </a:p>
          <a:p>
            <a:pPr algn="ctr">
              <a:buNone/>
            </a:pP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2117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ISU Foundation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48870" y="1063229"/>
            <a:ext cx="6585698" cy="3389291"/>
          </a:xfrm>
        </p:spPr>
        <p:txBody>
          <a:bodyPr>
            <a:normAutofit lnSpcReduction="10000"/>
          </a:bodyPr>
          <a:lstStyle/>
          <a:p>
            <a:r>
              <a:rPr lang="en-US"/>
              <a:t>Official charitable organization of Iowa State University</a:t>
            </a:r>
          </a:p>
          <a:p>
            <a:r>
              <a:rPr lang="en-US"/>
              <a:t>Responsible for raising private support to enhance the goals of the university</a:t>
            </a:r>
          </a:p>
          <a:p>
            <a:r>
              <a:rPr lang="en-US"/>
              <a:t>Fundraising priorities set by President </a:t>
            </a:r>
            <a:r>
              <a:rPr lang="en-US" err="1"/>
              <a:t>Wintersteen</a:t>
            </a:r>
            <a:r>
              <a:rPr lang="en-US"/>
              <a:t> and other university leadership</a:t>
            </a:r>
          </a:p>
          <a:p>
            <a:r>
              <a:rPr lang="en-US"/>
              <a:t>Currently the Iowa State University Foundation is on the tail end of a nine-year fundraising campaign called, </a:t>
            </a:r>
            <a:r>
              <a:rPr lang="en-US" b="1" i="1"/>
              <a:t>Forever True, For Iowa State</a:t>
            </a:r>
            <a:r>
              <a:rPr lang="en-US"/>
              <a:t>, to raise $1.5 billion for the university. </a:t>
            </a:r>
          </a:p>
        </p:txBody>
      </p:sp>
    </p:spTree>
    <p:extLst>
      <p:ext uri="{BB962C8B-B14F-4D97-AF65-F5344CB8AC3E}">
        <p14:creationId xmlns:p14="http://schemas.microsoft.com/office/powerpoint/2010/main" val="396746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ISU Foundation &amp; Student Organizations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0661" y="1343798"/>
            <a:ext cx="6373907" cy="3108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/>
              <a:t>Three Points of Connection</a:t>
            </a:r>
          </a:p>
          <a:p>
            <a:r>
              <a:rPr lang="en-US"/>
              <a:t>College of Engineering Development Office</a:t>
            </a:r>
            <a:br>
              <a:rPr lang="en-US"/>
            </a:br>
            <a:endParaRPr lang="en-US"/>
          </a:p>
          <a:p>
            <a:r>
              <a:rPr lang="en-US"/>
              <a:t>ISUF Office of Corporate &amp; Foundation Relations</a:t>
            </a:r>
          </a:p>
          <a:p>
            <a:endParaRPr lang="en-US"/>
          </a:p>
          <a:p>
            <a:r>
              <a:rPr lang="en-US"/>
              <a:t>ISUF Office of Annual and Special Gifts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E318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685800">
              <a:buClrTx/>
            </a:pPr>
            <a:r>
              <a:rPr lang="en-US" sz="3300"/>
              <a:t>Engineering Development Office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60661" y="1343798"/>
            <a:ext cx="6656294" cy="3108722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ClrTx/>
            </a:pPr>
            <a:r>
              <a:rPr lang="en-US" sz="2400" i="1">
                <a:solidFill>
                  <a:prstClr val="black"/>
                </a:solidFill>
                <a:latin typeface="Arial"/>
                <a:cs typeface="Arial"/>
              </a:rPr>
              <a:t>Team of 10 fundraising professionals focused on major gifts ($50,000+) in support of the College of Engineering</a:t>
            </a:r>
          </a:p>
          <a:p>
            <a:pPr marL="0" indent="0" defTabSz="685800">
              <a:buClrTx/>
              <a:buNone/>
            </a:pPr>
            <a:endParaRPr lang="en-US" sz="2400" i="1">
              <a:solidFill>
                <a:prstClr val="black"/>
              </a:solidFill>
            </a:endParaRPr>
          </a:p>
          <a:p>
            <a:pPr marL="257175" indent="-257175" defTabSz="685800">
              <a:buClrTx/>
            </a:pP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Major gifting conversations and strategies with individuals and corporations. ($10,000+)</a:t>
            </a:r>
          </a:p>
          <a:p>
            <a:pPr marL="257175" indent="-257175" defTabSz="685800">
              <a:buClrTx/>
            </a:pPr>
            <a:endParaRPr lang="en-US" sz="2400">
              <a:solidFill>
                <a:prstClr val="black"/>
              </a:solidFill>
            </a:endParaRPr>
          </a:p>
          <a:p>
            <a:pPr marL="257175" indent="-257175" defTabSz="685800">
              <a:buClrTx/>
            </a:pP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Fundraising campaign strategies and supporting document messaging. Donor cultivation and stewardship strategy. </a:t>
            </a:r>
            <a:endParaRPr lang="en-US" sz="2400">
              <a:solidFill>
                <a:prstClr val="black"/>
              </a:solidFill>
            </a:endParaRPr>
          </a:p>
          <a:p>
            <a:pPr marL="257175" indent="-257175" defTabSz="685800">
              <a:buClrTx/>
            </a:pPr>
            <a:endParaRPr lang="en-US" sz="2400">
              <a:solidFill>
                <a:prstClr val="black"/>
              </a:solidFill>
            </a:endParaRPr>
          </a:p>
          <a:p>
            <a:pPr marL="257175" indent="-257175" defTabSz="685800">
              <a:buClrTx/>
            </a:pP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Provide names of speakers for club meetings. This office often hosts alumni on campus. </a:t>
            </a:r>
            <a:endParaRPr lang="en-US" sz="2400">
              <a:solidFill>
                <a:prstClr val="black"/>
              </a:solidFill>
            </a:endParaRPr>
          </a:p>
          <a:p>
            <a:pPr marL="257175" indent="-257175" defTabSz="685800">
              <a:buClrTx/>
            </a:pPr>
            <a:endParaRPr lang="en-US" sz="2400">
              <a:solidFill>
                <a:prstClr val="black"/>
              </a:solidFill>
            </a:endParaRPr>
          </a:p>
          <a:p>
            <a:pPr marL="257175" indent="-257175" defTabSz="685800">
              <a:buClrTx/>
            </a:pPr>
            <a:r>
              <a:rPr lang="en-US" sz="2400" b="1">
                <a:solidFill>
                  <a:prstClr val="black"/>
                </a:solidFill>
                <a:latin typeface="Arial"/>
                <a:cs typeface="Arial"/>
              </a:rPr>
              <a:t>Contact Valentina Benito-Correa</a:t>
            </a: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400">
                <a:solidFill>
                  <a:prstClr val="black"/>
                </a:solidFill>
                <a:latin typeface="Arial"/>
                <a:cs typeface="Arial"/>
                <a:hlinkClick r:id="rId2"/>
              </a:rPr>
              <a:t>vbenito@iastate.edu</a:t>
            </a: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; (515) 294-4921</a:t>
            </a:r>
          </a:p>
          <a:p>
            <a:pPr marL="0" indent="0" defTabSz="685800">
              <a:buClrTx/>
              <a:buNone/>
            </a:pPr>
            <a:br>
              <a:rPr lang="en-US" sz="2400">
                <a:solidFill>
                  <a:prstClr val="black"/>
                </a:solidFill>
              </a:rPr>
            </a:br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5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Corporate &amp; Foundation Relations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9241" y="1063229"/>
            <a:ext cx="6365327" cy="3389291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Manages the comprehensive relationships that companies have with ISU</a:t>
            </a:r>
          </a:p>
          <a:p>
            <a:endParaRPr lang="en-US"/>
          </a:p>
          <a:p>
            <a:r>
              <a:rPr lang="en-US"/>
              <a:t>Any contact or solicitation from a student organization to a company/foundation needs to be approved by this office. </a:t>
            </a:r>
          </a:p>
          <a:p>
            <a:endParaRPr lang="en-US"/>
          </a:p>
          <a:p>
            <a:pPr lvl="0"/>
            <a:r>
              <a:rPr lang="en-US"/>
              <a:t>Fill out a corporate contact request form on the student activities center website to be signed by the student organization’s faculty advisor. Fill out annually if a new solicitation comes up.</a:t>
            </a:r>
          </a:p>
          <a:p>
            <a:pPr lvl="0"/>
            <a:endParaRPr lang="en-US"/>
          </a:p>
          <a:p>
            <a:pPr lvl="0"/>
            <a:r>
              <a:rPr lang="en-US"/>
              <a:t>Provide the ISU Foundation a list of companies that the student organization would like to solicit along with a copy of the solicitation letter and/or sponsorship packet.</a:t>
            </a:r>
          </a:p>
          <a:p>
            <a:pPr lvl="0"/>
            <a:endParaRPr lang="en-US"/>
          </a:p>
          <a:p>
            <a:pPr lvl="0"/>
            <a:r>
              <a:rPr lang="en-US"/>
              <a:t>Recording gifts in kind – extremely important for getting matching funds from the College of Engineering (Student Innovation Equipment)</a:t>
            </a:r>
          </a:p>
          <a:p>
            <a:pPr lvl="0"/>
            <a:endParaRPr lang="en-US"/>
          </a:p>
          <a:p>
            <a:pPr lvl="0"/>
            <a:r>
              <a:rPr lang="en-US" b="1"/>
              <a:t>Contact Sara Sales</a:t>
            </a:r>
            <a:r>
              <a:rPr lang="en-US"/>
              <a:t>: </a:t>
            </a:r>
            <a:r>
              <a:rPr lang="en-US" u="sng">
                <a:hlinkClick r:id="rId3"/>
              </a:rPr>
              <a:t>sjsales@foundation.iastate.edu</a:t>
            </a:r>
            <a:r>
              <a:rPr lang="en-US"/>
              <a:t>; (515) 294-7299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7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59" y="289723"/>
            <a:ext cx="6585697" cy="41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&amp; Special Gifts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0661" y="1343798"/>
            <a:ext cx="6373907" cy="3108722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r>
              <a:rPr lang="en-US" i="1">
                <a:latin typeface="Arial"/>
                <a:cs typeface="Arial"/>
              </a:rPr>
              <a:t>Alumni Solicitations &amp; Special campaigns. This team is responsible for </a:t>
            </a:r>
            <a:r>
              <a:rPr lang="en-US" i="1" err="1">
                <a:latin typeface="Arial"/>
                <a:cs typeface="Arial"/>
              </a:rPr>
              <a:t>PhoneCenter</a:t>
            </a:r>
            <a:r>
              <a:rPr lang="en-US" i="1">
                <a:latin typeface="Arial"/>
                <a:cs typeface="Arial"/>
              </a:rPr>
              <a:t>, email and online, and mail fundraising, as well as our </a:t>
            </a:r>
            <a:r>
              <a:rPr lang="en-US" i="1" err="1">
                <a:latin typeface="Arial"/>
                <a:cs typeface="Arial"/>
              </a:rPr>
              <a:t>FundISU</a:t>
            </a:r>
            <a:r>
              <a:rPr lang="en-US" i="1">
                <a:latin typeface="Arial"/>
                <a:cs typeface="Arial"/>
              </a:rPr>
              <a:t> platform. </a:t>
            </a:r>
            <a:endParaRPr lang="en-US" i="1"/>
          </a:p>
          <a:p>
            <a:endParaRPr lang="en-US" i="1"/>
          </a:p>
          <a:p>
            <a:r>
              <a:rPr lang="en-US">
                <a:latin typeface="Arial"/>
                <a:cs typeface="Arial"/>
              </a:rPr>
              <a:t>Identify specific audience and provide data for your fundraising efforts. </a:t>
            </a:r>
            <a:endParaRPr lang="en-US"/>
          </a:p>
          <a:p>
            <a:pPr lvl="0"/>
            <a:endParaRPr lang="en-US"/>
          </a:p>
          <a:p>
            <a:r>
              <a:rPr lang="en-US" err="1">
                <a:latin typeface="Arial"/>
                <a:cs typeface="Arial"/>
              </a:rPr>
              <a:t>FundISU</a:t>
            </a:r>
            <a:r>
              <a:rPr lang="en-US">
                <a:latin typeface="Arial"/>
                <a:cs typeface="Arial"/>
              </a:rPr>
              <a:t> – </a:t>
            </a:r>
            <a:r>
              <a:rPr lang="en-US">
                <a:latin typeface="Arial"/>
                <a:cs typeface="Arial"/>
                <a:hlinkClick r:id="rId3"/>
              </a:rPr>
              <a:t>FundISU</a:t>
            </a:r>
            <a:r>
              <a:rPr lang="en-US">
                <a:latin typeface="Arial"/>
                <a:cs typeface="Arial"/>
              </a:rPr>
              <a:t> is a crowdfunding platform to help Iowa State University community members raise money to support their passion projects. </a:t>
            </a:r>
          </a:p>
          <a:p>
            <a:pPr lvl="0"/>
            <a:endParaRPr lang="en-US"/>
          </a:p>
          <a:p>
            <a:pPr lvl="0"/>
            <a:r>
              <a:rPr lang="en-US" b="1">
                <a:latin typeface="Arial"/>
                <a:cs typeface="Arial"/>
              </a:rPr>
              <a:t>Contact Dana </a:t>
            </a:r>
            <a:r>
              <a:rPr lang="en-US" b="1" err="1">
                <a:latin typeface="Arial"/>
                <a:cs typeface="Arial"/>
              </a:rPr>
              <a:t>Savagian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>
                <a:latin typeface="Arial"/>
                <a:cs typeface="Arial"/>
                <a:hlinkClick r:id="rId4"/>
              </a:rPr>
              <a:t>savagian@foundation.iastate.edu</a:t>
            </a:r>
            <a:r>
              <a:rPr lang="en-US">
                <a:latin typeface="Arial"/>
                <a:cs typeface="Arial"/>
              </a:rPr>
              <a:t>; (515) 294-8536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3328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ound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Found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901</Words>
  <Application>Microsoft Office PowerPoint</Application>
  <PresentationFormat>On-screen Show (16:9)</PresentationFormat>
  <Paragraphs>134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Maven Pro</vt:lpstr>
      <vt:lpstr>Calibri</vt:lpstr>
      <vt:lpstr>Roboto</vt:lpstr>
      <vt:lpstr>Arial</vt:lpstr>
      <vt:lpstr>Nunito</vt:lpstr>
      <vt:lpstr>Calibri Light</vt:lpstr>
      <vt:lpstr>Momentum</vt:lpstr>
      <vt:lpstr>Office Theme</vt:lpstr>
      <vt:lpstr>2_Foundation</vt:lpstr>
      <vt:lpstr>Foundation</vt:lpstr>
      <vt:lpstr>8_Foundation</vt:lpstr>
      <vt:lpstr>Welcome to ESC!</vt:lpstr>
      <vt:lpstr>Ethics Research Project</vt:lpstr>
      <vt:lpstr>PowerPoint Presentation</vt:lpstr>
      <vt:lpstr>ISU Foundation</vt:lpstr>
      <vt:lpstr>ISU Foundation &amp; Student Organizations</vt:lpstr>
      <vt:lpstr>PowerPoint Presentation</vt:lpstr>
      <vt:lpstr>Corporate &amp; Foundation Relations</vt:lpstr>
      <vt:lpstr>PowerPoint Presentation</vt:lpstr>
      <vt:lpstr>Annual &amp; Special Gifts</vt:lpstr>
      <vt:lpstr>PowerPoint Presentation</vt:lpstr>
      <vt:lpstr>Helpful Tips</vt:lpstr>
      <vt:lpstr>Helpful Tips</vt:lpstr>
      <vt:lpstr>Helpful Tips</vt:lpstr>
      <vt:lpstr>Questions?</vt:lpstr>
      <vt:lpstr>Outreach </vt:lpstr>
      <vt:lpstr>Trademark </vt:lpstr>
      <vt:lpstr>Allocations</vt:lpstr>
      <vt:lpstr>Announcements</vt:lpstr>
      <vt:lpstr>PowerPoint Presentation</vt:lpstr>
      <vt:lpstr>Presidents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ESC!</dc:title>
  <cp:lastModifiedBy>Adam Sievers</cp:lastModifiedBy>
  <cp:revision>2</cp:revision>
  <dcterms:modified xsi:type="dcterms:W3CDTF">2019-10-08T22:39:26Z</dcterms:modified>
</cp:coreProperties>
</file>